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79" r:id="rId2"/>
    <p:sldId id="280" r:id="rId3"/>
    <p:sldId id="281" r:id="rId4"/>
    <p:sldId id="299" r:id="rId5"/>
    <p:sldId id="298" r:id="rId6"/>
    <p:sldId id="297" r:id="rId7"/>
    <p:sldId id="296" r:id="rId8"/>
    <p:sldId id="295" r:id="rId9"/>
    <p:sldId id="294" r:id="rId10"/>
    <p:sldId id="300" r:id="rId11"/>
    <p:sldId id="293" r:id="rId12"/>
    <p:sldId id="292" r:id="rId13"/>
    <p:sldId id="283" r:id="rId14"/>
    <p:sldId id="282" r:id="rId15"/>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Times New Roman" pitchFamily="16" charset="0"/>
      </a:defRPr>
    </a:lvl1pPr>
    <a:lvl2pPr marL="742950" indent="-285750"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Times New Roman" pitchFamily="16" charset="0"/>
      </a:defRPr>
    </a:lvl2pPr>
    <a:lvl3pPr marL="1143000" indent="-228600"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Times New Roman" pitchFamily="16" charset="0"/>
      </a:defRPr>
    </a:lvl3pPr>
    <a:lvl4pPr marL="1600200" indent="-228600"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Times New Roman" pitchFamily="16" charset="0"/>
      </a:defRPr>
    </a:lvl4pPr>
    <a:lvl5pPr marL="2057400" indent="-228600"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Times New Roman" pitchFamily="16" charset="0"/>
      </a:defRPr>
    </a:lvl5pPr>
    <a:lvl6pPr marL="2286000" algn="l" defTabSz="914400" rtl="0" eaLnBrk="1" latinLnBrk="0" hangingPunct="1">
      <a:defRPr sz="2400" kern="1200">
        <a:solidFill>
          <a:schemeClr val="bg1"/>
        </a:solidFill>
        <a:latin typeface="Times New Roman" pitchFamily="16" charset="0"/>
        <a:ea typeface="+mn-ea"/>
        <a:cs typeface="Times New Roman" pitchFamily="16" charset="0"/>
      </a:defRPr>
    </a:lvl6pPr>
    <a:lvl7pPr marL="2743200" algn="l" defTabSz="914400" rtl="0" eaLnBrk="1" latinLnBrk="0" hangingPunct="1">
      <a:defRPr sz="2400" kern="1200">
        <a:solidFill>
          <a:schemeClr val="bg1"/>
        </a:solidFill>
        <a:latin typeface="Times New Roman" pitchFamily="16" charset="0"/>
        <a:ea typeface="+mn-ea"/>
        <a:cs typeface="Times New Roman" pitchFamily="16" charset="0"/>
      </a:defRPr>
    </a:lvl7pPr>
    <a:lvl8pPr marL="3200400" algn="l" defTabSz="914400" rtl="0" eaLnBrk="1" latinLnBrk="0" hangingPunct="1">
      <a:defRPr sz="2400" kern="1200">
        <a:solidFill>
          <a:schemeClr val="bg1"/>
        </a:solidFill>
        <a:latin typeface="Times New Roman" pitchFamily="16" charset="0"/>
        <a:ea typeface="+mn-ea"/>
        <a:cs typeface="Times New Roman" pitchFamily="16" charset="0"/>
      </a:defRPr>
    </a:lvl8pPr>
    <a:lvl9pPr marL="3657600" algn="l" defTabSz="914400" rtl="0" eaLnBrk="1" latinLnBrk="0" hangingPunct="1">
      <a:defRPr sz="2400" kern="1200">
        <a:solidFill>
          <a:schemeClr val="bg1"/>
        </a:solidFill>
        <a:latin typeface="Times New Roman" pitchFamily="16" charset="0"/>
        <a:ea typeface="+mn-ea"/>
        <a:cs typeface="Times New Roman" pitchFamily="16"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CCFF33"/>
    <a:srgbClr val="000066"/>
    <a:srgbClr val="660066"/>
    <a:srgbClr val="003300"/>
    <a:srgbClr val="6600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p>
        </p:txBody>
      </p:sp>
      <p:sp>
        <p:nvSpPr>
          <p:cNvPr id="11267" name="Text Box 2"/>
          <p:cNvSpPr txBox="1">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p>
        </p:txBody>
      </p:sp>
      <p:sp>
        <p:nvSpPr>
          <p:cNvPr id="2051"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pPr>
              <a:defRPr/>
            </a:pPr>
            <a:endParaRPr lang="ru-RU"/>
          </a:p>
        </p:txBody>
      </p:sp>
      <p:sp>
        <p:nvSpPr>
          <p:cNvPr id="11269" name="Rectangle 4"/>
          <p:cNvSpPr>
            <a:spLocks noGrp="1" noRot="1" noChangeAspect="1" noChangeArrowheads="1"/>
          </p:cNvSpPr>
          <p:nvPr>
            <p:ph type="sldImg"/>
          </p:nvPr>
        </p:nvSpPr>
        <p:spPr bwMode="auto">
          <a:xfrm>
            <a:off x="1143000" y="685800"/>
            <a:ext cx="4570413" cy="3427413"/>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ru-RU" noProof="0" smtClean="0"/>
          </a:p>
        </p:txBody>
      </p:sp>
      <p:sp>
        <p:nvSpPr>
          <p:cNvPr id="11271" name="Text Box 6"/>
          <p:cNvSpPr txBox="1">
            <a:spLocks noChangeArrowheads="1"/>
          </p:cNvSpPr>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p>
        </p:txBody>
      </p:sp>
      <p:sp>
        <p:nvSpPr>
          <p:cNvPr id="2055"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pPr>
              <a:defRPr/>
            </a:pPr>
            <a:fld id="{EFF5BAFB-9A4C-4678-A0EE-5D877DDF06E7}" type="slidenum">
              <a:rPr lang="ru-RU"/>
              <a:pPr>
                <a:defRPr/>
              </a:pPr>
              <a:t>‹#›</a:t>
            </a:fld>
            <a:endParaRPr lang="ru-RU"/>
          </a:p>
        </p:txBody>
      </p:sp>
    </p:spTree>
    <p:extLst>
      <p:ext uri="{BB962C8B-B14F-4D97-AF65-F5344CB8AC3E}">
        <p14:creationId xmlns:p14="http://schemas.microsoft.com/office/powerpoint/2010/main" val="334019122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wrap="square" numCol="1" anchorCtr="0" compatLnSpc="1">
            <a:prstTxWarp prst="textNoShape">
              <a:avLst/>
            </a:prstTxWarp>
          </a:bodyPr>
          <a:lstStyle>
            <a:lvl1pPr defTabSz="92551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defTabSz="92551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defTabSz="92551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defTabSz="92551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defTabSz="92551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defTabSz="92551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defTabSz="92551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defTabSz="92551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defTabSz="92551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buSzPct val="100000"/>
            </a:pPr>
            <a:fld id="{EFD66CB4-84D0-4374-AE27-2B80CAA44EA8}" type="slidenum">
              <a:rPr lang="ru-RU" altLang="ru-RU" smtClean="0">
                <a:solidFill>
                  <a:srgbClr val="000000"/>
                </a:solidFill>
              </a:rPr>
              <a:pPr>
                <a:buSzPct val="100000"/>
              </a:pPr>
              <a:t>6</a:t>
            </a:fld>
            <a:endParaRPr lang="ru-RU" altLang="ru-RU" smtClean="0">
              <a:solidFill>
                <a:srgbClr val="000000"/>
              </a:solidFill>
            </a:endParaRPr>
          </a:p>
        </p:txBody>
      </p:sp>
      <p:sp>
        <p:nvSpPr>
          <p:cNvPr id="14339"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3465A4"/>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ru-RU" altLang="ru-RU" smtClean="0"/>
          </a:p>
        </p:txBody>
      </p:sp>
    </p:spTree>
    <p:extLst>
      <p:ext uri="{BB962C8B-B14F-4D97-AF65-F5344CB8AC3E}">
        <p14:creationId xmlns:p14="http://schemas.microsoft.com/office/powerpoint/2010/main" val="1509277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ru-RU" altLang="ru-RU" smtClean="0">
              <a:cs typeface="Arial" panose="020B0604020202020204"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tabLst>
                <a:tab pos="723900" algn="l"/>
                <a:tab pos="1447800" algn="l"/>
                <a:tab pos="2171700" algn="l"/>
                <a:tab pos="2895600" algn="l"/>
              </a:tabLst>
              <a:defRPr>
                <a:solidFill>
                  <a:schemeClr val="tx1"/>
                </a:solidFill>
                <a:latin typeface="Arial" panose="020B0604020202020204" pitchFamily="34" charset="0"/>
              </a:defRPr>
            </a:lvl1pPr>
            <a:lvl2pPr marL="742950" indent="-285750" defTabSz="925513">
              <a:tabLst>
                <a:tab pos="723900" algn="l"/>
                <a:tab pos="1447800" algn="l"/>
                <a:tab pos="2171700" algn="l"/>
                <a:tab pos="2895600" algn="l"/>
              </a:tabLst>
              <a:defRPr>
                <a:solidFill>
                  <a:schemeClr val="tx1"/>
                </a:solidFill>
                <a:latin typeface="Arial" panose="020B0604020202020204" pitchFamily="34" charset="0"/>
              </a:defRPr>
            </a:lvl2pPr>
            <a:lvl3pPr marL="1143000" indent="-228600" defTabSz="925513">
              <a:tabLst>
                <a:tab pos="723900" algn="l"/>
                <a:tab pos="1447800" algn="l"/>
                <a:tab pos="2171700" algn="l"/>
                <a:tab pos="2895600" algn="l"/>
              </a:tabLst>
              <a:defRPr>
                <a:solidFill>
                  <a:schemeClr val="tx1"/>
                </a:solidFill>
                <a:latin typeface="Arial" panose="020B0604020202020204" pitchFamily="34" charset="0"/>
              </a:defRPr>
            </a:lvl3pPr>
            <a:lvl4pPr marL="1600200" indent="-228600" defTabSz="925513">
              <a:tabLst>
                <a:tab pos="723900" algn="l"/>
                <a:tab pos="1447800" algn="l"/>
                <a:tab pos="2171700" algn="l"/>
                <a:tab pos="2895600" algn="l"/>
              </a:tabLst>
              <a:defRPr>
                <a:solidFill>
                  <a:schemeClr val="tx1"/>
                </a:solidFill>
                <a:latin typeface="Arial" panose="020B0604020202020204" pitchFamily="34" charset="0"/>
              </a:defRPr>
            </a:lvl4pPr>
            <a:lvl5pPr marL="2057400" indent="-228600" defTabSz="925513">
              <a:tabLst>
                <a:tab pos="723900" algn="l"/>
                <a:tab pos="1447800" algn="l"/>
                <a:tab pos="2171700" algn="l"/>
                <a:tab pos="2895600" algn="l"/>
              </a:tabLst>
              <a:defRPr>
                <a:solidFill>
                  <a:schemeClr val="tx1"/>
                </a:solidFill>
                <a:latin typeface="Arial" panose="020B0604020202020204" pitchFamily="34" charset="0"/>
              </a:defRPr>
            </a:lvl5pPr>
            <a:lvl6pPr marL="2514600" indent="-228600" defTabSz="92551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defRPr>
            </a:lvl6pPr>
            <a:lvl7pPr marL="2971800" indent="-228600" defTabSz="92551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defRPr>
            </a:lvl7pPr>
            <a:lvl8pPr marL="3429000" indent="-228600" defTabSz="92551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defRPr>
            </a:lvl8pPr>
            <a:lvl9pPr marL="3886200" indent="-228600" defTabSz="92551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defRPr>
            </a:lvl9pPr>
          </a:lstStyle>
          <a:p>
            <a:pPr>
              <a:buClr>
                <a:srgbClr val="000000"/>
              </a:buClr>
              <a:buSzPct val="45000"/>
              <a:buFont typeface="Wingdings" panose="05000000000000000000" pitchFamily="2" charset="2"/>
              <a:buNone/>
            </a:pPr>
            <a:fld id="{D138F9F7-F710-4ACE-872C-AA9557482B6C}" type="slidenum">
              <a:rPr kumimoji="1" lang="ru-RU" altLang="ru-RU" sz="1400" smtClean="0">
                <a:latin typeface="Calibri" panose="020F0502020204030204" pitchFamily="34" charset="0"/>
                <a:cs typeface="Arial" panose="020B0604020202020204" pitchFamily="34" charset="0"/>
              </a:rPr>
              <a:pPr>
                <a:buClr>
                  <a:srgbClr val="000000"/>
                </a:buClr>
                <a:buSzPct val="45000"/>
                <a:buFont typeface="Wingdings" panose="05000000000000000000" pitchFamily="2" charset="2"/>
                <a:buNone/>
              </a:pPr>
              <a:t>7</a:t>
            </a:fld>
            <a:endParaRPr kumimoji="1" lang="ru-RU" altLang="ru-RU" sz="1400"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0538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946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25513">
              <a:defRPr>
                <a:solidFill>
                  <a:schemeClr val="tx1"/>
                </a:solidFill>
                <a:latin typeface="Arial" panose="020B0604020202020204" pitchFamily="34" charset="0"/>
              </a:defRPr>
            </a:lvl1pPr>
            <a:lvl2pPr marL="742950" indent="-285750" defTabSz="925513">
              <a:defRPr>
                <a:solidFill>
                  <a:schemeClr val="tx1"/>
                </a:solidFill>
                <a:latin typeface="Arial" panose="020B0604020202020204" pitchFamily="34" charset="0"/>
              </a:defRPr>
            </a:lvl2pPr>
            <a:lvl3pPr marL="1143000" indent="-228600" defTabSz="925513">
              <a:defRPr>
                <a:solidFill>
                  <a:schemeClr val="tx1"/>
                </a:solidFill>
                <a:latin typeface="Arial" panose="020B0604020202020204" pitchFamily="34" charset="0"/>
              </a:defRPr>
            </a:lvl3pPr>
            <a:lvl4pPr marL="1600200" indent="-228600" defTabSz="925513">
              <a:defRPr>
                <a:solidFill>
                  <a:schemeClr val="tx1"/>
                </a:solidFill>
                <a:latin typeface="Arial" panose="020B0604020202020204" pitchFamily="34" charset="0"/>
              </a:defRPr>
            </a:lvl4pPr>
            <a:lvl5pPr marL="2057400" indent="-228600" defTabSz="925513">
              <a:defRPr>
                <a:solidFill>
                  <a:schemeClr val="tx1"/>
                </a:solidFill>
                <a:latin typeface="Arial" panose="020B0604020202020204" pitchFamily="34" charset="0"/>
              </a:defRPr>
            </a:lvl5pPr>
            <a:lvl6pPr marL="2514600" indent="-228600" defTabSz="925513" eaLnBrk="0" fontAlgn="base" hangingPunct="0">
              <a:spcBef>
                <a:spcPct val="0"/>
              </a:spcBef>
              <a:spcAft>
                <a:spcPct val="0"/>
              </a:spcAft>
              <a:defRPr>
                <a:solidFill>
                  <a:schemeClr val="tx1"/>
                </a:solidFill>
                <a:latin typeface="Arial" panose="020B0604020202020204" pitchFamily="34" charset="0"/>
              </a:defRPr>
            </a:lvl6pPr>
            <a:lvl7pPr marL="2971800" indent="-228600" defTabSz="925513" eaLnBrk="0" fontAlgn="base" hangingPunct="0">
              <a:spcBef>
                <a:spcPct val="0"/>
              </a:spcBef>
              <a:spcAft>
                <a:spcPct val="0"/>
              </a:spcAft>
              <a:defRPr>
                <a:solidFill>
                  <a:schemeClr val="tx1"/>
                </a:solidFill>
                <a:latin typeface="Arial" panose="020B0604020202020204" pitchFamily="34" charset="0"/>
              </a:defRPr>
            </a:lvl7pPr>
            <a:lvl8pPr marL="3429000" indent="-228600" defTabSz="925513" eaLnBrk="0" fontAlgn="base" hangingPunct="0">
              <a:spcBef>
                <a:spcPct val="0"/>
              </a:spcBef>
              <a:spcAft>
                <a:spcPct val="0"/>
              </a:spcAft>
              <a:defRPr>
                <a:solidFill>
                  <a:schemeClr val="tx1"/>
                </a:solidFill>
                <a:latin typeface="Arial" panose="020B0604020202020204" pitchFamily="34" charset="0"/>
              </a:defRPr>
            </a:lvl8pPr>
            <a:lvl9pPr marL="3886200" indent="-228600" defTabSz="925513" eaLnBrk="0" fontAlgn="base" hangingPunct="0">
              <a:spcBef>
                <a:spcPct val="0"/>
              </a:spcBef>
              <a:spcAft>
                <a:spcPct val="0"/>
              </a:spcAft>
              <a:defRPr>
                <a:solidFill>
                  <a:schemeClr val="tx1"/>
                </a:solidFill>
                <a:latin typeface="Arial" panose="020B0604020202020204" pitchFamily="34" charset="0"/>
              </a:defRPr>
            </a:lvl9pPr>
          </a:lstStyle>
          <a:p>
            <a:fld id="{4190215B-D2C9-4F6D-B4EC-2FAEC8138174}" type="slidenum">
              <a:rPr lang="ru-RU" altLang="ru-RU" smtClean="0">
                <a:latin typeface="Times New Roman" panose="02020603050405020304" pitchFamily="18" charset="0"/>
              </a:rPr>
              <a:pPr/>
              <a:t>9</a:t>
            </a:fld>
            <a:endParaRPr lang="ru-RU" altLang="ru-RU" smtClean="0">
              <a:latin typeface="Times New Roman" panose="02020603050405020304" pitchFamily="18" charset="0"/>
            </a:endParaRPr>
          </a:p>
        </p:txBody>
      </p:sp>
    </p:spTree>
    <p:extLst>
      <p:ext uri="{BB962C8B-B14F-4D97-AF65-F5344CB8AC3E}">
        <p14:creationId xmlns:p14="http://schemas.microsoft.com/office/powerpoint/2010/main" val="418653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5"/>
          <p:cNvSpPr>
            <a:spLocks noGrp="1" noChangeArrowheads="1"/>
          </p:cNvSpPr>
          <p:nvPr>
            <p:ph type="sldNum" idx="10"/>
          </p:nvPr>
        </p:nvSpPr>
        <p:spPr>
          <a:ln/>
        </p:spPr>
        <p:txBody>
          <a:bodyPr/>
          <a:lstStyle>
            <a:lvl1pPr>
              <a:defRPr/>
            </a:lvl1pPr>
          </a:lstStyle>
          <a:p>
            <a:pPr>
              <a:defRPr/>
            </a:pPr>
            <a:fld id="{2E783418-0BC1-47DE-888C-F0DEED9CBC2E}" type="slidenum">
              <a:rPr lang="en-US"/>
              <a:pPr>
                <a:defRPr/>
              </a:pPr>
              <a:t>‹#›</a:t>
            </a:fld>
            <a:endParaRPr lang="en-US"/>
          </a:p>
        </p:txBody>
      </p:sp>
    </p:spTree>
    <p:extLst>
      <p:ext uri="{BB962C8B-B14F-4D97-AF65-F5344CB8AC3E}">
        <p14:creationId xmlns:p14="http://schemas.microsoft.com/office/powerpoint/2010/main" val="2876349360"/>
      </p:ext>
    </p:extLst>
  </p:cSld>
  <p:clrMapOvr>
    <a:masterClrMapping/>
  </p:clrMapOvr>
  <p:transition spd="slow" advTm="6144">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ln/>
        </p:spPr>
        <p:txBody>
          <a:bodyPr/>
          <a:lstStyle>
            <a:lvl1pPr>
              <a:defRPr/>
            </a:lvl1pPr>
          </a:lstStyle>
          <a:p>
            <a:pPr>
              <a:defRPr/>
            </a:pPr>
            <a:fld id="{6FEF03D1-147E-409B-920F-989E6E69CEA4}" type="slidenum">
              <a:rPr lang="en-US"/>
              <a:pPr>
                <a:defRPr/>
              </a:pPr>
              <a:t>‹#›</a:t>
            </a:fld>
            <a:endParaRPr lang="en-US"/>
          </a:p>
        </p:txBody>
      </p:sp>
    </p:spTree>
    <p:extLst>
      <p:ext uri="{BB962C8B-B14F-4D97-AF65-F5344CB8AC3E}">
        <p14:creationId xmlns:p14="http://schemas.microsoft.com/office/powerpoint/2010/main" val="3038169304"/>
      </p:ext>
    </p:extLst>
  </p:cSld>
  <p:clrMapOvr>
    <a:masterClrMapping/>
  </p:clrMapOvr>
  <p:transition spd="slow" advTm="6144">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463550"/>
            <a:ext cx="1941513" cy="56308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463550"/>
            <a:ext cx="5676900" cy="56308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ln/>
        </p:spPr>
        <p:txBody>
          <a:bodyPr/>
          <a:lstStyle>
            <a:lvl1pPr>
              <a:defRPr/>
            </a:lvl1pPr>
          </a:lstStyle>
          <a:p>
            <a:pPr>
              <a:defRPr/>
            </a:pPr>
            <a:fld id="{63DF6E02-FE2A-4F50-8A5F-6ACB9A335C75}" type="slidenum">
              <a:rPr lang="en-US"/>
              <a:pPr>
                <a:defRPr/>
              </a:pPr>
              <a:t>‹#›</a:t>
            </a:fld>
            <a:endParaRPr lang="en-US"/>
          </a:p>
        </p:txBody>
      </p:sp>
    </p:spTree>
    <p:extLst>
      <p:ext uri="{BB962C8B-B14F-4D97-AF65-F5344CB8AC3E}">
        <p14:creationId xmlns:p14="http://schemas.microsoft.com/office/powerpoint/2010/main" val="3109089801"/>
      </p:ext>
    </p:extLst>
  </p:cSld>
  <p:clrMapOvr>
    <a:masterClrMapping/>
  </p:clrMapOvr>
  <p:transition spd="slow" advTm="6144">
    <p:wheel spokes="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p:txBody>
          <a:bodyPr/>
          <a:lstStyle>
            <a:lvl1pPr>
              <a:defRPr/>
            </a:lvl1pPr>
          </a:lstStyle>
          <a:p>
            <a:pPr>
              <a:defRPr/>
            </a:pPr>
            <a:endParaRPr lang="ru-RU"/>
          </a:p>
        </p:txBody>
      </p:sp>
      <p:sp>
        <p:nvSpPr>
          <p:cNvPr id="4" name="Rectangle 5"/>
          <p:cNvSpPr>
            <a:spLocks noGrp="1" noChangeArrowheads="1"/>
          </p:cNvSpPr>
          <p:nvPr>
            <p:ph type="ftr" sz="quarter" idx="11"/>
          </p:nvPr>
        </p:nvSpPr>
        <p:spPr/>
        <p:txBody>
          <a:bodyPr/>
          <a:lstStyle>
            <a:lvl1pPr>
              <a:defRPr/>
            </a:lvl1pPr>
          </a:lstStyle>
          <a:p>
            <a:pPr>
              <a:defRPr/>
            </a:pPr>
            <a:endParaRPr lang="ru-RU"/>
          </a:p>
        </p:txBody>
      </p:sp>
      <p:sp>
        <p:nvSpPr>
          <p:cNvPr id="5" name="Rectangle 6"/>
          <p:cNvSpPr>
            <a:spLocks noGrp="1" noChangeArrowheads="1"/>
          </p:cNvSpPr>
          <p:nvPr>
            <p:ph type="sldNum" sz="quarter" idx="12"/>
          </p:nvPr>
        </p:nvSpPr>
        <p:spPr/>
        <p:txBody>
          <a:bodyPr/>
          <a:lstStyle>
            <a:lvl1pPr>
              <a:defRPr/>
            </a:lvl1pPr>
          </a:lstStyle>
          <a:p>
            <a:pPr>
              <a:defRPr/>
            </a:pPr>
            <a:fld id="{BE9E53B5-1ED4-4D4D-A9FD-36DCE695A642}" type="slidenum">
              <a:rPr lang="ru-RU" altLang="ru-RU"/>
              <a:pPr>
                <a:defRPr/>
              </a:pPr>
              <a:t>‹#›</a:t>
            </a:fld>
            <a:endParaRPr lang="ru-RU" altLang="ru-RU"/>
          </a:p>
        </p:txBody>
      </p:sp>
    </p:spTree>
    <p:extLst>
      <p:ext uri="{BB962C8B-B14F-4D97-AF65-F5344CB8AC3E}">
        <p14:creationId xmlns:p14="http://schemas.microsoft.com/office/powerpoint/2010/main" val="76353606"/>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ln/>
        </p:spPr>
        <p:txBody>
          <a:bodyPr/>
          <a:lstStyle>
            <a:lvl1pPr>
              <a:defRPr/>
            </a:lvl1pPr>
          </a:lstStyle>
          <a:p>
            <a:pPr>
              <a:defRPr/>
            </a:pPr>
            <a:fld id="{1C1686C5-8C9A-4BF5-B41E-1E563FA30F5E}" type="slidenum">
              <a:rPr lang="en-US"/>
              <a:pPr>
                <a:defRPr/>
              </a:pPr>
              <a:t>‹#›</a:t>
            </a:fld>
            <a:endParaRPr lang="en-US"/>
          </a:p>
        </p:txBody>
      </p:sp>
    </p:spTree>
    <p:extLst>
      <p:ext uri="{BB962C8B-B14F-4D97-AF65-F5344CB8AC3E}">
        <p14:creationId xmlns:p14="http://schemas.microsoft.com/office/powerpoint/2010/main" val="1074538356"/>
      </p:ext>
    </p:extLst>
  </p:cSld>
  <p:clrMapOvr>
    <a:masterClrMapping/>
  </p:clrMapOvr>
  <p:transition spd="slow" advTm="6144">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sldNum" idx="10"/>
          </p:nvPr>
        </p:nvSpPr>
        <p:spPr>
          <a:ln/>
        </p:spPr>
        <p:txBody>
          <a:bodyPr/>
          <a:lstStyle>
            <a:lvl1pPr>
              <a:defRPr/>
            </a:lvl1pPr>
          </a:lstStyle>
          <a:p>
            <a:pPr>
              <a:defRPr/>
            </a:pPr>
            <a:fld id="{8562CE5B-DC4A-4108-B941-DC98477EC7E2}" type="slidenum">
              <a:rPr lang="en-US"/>
              <a:pPr>
                <a:defRPr/>
              </a:pPr>
              <a:t>‹#›</a:t>
            </a:fld>
            <a:endParaRPr lang="en-US"/>
          </a:p>
        </p:txBody>
      </p:sp>
    </p:spTree>
    <p:extLst>
      <p:ext uri="{BB962C8B-B14F-4D97-AF65-F5344CB8AC3E}">
        <p14:creationId xmlns:p14="http://schemas.microsoft.com/office/powerpoint/2010/main" val="1339295970"/>
      </p:ext>
    </p:extLst>
  </p:cSld>
  <p:clrMapOvr>
    <a:masterClrMapping/>
  </p:clrMapOvr>
  <p:transition spd="slow" advTm="6144">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sldNum" idx="10"/>
          </p:nvPr>
        </p:nvSpPr>
        <p:spPr>
          <a:ln/>
        </p:spPr>
        <p:txBody>
          <a:bodyPr/>
          <a:lstStyle>
            <a:lvl1pPr>
              <a:defRPr/>
            </a:lvl1pPr>
          </a:lstStyle>
          <a:p>
            <a:pPr>
              <a:defRPr/>
            </a:pPr>
            <a:fld id="{F22D3F83-2935-46C7-9579-7D1F31A41F83}" type="slidenum">
              <a:rPr lang="en-US"/>
              <a:pPr>
                <a:defRPr/>
              </a:pPr>
              <a:t>‹#›</a:t>
            </a:fld>
            <a:endParaRPr lang="en-US"/>
          </a:p>
        </p:txBody>
      </p:sp>
    </p:spTree>
    <p:extLst>
      <p:ext uri="{BB962C8B-B14F-4D97-AF65-F5344CB8AC3E}">
        <p14:creationId xmlns:p14="http://schemas.microsoft.com/office/powerpoint/2010/main" val="998541392"/>
      </p:ext>
    </p:extLst>
  </p:cSld>
  <p:clrMapOvr>
    <a:masterClrMapping/>
  </p:clrMapOvr>
  <p:transition spd="slow" advTm="6144">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sldNum" idx="10"/>
          </p:nvPr>
        </p:nvSpPr>
        <p:spPr>
          <a:ln/>
        </p:spPr>
        <p:txBody>
          <a:bodyPr/>
          <a:lstStyle>
            <a:lvl1pPr>
              <a:defRPr/>
            </a:lvl1pPr>
          </a:lstStyle>
          <a:p>
            <a:pPr>
              <a:defRPr/>
            </a:pPr>
            <a:fld id="{4BC03639-F0BB-4460-94E9-4E506B764400}" type="slidenum">
              <a:rPr lang="en-US"/>
              <a:pPr>
                <a:defRPr/>
              </a:pPr>
              <a:t>‹#›</a:t>
            </a:fld>
            <a:endParaRPr lang="en-US"/>
          </a:p>
        </p:txBody>
      </p:sp>
    </p:spTree>
    <p:extLst>
      <p:ext uri="{BB962C8B-B14F-4D97-AF65-F5344CB8AC3E}">
        <p14:creationId xmlns:p14="http://schemas.microsoft.com/office/powerpoint/2010/main" val="1240480039"/>
      </p:ext>
    </p:extLst>
  </p:cSld>
  <p:clrMapOvr>
    <a:masterClrMapping/>
  </p:clrMapOvr>
  <p:transition spd="slow" advTm="6144">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sldNum" idx="10"/>
          </p:nvPr>
        </p:nvSpPr>
        <p:spPr>
          <a:ln/>
        </p:spPr>
        <p:txBody>
          <a:bodyPr/>
          <a:lstStyle>
            <a:lvl1pPr>
              <a:defRPr/>
            </a:lvl1pPr>
          </a:lstStyle>
          <a:p>
            <a:pPr>
              <a:defRPr/>
            </a:pPr>
            <a:fld id="{4512712E-D963-430F-B181-ABF7FB660503}" type="slidenum">
              <a:rPr lang="en-US"/>
              <a:pPr>
                <a:defRPr/>
              </a:pPr>
              <a:t>‹#›</a:t>
            </a:fld>
            <a:endParaRPr lang="en-US"/>
          </a:p>
        </p:txBody>
      </p:sp>
    </p:spTree>
    <p:extLst>
      <p:ext uri="{BB962C8B-B14F-4D97-AF65-F5344CB8AC3E}">
        <p14:creationId xmlns:p14="http://schemas.microsoft.com/office/powerpoint/2010/main" val="2967605817"/>
      </p:ext>
    </p:extLst>
  </p:cSld>
  <p:clrMapOvr>
    <a:masterClrMapping/>
  </p:clrMapOvr>
  <p:transition spd="slow" advTm="6144">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BC092F0E-E009-4563-8784-66E1F3EB8471}" type="slidenum">
              <a:rPr lang="en-US"/>
              <a:pPr>
                <a:defRPr/>
              </a:pPr>
              <a:t>‹#›</a:t>
            </a:fld>
            <a:endParaRPr lang="en-US"/>
          </a:p>
        </p:txBody>
      </p:sp>
    </p:spTree>
    <p:extLst>
      <p:ext uri="{BB962C8B-B14F-4D97-AF65-F5344CB8AC3E}">
        <p14:creationId xmlns:p14="http://schemas.microsoft.com/office/powerpoint/2010/main" val="2084335165"/>
      </p:ext>
    </p:extLst>
  </p:cSld>
  <p:clrMapOvr>
    <a:masterClrMapping/>
  </p:clrMapOvr>
  <p:transition spd="slow" advTm="6144">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sldNum" idx="10"/>
          </p:nvPr>
        </p:nvSpPr>
        <p:spPr>
          <a:ln/>
        </p:spPr>
        <p:txBody>
          <a:bodyPr/>
          <a:lstStyle>
            <a:lvl1pPr>
              <a:defRPr/>
            </a:lvl1pPr>
          </a:lstStyle>
          <a:p>
            <a:pPr>
              <a:defRPr/>
            </a:pPr>
            <a:fld id="{1C12873F-0C60-48A0-88E4-E8F7C6925BDE}" type="slidenum">
              <a:rPr lang="en-US"/>
              <a:pPr>
                <a:defRPr/>
              </a:pPr>
              <a:t>‹#›</a:t>
            </a:fld>
            <a:endParaRPr lang="en-US"/>
          </a:p>
        </p:txBody>
      </p:sp>
    </p:spTree>
    <p:extLst>
      <p:ext uri="{BB962C8B-B14F-4D97-AF65-F5344CB8AC3E}">
        <p14:creationId xmlns:p14="http://schemas.microsoft.com/office/powerpoint/2010/main" val="515971832"/>
      </p:ext>
    </p:extLst>
  </p:cSld>
  <p:clrMapOvr>
    <a:masterClrMapping/>
  </p:clrMapOvr>
  <p:transition spd="slow" advTm="6144">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sldNum" idx="10"/>
          </p:nvPr>
        </p:nvSpPr>
        <p:spPr>
          <a:ln/>
        </p:spPr>
        <p:txBody>
          <a:bodyPr/>
          <a:lstStyle>
            <a:lvl1pPr>
              <a:defRPr/>
            </a:lvl1pPr>
          </a:lstStyle>
          <a:p>
            <a:pPr>
              <a:defRPr/>
            </a:pPr>
            <a:fld id="{AA0C2BE0-DBCB-4473-9B3E-FACD609CA390}" type="slidenum">
              <a:rPr lang="en-US"/>
              <a:pPr>
                <a:defRPr/>
              </a:pPr>
              <a:t>‹#›</a:t>
            </a:fld>
            <a:endParaRPr lang="en-US"/>
          </a:p>
        </p:txBody>
      </p:sp>
    </p:spTree>
    <p:extLst>
      <p:ext uri="{BB962C8B-B14F-4D97-AF65-F5344CB8AC3E}">
        <p14:creationId xmlns:p14="http://schemas.microsoft.com/office/powerpoint/2010/main" val="3455952551"/>
      </p:ext>
    </p:extLst>
  </p:cSld>
  <p:clrMapOvr>
    <a:masterClrMapping/>
  </p:clrMapOvr>
  <p:transition spd="slow" advTm="6144">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463550"/>
            <a:ext cx="77708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1027" name="Rectangle 2"/>
          <p:cNvSpPr>
            <a:spLocks noGrp="1" noChangeArrowheads="1"/>
          </p:cNvSpPr>
          <p:nvPr>
            <p:ph type="body" idx="1"/>
          </p:nvPr>
        </p:nvSpPr>
        <p:spPr bwMode="auto">
          <a:xfrm>
            <a:off x="685800" y="1981200"/>
            <a:ext cx="7770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Четвертый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1028" name="Text Box 3"/>
          <p:cNvSpPr txBox="1">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p>
        </p:txBody>
      </p:sp>
      <p:sp>
        <p:nvSpPr>
          <p:cNvPr id="1029" name="Text Box 4"/>
          <p:cNvSpPr txBox="1">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p>
        </p:txBody>
      </p:sp>
      <p:sp>
        <p:nvSpPr>
          <p:cNvPr id="2" name="Rectangle 5"/>
          <p:cNvSpPr>
            <a:spLocks noGrp="1" noChangeArrowheads="1"/>
          </p:cNvSpPr>
          <p:nvPr>
            <p:ph type="sldNum"/>
          </p:nvPr>
        </p:nvSpPr>
        <p:spPr bwMode="auto">
          <a:xfrm>
            <a:off x="6553200" y="6248400"/>
            <a:ext cx="19034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pPr>
              <a:defRPr/>
            </a:pPr>
            <a:fld id="{943B998F-7F70-4AB6-9BF6-ADA387477D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Tm="6144">
    <p:wheel spokes="1"/>
  </p:transition>
  <p:txStyles>
    <p:titleStyle>
      <a:lvl1pPr algn="ctr" defTabSz="449263" rtl="0" eaLnBrk="0" fontAlgn="base" hangingPunct="0">
        <a:spcBef>
          <a:spcPct val="0"/>
        </a:spcBef>
        <a:spcAft>
          <a:spcPct val="0"/>
        </a:spcAft>
        <a:buClr>
          <a:srgbClr val="000000"/>
        </a:buClr>
        <a:buSzPct val="100000"/>
        <a:buFont typeface="Times New Roman" pitchFamily="16" charset="0"/>
        <a:defRPr sz="4400" i="1">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400" i="1">
          <a:solidFill>
            <a:srgbClr val="000000"/>
          </a:solidFill>
          <a:latin typeface="Times New Roman" pitchFamily="16" charset="0"/>
          <a:cs typeface="Times New Roman" pitchFamily="16" charset="0"/>
        </a:defRPr>
      </a:lvl2pPr>
      <a:lvl3pPr algn="ctr" defTabSz="449263" rtl="0" eaLnBrk="0" fontAlgn="base" hangingPunct="0">
        <a:spcBef>
          <a:spcPct val="0"/>
        </a:spcBef>
        <a:spcAft>
          <a:spcPct val="0"/>
        </a:spcAft>
        <a:buClr>
          <a:srgbClr val="000000"/>
        </a:buClr>
        <a:buSzPct val="100000"/>
        <a:buFont typeface="Times New Roman" pitchFamily="16" charset="0"/>
        <a:defRPr sz="4400" i="1">
          <a:solidFill>
            <a:srgbClr val="000000"/>
          </a:solidFill>
          <a:latin typeface="Times New Roman" pitchFamily="16" charset="0"/>
          <a:cs typeface="Times New Roman" pitchFamily="16" charset="0"/>
        </a:defRPr>
      </a:lvl3pPr>
      <a:lvl4pPr algn="ctr" defTabSz="449263" rtl="0" eaLnBrk="0" fontAlgn="base" hangingPunct="0">
        <a:spcBef>
          <a:spcPct val="0"/>
        </a:spcBef>
        <a:spcAft>
          <a:spcPct val="0"/>
        </a:spcAft>
        <a:buClr>
          <a:srgbClr val="000000"/>
        </a:buClr>
        <a:buSzPct val="100000"/>
        <a:buFont typeface="Times New Roman" pitchFamily="16" charset="0"/>
        <a:defRPr sz="4400" i="1">
          <a:solidFill>
            <a:srgbClr val="000000"/>
          </a:solidFill>
          <a:latin typeface="Times New Roman" pitchFamily="16" charset="0"/>
          <a:cs typeface="Times New Roman" pitchFamily="16" charset="0"/>
        </a:defRPr>
      </a:lvl4pPr>
      <a:lvl5pPr algn="ctr" defTabSz="449263" rtl="0" eaLnBrk="0" fontAlgn="base" hangingPunct="0">
        <a:spcBef>
          <a:spcPct val="0"/>
        </a:spcBef>
        <a:spcAft>
          <a:spcPct val="0"/>
        </a:spcAft>
        <a:buClr>
          <a:srgbClr val="000000"/>
        </a:buClr>
        <a:buSzPct val="100000"/>
        <a:buFont typeface="Times New Roman" pitchFamily="16" charset="0"/>
        <a:defRPr sz="4400" i="1">
          <a:solidFill>
            <a:srgbClr val="000000"/>
          </a:solidFill>
          <a:latin typeface="Times New Roman" pitchFamily="16" charset="0"/>
          <a:cs typeface="Times New Roman" pitchFamily="16"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i="1">
          <a:solidFill>
            <a:srgbClr val="000000"/>
          </a:solidFill>
          <a:latin typeface="Times New Roman" pitchFamily="16" charset="0"/>
          <a:cs typeface="Times New Roman" pitchFamily="16"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i="1">
          <a:solidFill>
            <a:srgbClr val="000000"/>
          </a:solidFill>
          <a:latin typeface="Times New Roman" pitchFamily="16" charset="0"/>
          <a:cs typeface="Times New Roman" pitchFamily="16"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i="1">
          <a:solidFill>
            <a:srgbClr val="000000"/>
          </a:solidFill>
          <a:latin typeface="Times New Roman" pitchFamily="16" charset="0"/>
          <a:cs typeface="Times New Roman" pitchFamily="16"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i="1">
          <a:solidFill>
            <a:srgbClr val="000000"/>
          </a:solidFill>
          <a:latin typeface="Times New Roman" pitchFamily="16" charset="0"/>
          <a:cs typeface="Times New Roman" pitchFamily="16"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i="1">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i="1">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i="1">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i="1">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i="1">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i="1">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i="1">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i="1">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i="1">
          <a:solidFill>
            <a:srgbClr val="000000"/>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 Id="rId9" Type="http://schemas.openxmlformats.org/officeDocument/2006/relationships/image" Target="../media/image1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259632" y="1700808"/>
            <a:ext cx="7345362" cy="830997"/>
          </a:xfrm>
          <a:prstGeom prst="rect">
            <a:avLst/>
          </a:prstGeom>
        </p:spPr>
        <p:txBody>
          <a:bodyPr>
            <a:spAutoFit/>
          </a:bodyPr>
          <a:lstStyle/>
          <a:p>
            <a:pPr algn="ctr" eaLnBrk="1" hangingPunct="1">
              <a:defRPr/>
            </a:pPr>
            <a:r>
              <a:rPr lang="ru-RU"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Особенности взаимодействия семьи и </a:t>
            </a:r>
            <a:endParaRPr lang="ru-RU"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eaLnBrk="1" hangingPunct="1">
              <a:defRPr/>
            </a:pPr>
            <a:r>
              <a:rPr lang="ru-RU"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дошкольной </a:t>
            </a:r>
            <a:r>
              <a:rPr lang="ru-RU"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организации в современной реальности</a:t>
            </a:r>
            <a:endParaRPr lang="ru-RU" b="1" dirty="0">
              <a:ln w="1143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9" name="Подзаголовок 2"/>
          <p:cNvSpPr txBox="1">
            <a:spLocks/>
          </p:cNvSpPr>
          <p:nvPr/>
        </p:nvSpPr>
        <p:spPr bwMode="auto">
          <a:xfrm>
            <a:off x="4284663" y="5087938"/>
            <a:ext cx="4859337" cy="136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25000" lnSpcReduction="20000"/>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lnSpc>
                <a:spcPct val="120000"/>
              </a:lnSpc>
              <a:spcBef>
                <a:spcPts val="0"/>
              </a:spcBef>
              <a:buFontTx/>
              <a:buNone/>
              <a:defRPr/>
            </a:pPr>
            <a:r>
              <a:rPr lang="ru-RU" sz="5600" b="1" i="1" dirty="0" err="1" smtClean="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Дядюнова</a:t>
            </a:r>
            <a:r>
              <a:rPr lang="ru-RU" sz="5600" b="1" i="1" dirty="0" smtClean="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Ирина Александровна, </a:t>
            </a:r>
          </a:p>
          <a:p>
            <a:pPr marL="0" indent="0" eaLnBrk="1" hangingPunct="1">
              <a:lnSpc>
                <a:spcPct val="120000"/>
              </a:lnSpc>
              <a:spcBef>
                <a:spcPts val="0"/>
              </a:spcBef>
              <a:buFontTx/>
              <a:buNone/>
              <a:defRPr/>
            </a:pPr>
            <a:r>
              <a:rPr lang="ru-RU" sz="4800" b="1" i="1" dirty="0" smtClean="0">
                <a:solidFill>
                  <a:srgbClr val="000066"/>
                </a:solidFill>
                <a:latin typeface="Calibri" panose="020F0502020204030204" pitchFamily="34" charset="0"/>
                <a:cs typeface="Calibri" panose="020F0502020204030204" pitchFamily="34" charset="0"/>
              </a:rPr>
              <a:t>кандидат педагогических наук, доцент, </a:t>
            </a:r>
          </a:p>
          <a:p>
            <a:pPr marL="0" indent="0" eaLnBrk="1" hangingPunct="1">
              <a:lnSpc>
                <a:spcPct val="120000"/>
              </a:lnSpc>
              <a:spcBef>
                <a:spcPts val="0"/>
              </a:spcBef>
              <a:buFontTx/>
              <a:buNone/>
              <a:defRPr/>
            </a:pPr>
            <a:r>
              <a:rPr lang="ru-RU" sz="4800" b="1" i="1" dirty="0" smtClean="0">
                <a:solidFill>
                  <a:srgbClr val="000066"/>
                </a:solidFill>
                <a:latin typeface="Calibri" panose="020F0502020204030204" pitchFamily="34" charset="0"/>
                <a:cs typeface="Calibri" panose="020F0502020204030204" pitchFamily="34" charset="0"/>
              </a:rPr>
              <a:t>Национальная родительская ассоциация, федеральный эксперт;</a:t>
            </a:r>
          </a:p>
          <a:p>
            <a:pPr marL="0" indent="0" eaLnBrk="1" hangingPunct="1">
              <a:lnSpc>
                <a:spcPct val="120000"/>
              </a:lnSpc>
              <a:spcBef>
                <a:spcPts val="0"/>
              </a:spcBef>
              <a:buFontTx/>
              <a:buNone/>
              <a:defRPr/>
            </a:pPr>
            <a:r>
              <a:rPr lang="ru-RU" sz="4800" b="1" i="1" dirty="0" smtClean="0">
                <a:solidFill>
                  <a:srgbClr val="000066"/>
                </a:solidFill>
                <a:latin typeface="Calibri" panose="020F0502020204030204" pitchFamily="34" charset="0"/>
                <a:cs typeface="Calibri" panose="020F0502020204030204" pitchFamily="34" charset="0"/>
              </a:rPr>
              <a:t>АНО ДПО НИИ дошкольного образования «Воспитатели России», </a:t>
            </a:r>
          </a:p>
          <a:p>
            <a:pPr marL="0" indent="0" eaLnBrk="1" hangingPunct="1">
              <a:lnSpc>
                <a:spcPct val="120000"/>
              </a:lnSpc>
              <a:spcBef>
                <a:spcPts val="0"/>
              </a:spcBef>
              <a:buFontTx/>
              <a:buNone/>
              <a:defRPr/>
            </a:pPr>
            <a:r>
              <a:rPr lang="ru-RU" sz="4800" b="1" i="1" dirty="0" smtClean="0">
                <a:solidFill>
                  <a:srgbClr val="000066"/>
                </a:solidFill>
                <a:latin typeface="Calibri" panose="020F0502020204030204" pitchFamily="34" charset="0"/>
                <a:cs typeface="Calibri" panose="020F0502020204030204" pitchFamily="34" charset="0"/>
              </a:rPr>
              <a:t>руководитель  Инновационной площадки;</a:t>
            </a:r>
          </a:p>
          <a:p>
            <a:pPr marL="0" indent="0" eaLnBrk="1" hangingPunct="1">
              <a:lnSpc>
                <a:spcPct val="120000"/>
              </a:lnSpc>
              <a:spcBef>
                <a:spcPts val="0"/>
              </a:spcBef>
              <a:buFontTx/>
              <a:buNone/>
              <a:defRPr/>
            </a:pPr>
            <a:r>
              <a:rPr lang="ru-RU" sz="4800" b="1" i="1" dirty="0" smtClean="0">
                <a:solidFill>
                  <a:srgbClr val="000066"/>
                </a:solidFill>
                <a:latin typeface="Calibri" panose="020F0502020204030204" pitchFamily="34" charset="0"/>
                <a:cs typeface="Calibri" panose="020F0502020204030204" pitchFamily="34" charset="0"/>
              </a:rPr>
              <a:t>Российское общество социологов,</a:t>
            </a:r>
          </a:p>
          <a:p>
            <a:pPr marL="0" indent="0" eaLnBrk="1" hangingPunct="1">
              <a:lnSpc>
                <a:spcPct val="120000"/>
              </a:lnSpc>
              <a:spcBef>
                <a:spcPts val="0"/>
              </a:spcBef>
              <a:buFontTx/>
              <a:buNone/>
              <a:defRPr/>
            </a:pPr>
            <a:r>
              <a:rPr lang="ru-RU" sz="4800" b="1" i="1" dirty="0" smtClean="0">
                <a:solidFill>
                  <a:srgbClr val="000066"/>
                </a:solidFill>
                <a:latin typeface="Calibri" panose="020F0502020204030204" pitchFamily="34" charset="0"/>
                <a:cs typeface="Calibri" panose="020F0502020204030204" pitchFamily="34" charset="0"/>
              </a:rPr>
              <a:t> член Исследовательского комитета «Социология детства» </a:t>
            </a:r>
          </a:p>
          <a:p>
            <a:pPr eaLnBrk="1" hangingPunct="1">
              <a:defRPr/>
            </a:pPr>
            <a:endParaRPr lang="ru-RU" dirty="0">
              <a:solidFill>
                <a:schemeClr val="accent2">
                  <a:lumMod val="50000"/>
                </a:schemeClr>
              </a:solidFill>
            </a:endParaRPr>
          </a:p>
        </p:txBody>
      </p:sp>
    </p:spTree>
    <p:extLst>
      <p:ext uri="{BB962C8B-B14F-4D97-AF65-F5344CB8AC3E}">
        <p14:creationId xmlns:p14="http://schemas.microsoft.com/office/powerpoint/2010/main" val="35452712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https://cdn-images-1.listennotes.com/podcasts/papa-hector-salva/4-factors-that-shouldnt-zQ1ENRex87s-CzxSd3yP-TO.1400x1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4623" y="1502674"/>
            <a:ext cx="1154113"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3" name="Группа 9"/>
          <p:cNvGrpSpPr>
            <a:grpSpLocks/>
          </p:cNvGrpSpPr>
          <p:nvPr/>
        </p:nvGrpSpPr>
        <p:grpSpPr bwMode="auto">
          <a:xfrm>
            <a:off x="237859" y="2072117"/>
            <a:ext cx="3351182" cy="556094"/>
            <a:chOff x="5079905" y="-37617"/>
            <a:chExt cx="3409312" cy="596873"/>
          </a:xfrm>
        </p:grpSpPr>
        <p:sp>
          <p:nvSpPr>
            <p:cNvPr id="11" name="Скругленный прямоугольник 10"/>
            <p:cNvSpPr/>
            <p:nvPr/>
          </p:nvSpPr>
          <p:spPr>
            <a:xfrm>
              <a:off x="5079905" y="-37617"/>
              <a:ext cx="3409312" cy="596873"/>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2" name="Скругленный прямоугольник 4"/>
            <p:cNvSpPr txBox="1"/>
            <p:nvPr/>
          </p:nvSpPr>
          <p:spPr>
            <a:xfrm>
              <a:off x="5109344" y="-1181"/>
              <a:ext cx="3339799" cy="423206"/>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1" hangingPunct="1">
                <a:spcAft>
                  <a:spcPts val="0"/>
                </a:spcAft>
                <a:defRPr/>
              </a:pPr>
              <a:r>
                <a:rPr lang="ru-RU" sz="1800" b="1" dirty="0">
                  <a:solidFill>
                    <a:srgbClr val="C00000"/>
                  </a:solidFill>
                  <a:latin typeface="Calibri" panose="020F0502020204030204" pitchFamily="34" charset="0"/>
                  <a:cs typeface="Calibri" panose="020F0502020204030204" pitchFamily="34" charset="0"/>
                </a:rPr>
                <a:t>Квалифицированные кадры</a:t>
              </a:r>
            </a:p>
          </p:txBody>
        </p:sp>
      </p:grpSp>
      <p:grpSp>
        <p:nvGrpSpPr>
          <p:cNvPr id="20484" name="Группа 12"/>
          <p:cNvGrpSpPr>
            <a:grpSpLocks/>
          </p:cNvGrpSpPr>
          <p:nvPr/>
        </p:nvGrpSpPr>
        <p:grpSpPr bwMode="auto">
          <a:xfrm>
            <a:off x="564152" y="2714130"/>
            <a:ext cx="3305175" cy="638175"/>
            <a:chOff x="5342139" y="1550038"/>
            <a:chExt cx="3250375" cy="697069"/>
          </a:xfrm>
        </p:grpSpPr>
        <p:sp>
          <p:nvSpPr>
            <p:cNvPr id="14" name="Скругленный прямоугольник 13"/>
            <p:cNvSpPr/>
            <p:nvPr/>
          </p:nvSpPr>
          <p:spPr>
            <a:xfrm>
              <a:off x="5342139" y="1550038"/>
              <a:ext cx="3250375" cy="697069"/>
            </a:xfrm>
            <a:prstGeom prst="roundRect">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5" name="Скругленный прямоугольник 4"/>
            <p:cNvSpPr txBox="1"/>
            <p:nvPr/>
          </p:nvSpPr>
          <p:spPr>
            <a:xfrm>
              <a:off x="5413953" y="1652345"/>
              <a:ext cx="3106747" cy="508062"/>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1" hangingPunct="1">
                <a:spcAft>
                  <a:spcPts val="0"/>
                </a:spcAft>
                <a:defRPr/>
              </a:pPr>
              <a:r>
                <a:rPr lang="ru-RU" sz="1800" b="1" dirty="0">
                  <a:solidFill>
                    <a:srgbClr val="006600"/>
                  </a:solidFill>
                  <a:latin typeface="Calibri" panose="020F0502020204030204" pitchFamily="34" charset="0"/>
                  <a:cs typeface="Calibri" panose="020F0502020204030204" pitchFamily="34" charset="0"/>
                </a:rPr>
                <a:t>Программа </a:t>
              </a:r>
            </a:p>
            <a:p>
              <a:pPr algn="ctr" defTabSz="711200" eaLnBrk="1" hangingPunct="1">
                <a:spcAft>
                  <a:spcPts val="0"/>
                </a:spcAft>
                <a:defRPr/>
              </a:pPr>
              <a:r>
                <a:rPr lang="ru-RU" sz="1800" b="1" dirty="0">
                  <a:solidFill>
                    <a:srgbClr val="006600"/>
                  </a:solidFill>
                  <a:latin typeface="Calibri" panose="020F0502020204030204" pitchFamily="34" charset="0"/>
                  <a:cs typeface="Calibri" panose="020F0502020204030204" pitchFamily="34" charset="0"/>
                </a:rPr>
                <a:t>сотрудничества с родителями</a:t>
              </a:r>
            </a:p>
          </p:txBody>
        </p:sp>
      </p:grpSp>
      <p:sp>
        <p:nvSpPr>
          <p:cNvPr id="22" name="Скругленный прямоугольник 21"/>
          <p:cNvSpPr/>
          <p:nvPr/>
        </p:nvSpPr>
        <p:spPr>
          <a:xfrm>
            <a:off x="207963" y="3537549"/>
            <a:ext cx="6545511" cy="804416"/>
          </a:xfrm>
          <a:prstGeom prst="roundRect">
            <a:avLst>
              <a:gd name="adj" fmla="val 31212"/>
            </a:avLst>
          </a:prstGeom>
          <a:scene3d>
            <a:camera prst="orthographicFront">
              <a:rot lat="0" lon="0" rev="0"/>
            </a:camera>
            <a:lightRig rig="threePt" dir="t">
              <a:rot lat="0" lon="0" rev="1200000"/>
            </a:lightRig>
          </a:scene3d>
          <a:sp3d>
            <a:bevelT w="190500" h="152400"/>
          </a:sp3d>
        </p:spPr>
        <p:style>
          <a:lnRef idx="0">
            <a:schemeClr val="accent6"/>
          </a:lnRef>
          <a:fillRef idx="3">
            <a:schemeClr val="accent6"/>
          </a:fillRef>
          <a:effectRef idx="3">
            <a:schemeClr val="accent6"/>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0000"/>
              </a:lnSpc>
              <a:spcBef>
                <a:spcPct val="20000"/>
              </a:spcBef>
              <a:buClr>
                <a:schemeClr val="folHlink"/>
              </a:buClr>
              <a:buSzPct val="85000"/>
              <a:buFont typeface="Wingdings" panose="05000000000000000000" pitchFamily="2" charset="2"/>
              <a:buNone/>
              <a:defRPr/>
            </a:pPr>
            <a:r>
              <a:rPr lang="ru-RU" altLang="ru-RU" sz="1500" b="1" i="1" dirty="0">
                <a:solidFill>
                  <a:srgbClr val="FFFFFF"/>
                </a:solidFill>
                <a:latin typeface="Calibri" panose="020F0502020204030204" pitchFamily="34" charset="0"/>
                <a:cs typeface="Calibri" panose="020F0502020204030204" pitchFamily="34" charset="0"/>
              </a:rPr>
              <a:t>За воспитание и образование детей несут ответственность</a:t>
            </a:r>
          </a:p>
          <a:p>
            <a:pPr algn="just" eaLnBrk="1" hangingPunct="1">
              <a:lnSpc>
                <a:spcPct val="90000"/>
              </a:lnSpc>
              <a:spcBef>
                <a:spcPct val="20000"/>
              </a:spcBef>
              <a:buClr>
                <a:schemeClr val="folHlink"/>
              </a:buClr>
              <a:buSzPct val="85000"/>
              <a:buFont typeface="Wingdings" panose="05000000000000000000" pitchFamily="2" charset="2"/>
              <a:buNone/>
              <a:defRPr/>
            </a:pPr>
            <a:r>
              <a:rPr lang="ru-RU" altLang="ru-RU" sz="1500" b="1" i="1" dirty="0" smtClean="0">
                <a:solidFill>
                  <a:srgbClr val="FFFFFF"/>
                </a:solidFill>
                <a:latin typeface="Calibri" panose="020F0502020204030204" pitchFamily="34" charset="0"/>
                <a:cs typeface="Calibri" panose="020F0502020204030204" pitchFamily="34" charset="0"/>
              </a:rPr>
              <a:t>РОДИТЕЛИ; все </a:t>
            </a:r>
            <a:r>
              <a:rPr lang="ru-RU" altLang="ru-RU" sz="1500" b="1" i="1" dirty="0">
                <a:solidFill>
                  <a:srgbClr val="FFFFFF"/>
                </a:solidFill>
                <a:latin typeface="Calibri" panose="020F0502020204030204" pitchFamily="34" charset="0"/>
                <a:cs typeface="Calibri" panose="020F0502020204030204" pitchFamily="34" charset="0"/>
              </a:rPr>
              <a:t>другие социальные институты призваны поддержать и дополнить их воспитательную деятельность</a:t>
            </a:r>
          </a:p>
        </p:txBody>
      </p:sp>
      <p:sp>
        <p:nvSpPr>
          <p:cNvPr id="23" name="Скругленный прямоугольник 22"/>
          <p:cNvSpPr/>
          <p:nvPr/>
        </p:nvSpPr>
        <p:spPr>
          <a:xfrm>
            <a:off x="1133398" y="4310172"/>
            <a:ext cx="6174906" cy="713361"/>
          </a:xfrm>
          <a:prstGeom prst="roundRect">
            <a:avLst>
              <a:gd name="adj" fmla="val 31212"/>
            </a:avLst>
          </a:prstGeom>
          <a:scene3d>
            <a:camera prst="orthographicFront">
              <a:rot lat="0" lon="0" rev="0"/>
            </a:camera>
            <a:lightRig rig="threePt" dir="t">
              <a:rot lat="0" lon="0" rev="1200000"/>
            </a:lightRig>
          </a:scene3d>
          <a:sp3d>
            <a:bevelT w="190500" h="152400"/>
          </a:sp3d>
        </p:spPr>
        <p:style>
          <a:lnRef idx="0">
            <a:schemeClr val="accent6"/>
          </a:lnRef>
          <a:fillRef idx="3">
            <a:schemeClr val="accent6"/>
          </a:fillRef>
          <a:effectRef idx="3">
            <a:schemeClr val="accent6"/>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0000"/>
              </a:lnSpc>
              <a:spcBef>
                <a:spcPct val="20000"/>
              </a:spcBef>
              <a:buClr>
                <a:schemeClr val="folHlink"/>
              </a:buClr>
              <a:buSzPct val="85000"/>
              <a:defRPr/>
            </a:pPr>
            <a:r>
              <a:rPr lang="ru-RU" altLang="ru-RU" sz="1500" b="1" i="1" dirty="0">
                <a:solidFill>
                  <a:srgbClr val="FFFFFF"/>
                </a:solidFill>
                <a:latin typeface="Calibri" panose="020F0502020204030204" pitchFamily="34" charset="0"/>
                <a:cs typeface="Calibri" panose="020F0502020204030204" pitchFamily="34" charset="0"/>
              </a:rPr>
              <a:t>Признание приоритета семейного воспитания требует </a:t>
            </a:r>
            <a:r>
              <a:rPr lang="ru-RU" altLang="ru-RU" sz="1500" b="1" i="1"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НОВЫХ ОТНОШЕНИЙ </a:t>
            </a:r>
            <a:r>
              <a:rPr lang="ru-RU" altLang="ru-RU" sz="1500" b="1" i="1" dirty="0">
                <a:solidFill>
                  <a:srgbClr val="FFFFFF"/>
                </a:solidFill>
                <a:latin typeface="Calibri" panose="020F0502020204030204" pitchFamily="34" charset="0"/>
                <a:cs typeface="Calibri" panose="020F0502020204030204" pitchFamily="34" charset="0"/>
              </a:rPr>
              <a:t>семьи и  образовательного учреждения, которые определяются понятиями «сотрудничество», «партнерство».</a:t>
            </a:r>
            <a:r>
              <a:rPr lang="ru-RU" altLang="ru-RU" sz="1500" b="1" dirty="0">
                <a:solidFill>
                  <a:srgbClr val="FFFFFF"/>
                </a:solidFill>
                <a:latin typeface="Calibri" panose="020F0502020204030204" pitchFamily="34" charset="0"/>
                <a:cs typeface="Calibri" panose="020F0502020204030204" pitchFamily="34" charset="0"/>
              </a:rPr>
              <a:t> </a:t>
            </a:r>
          </a:p>
        </p:txBody>
      </p:sp>
      <p:sp>
        <p:nvSpPr>
          <p:cNvPr id="24" name="Скругленный прямоугольник 23"/>
          <p:cNvSpPr/>
          <p:nvPr/>
        </p:nvSpPr>
        <p:spPr>
          <a:xfrm>
            <a:off x="2267744" y="5043009"/>
            <a:ext cx="5730397" cy="762255"/>
          </a:xfrm>
          <a:prstGeom prst="roundRect">
            <a:avLst>
              <a:gd name="adj" fmla="val 31212"/>
            </a:avLst>
          </a:prstGeom>
          <a:scene3d>
            <a:camera prst="orthographicFront">
              <a:rot lat="0" lon="0" rev="0"/>
            </a:camera>
            <a:lightRig rig="threePt" dir="t">
              <a:rot lat="0" lon="0" rev="1200000"/>
            </a:lightRig>
          </a:scene3d>
          <a:sp3d>
            <a:bevelT w="190500" h="152400"/>
          </a:sp3d>
        </p:spPr>
        <p:style>
          <a:lnRef idx="0">
            <a:schemeClr val="accent6"/>
          </a:lnRef>
          <a:fillRef idx="3">
            <a:schemeClr val="accent6"/>
          </a:fillRef>
          <a:effectRef idx="3">
            <a:schemeClr val="accent6"/>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0000"/>
              </a:lnSpc>
              <a:spcBef>
                <a:spcPct val="20000"/>
              </a:spcBef>
              <a:buClr>
                <a:schemeClr val="folHlink"/>
              </a:buClr>
              <a:buSzPct val="85000"/>
              <a:buFont typeface="Wingdings" panose="05000000000000000000" pitchFamily="2" charset="2"/>
              <a:buNone/>
              <a:defRPr/>
            </a:pPr>
            <a:r>
              <a:rPr lang="ru-RU" altLang="ru-RU" sz="1500" b="1" i="1" dirty="0">
                <a:solidFill>
                  <a:srgbClr val="FFFFFF"/>
                </a:solidFill>
                <a:latin typeface="Calibri" panose="020F0502020204030204" pitchFamily="34" charset="0"/>
                <a:cs typeface="Calibri" panose="020F0502020204030204" pitchFamily="34" charset="0"/>
              </a:rPr>
              <a:t>Главное  в контексте «семья - образовательное учреждение» - </a:t>
            </a:r>
            <a:r>
              <a:rPr lang="ru-RU" altLang="ru-RU" sz="1500" b="1" i="1"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ЛИЧНОЕ ВЗАИМОДЕЙСТВИЕ </a:t>
            </a:r>
            <a:r>
              <a:rPr lang="ru-RU" altLang="ru-RU" sz="1500" b="1" i="1" dirty="0">
                <a:solidFill>
                  <a:srgbClr val="FFFFFF"/>
                </a:solidFill>
                <a:latin typeface="Calibri" panose="020F0502020204030204" pitchFamily="34" charset="0"/>
                <a:cs typeface="Calibri" panose="020F0502020204030204" pitchFamily="34" charset="0"/>
              </a:rPr>
              <a:t>педагога и родителей в процессе воспитания конкретного ребенка.</a:t>
            </a:r>
          </a:p>
        </p:txBody>
      </p:sp>
      <p:sp>
        <p:nvSpPr>
          <p:cNvPr id="25" name="Скругленный прямоугольник 24"/>
          <p:cNvSpPr/>
          <p:nvPr/>
        </p:nvSpPr>
        <p:spPr>
          <a:xfrm>
            <a:off x="3189289" y="5805265"/>
            <a:ext cx="5524499" cy="792088"/>
          </a:xfrm>
          <a:prstGeom prst="roundRect">
            <a:avLst>
              <a:gd name="adj" fmla="val 31212"/>
            </a:avLst>
          </a:prstGeom>
          <a:scene3d>
            <a:camera prst="orthographicFront">
              <a:rot lat="0" lon="0" rev="0"/>
            </a:camera>
            <a:lightRig rig="threePt" dir="t">
              <a:rot lat="0" lon="0" rev="1200000"/>
            </a:lightRig>
          </a:scene3d>
          <a:sp3d>
            <a:bevelT w="190500" h="152400"/>
          </a:sp3d>
        </p:spPr>
        <p:style>
          <a:lnRef idx="0">
            <a:schemeClr val="accent6"/>
          </a:lnRef>
          <a:fillRef idx="3">
            <a:schemeClr val="accent6"/>
          </a:fillRef>
          <a:effectRef idx="3">
            <a:schemeClr val="accent6"/>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0000"/>
              </a:lnSpc>
              <a:spcBef>
                <a:spcPct val="20000"/>
              </a:spcBef>
              <a:buClr>
                <a:schemeClr val="folHlink"/>
              </a:buClr>
              <a:buSzPct val="85000"/>
              <a:buFont typeface="Wingdings" panose="05000000000000000000" pitchFamily="2" charset="2"/>
              <a:buNone/>
              <a:defRPr/>
            </a:pPr>
            <a:r>
              <a:rPr lang="ru-RU" altLang="ru-RU" sz="1500" b="1" i="1" dirty="0">
                <a:solidFill>
                  <a:srgbClr val="FFFFFF"/>
                </a:solidFill>
                <a:latin typeface="Calibri" panose="020F0502020204030204" pitchFamily="34" charset="0"/>
                <a:cs typeface="Calibri" panose="020F0502020204030204" pitchFamily="34" charset="0"/>
              </a:rPr>
              <a:t>Инициатором  изменения социальных контактов с семьей является </a:t>
            </a:r>
            <a:r>
              <a:rPr lang="ru-RU" altLang="ru-RU" sz="1500" b="1" i="1"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ОБРАЗОВАТЕЛЬНОЕ УЧРЕЖДЕНИЕ</a:t>
            </a:r>
            <a:r>
              <a:rPr lang="ru-RU" altLang="ru-RU" sz="1500" b="1" i="1" dirty="0">
                <a:solidFill>
                  <a:srgbClr val="FFFFFF"/>
                </a:solidFill>
                <a:latin typeface="Calibri" panose="020F0502020204030204" pitchFamily="34" charset="0"/>
                <a:cs typeface="Calibri" panose="020F0502020204030204" pitchFamily="34" charset="0"/>
              </a:rPr>
              <a:t>, которое гарантирует профессиональный уровень поддержки</a:t>
            </a:r>
            <a:r>
              <a:rPr lang="ru-RU" altLang="ru-RU" sz="1400" b="1" i="1" dirty="0">
                <a:solidFill>
                  <a:srgbClr val="0000FF"/>
                </a:solidFill>
                <a:latin typeface="Calibri" panose="020F0502020204030204" pitchFamily="34" charset="0"/>
                <a:cs typeface="Calibri" panose="020F0502020204030204" pitchFamily="34" charset="0"/>
              </a:rPr>
              <a:t>.</a:t>
            </a:r>
          </a:p>
        </p:txBody>
      </p:sp>
      <p:grpSp>
        <p:nvGrpSpPr>
          <p:cNvPr id="20498" name="Группа 25"/>
          <p:cNvGrpSpPr>
            <a:grpSpLocks/>
          </p:cNvGrpSpPr>
          <p:nvPr/>
        </p:nvGrpSpPr>
        <p:grpSpPr bwMode="auto">
          <a:xfrm>
            <a:off x="5132388" y="2733675"/>
            <a:ext cx="3654814" cy="546100"/>
            <a:chOff x="791682" y="2722933"/>
            <a:chExt cx="3262724" cy="770651"/>
          </a:xfrm>
        </p:grpSpPr>
        <p:sp>
          <p:nvSpPr>
            <p:cNvPr id="27" name="Скругленный прямоугольник 26"/>
            <p:cNvSpPr/>
            <p:nvPr/>
          </p:nvSpPr>
          <p:spPr>
            <a:xfrm>
              <a:off x="791682" y="2722933"/>
              <a:ext cx="3262724" cy="770651"/>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28" name="Скругленный прямоугольник 4"/>
            <p:cNvSpPr txBox="1"/>
            <p:nvPr/>
          </p:nvSpPr>
          <p:spPr>
            <a:xfrm>
              <a:off x="829115" y="2761018"/>
              <a:ext cx="3187857" cy="694482"/>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1" hangingPunct="1">
                <a:spcAft>
                  <a:spcPts val="0"/>
                </a:spcAft>
                <a:defRPr/>
              </a:pPr>
              <a:r>
                <a:rPr lang="ru-RU" sz="2000" b="1" dirty="0">
                  <a:solidFill>
                    <a:srgbClr val="C00000"/>
                  </a:solidFill>
                  <a:latin typeface="Calibri" panose="020F0502020204030204" pitchFamily="34" charset="0"/>
                  <a:cs typeface="Calibri" panose="020F0502020204030204" pitchFamily="34" charset="0"/>
                </a:rPr>
                <a:t>Взаимопонимание партнеров</a:t>
              </a:r>
            </a:p>
          </p:txBody>
        </p:sp>
      </p:grpSp>
      <p:grpSp>
        <p:nvGrpSpPr>
          <p:cNvPr id="20499" name="Группа 28"/>
          <p:cNvGrpSpPr>
            <a:grpSpLocks/>
          </p:cNvGrpSpPr>
          <p:nvPr/>
        </p:nvGrpSpPr>
        <p:grpSpPr bwMode="auto">
          <a:xfrm>
            <a:off x="402424" y="1366625"/>
            <a:ext cx="3143250" cy="565150"/>
            <a:chOff x="3350244" y="3168842"/>
            <a:chExt cx="4435407" cy="753360"/>
          </a:xfrm>
        </p:grpSpPr>
        <p:sp>
          <p:nvSpPr>
            <p:cNvPr id="30" name="Скругленный прямоугольник 29"/>
            <p:cNvSpPr/>
            <p:nvPr/>
          </p:nvSpPr>
          <p:spPr>
            <a:xfrm>
              <a:off x="3350244" y="3168842"/>
              <a:ext cx="4435407" cy="753360"/>
            </a:xfrm>
            <a:prstGeom prst="roundRect">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31" name="Скругленный прямоугольник 4"/>
            <p:cNvSpPr txBox="1"/>
            <p:nvPr/>
          </p:nvSpPr>
          <p:spPr>
            <a:xfrm>
              <a:off x="3511532" y="3293696"/>
              <a:ext cx="4112832" cy="465560"/>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1" hangingPunct="1">
                <a:lnSpc>
                  <a:spcPct val="90000"/>
                </a:lnSpc>
                <a:spcAft>
                  <a:spcPct val="35000"/>
                </a:spcAft>
                <a:defRPr/>
              </a:pPr>
              <a:r>
                <a:rPr lang="ru-RU" sz="1800" b="1" dirty="0">
                  <a:solidFill>
                    <a:srgbClr val="FFFF00"/>
                  </a:solidFill>
                  <a:latin typeface="Calibri" panose="020F0502020204030204" pitchFamily="34" charset="0"/>
                  <a:cs typeface="Calibri" panose="020F0502020204030204" pitchFamily="34" charset="0"/>
                </a:rPr>
                <a:t>Личность руководителя</a:t>
              </a:r>
            </a:p>
          </p:txBody>
        </p:sp>
      </p:grpSp>
      <p:grpSp>
        <p:nvGrpSpPr>
          <p:cNvPr id="20500" name="Группа 33"/>
          <p:cNvGrpSpPr>
            <a:grpSpLocks/>
          </p:cNvGrpSpPr>
          <p:nvPr/>
        </p:nvGrpSpPr>
        <p:grpSpPr bwMode="auto">
          <a:xfrm>
            <a:off x="5174319" y="1803400"/>
            <a:ext cx="3735407" cy="1011238"/>
            <a:chOff x="5241252" y="1447313"/>
            <a:chExt cx="3351262" cy="973577"/>
          </a:xfrm>
        </p:grpSpPr>
        <p:sp>
          <p:nvSpPr>
            <p:cNvPr id="35" name="Скругленный прямоугольник 34"/>
            <p:cNvSpPr/>
            <p:nvPr/>
          </p:nvSpPr>
          <p:spPr>
            <a:xfrm>
              <a:off x="5342139" y="1680965"/>
              <a:ext cx="3250375" cy="566142"/>
            </a:xfrm>
            <a:prstGeom prst="roundRect">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36" name="Скругленный прямоугольник 4"/>
            <p:cNvSpPr txBox="1"/>
            <p:nvPr/>
          </p:nvSpPr>
          <p:spPr>
            <a:xfrm>
              <a:off x="5241252" y="1447313"/>
              <a:ext cx="3308203" cy="973577"/>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eaLnBrk="1" hangingPunct="1">
                <a:defRPr/>
              </a:pPr>
              <a:r>
                <a:rPr lang="ru-RU" altLang="ru-RU" sz="1800" b="1" dirty="0">
                  <a:solidFill>
                    <a:srgbClr val="006600"/>
                  </a:solidFill>
                  <a:latin typeface="Calibri" panose="020F0502020204030204" pitchFamily="34" charset="0"/>
                  <a:cs typeface="Calibri" panose="020F0502020204030204" pitchFamily="34" charset="0"/>
                </a:rPr>
                <a:t>Репутация </a:t>
              </a:r>
            </a:p>
            <a:p>
              <a:pPr algn="ctr" eaLnBrk="1" hangingPunct="1">
                <a:defRPr/>
              </a:pPr>
              <a:r>
                <a:rPr lang="ru-RU" altLang="ru-RU" sz="1800" b="1" dirty="0">
                  <a:solidFill>
                    <a:srgbClr val="006600"/>
                  </a:solidFill>
                  <a:latin typeface="Calibri" panose="020F0502020204030204" pitchFamily="34" charset="0"/>
                  <a:cs typeface="Calibri" panose="020F0502020204030204" pitchFamily="34" charset="0"/>
                </a:rPr>
                <a:t>образовательного учреждения</a:t>
              </a:r>
            </a:p>
          </p:txBody>
        </p:sp>
      </p:grpSp>
      <p:sp>
        <p:nvSpPr>
          <p:cNvPr id="32" name="Заголовок 1"/>
          <p:cNvSpPr txBox="1">
            <a:spLocks/>
          </p:cNvSpPr>
          <p:nvPr/>
        </p:nvSpPr>
        <p:spPr bwMode="auto">
          <a:xfrm>
            <a:off x="1" y="1710"/>
            <a:ext cx="2267744" cy="538510"/>
          </a:xfrm>
          <a:prstGeom prst="rect">
            <a:avLst/>
          </a:prstGeom>
          <a:ln w="9525" cap="flat" cmpd="sng" algn="ctr">
            <a:solidFill>
              <a:schemeClr val="accent1">
                <a:shade val="60000"/>
                <a:satMod val="110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a:lst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lt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lt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lt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lt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lt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lt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lt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lt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lt1"/>
                </a:solidFill>
                <a:latin typeface="+mn-lt"/>
                <a:ea typeface="+mn-ea"/>
                <a:cs typeface="+mn-cs"/>
              </a:defRPr>
            </a:lvl9pPr>
          </a:lstStyle>
          <a:p>
            <a:pPr marL="0" indent="0">
              <a:spcAft>
                <a:spcPts val="0"/>
              </a:spcAft>
              <a:buFont typeface="Wingdings 2" panose="05020102010507070707" pitchFamily="18" charset="2"/>
              <a:buNone/>
              <a:defRPr/>
            </a:pPr>
            <a:r>
              <a:rPr lang="ru-RU" sz="1600" b="1" dirty="0" smtClean="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Детский сад как основа дошкольного детства</a:t>
            </a:r>
            <a:endParaRPr lang="ru-RU"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Заголовок 1"/>
          <p:cNvSpPr txBox="1">
            <a:spLocks/>
          </p:cNvSpPr>
          <p:nvPr/>
        </p:nvSpPr>
        <p:spPr>
          <a:xfrm>
            <a:off x="755650" y="793750"/>
            <a:ext cx="7662863" cy="460375"/>
          </a:xfrm>
          <a:prstGeom prst="rect">
            <a:avLst/>
          </a:prstGeom>
          <a:solidFill>
            <a:schemeClr val="accent2">
              <a:lumMod val="60000"/>
              <a:lumOff val="40000"/>
            </a:schemeClr>
          </a:solidFill>
          <a:ln w="12700" cap="flat" cmpd="sng" algn="ctr">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algn="ctr" eaLnBrk="1" hangingPunct="1">
              <a:defRPr/>
            </a:pPr>
            <a:r>
              <a:rPr lang="ru-RU" altLang="ru-RU" sz="2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На стратегию и тактику </a:t>
            </a:r>
            <a:r>
              <a:rPr lang="ru-RU" altLang="ru-RU" sz="2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взаимодействия ДОО </a:t>
            </a:r>
            <a:r>
              <a:rPr lang="ru-RU" altLang="ru-RU" sz="2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и семьи влияют:</a:t>
            </a:r>
          </a:p>
        </p:txBody>
      </p:sp>
      <p:sp>
        <p:nvSpPr>
          <p:cNvPr id="34" name="Прямоугольник 33"/>
          <p:cNvSpPr/>
          <p:nvPr/>
        </p:nvSpPr>
        <p:spPr>
          <a:xfrm>
            <a:off x="5334000" y="74613"/>
            <a:ext cx="3644900" cy="600075"/>
          </a:xfrm>
          <a:prstGeom prst="rect">
            <a:avLst/>
          </a:prstGeom>
        </p:spPr>
        <p:txBody>
          <a:bodyPr>
            <a:spAutoFit/>
          </a:bodyPr>
          <a:lstStyle/>
          <a:p>
            <a:pPr algn="ctr" eaLnBrk="1" hangingPunct="1">
              <a:defRPr/>
            </a:pP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Выживает не самый сильный, и не самый умный, </a:t>
            </a:r>
          </a:p>
          <a:p>
            <a:pPr algn="ctr" eaLnBrk="1" hangingPunct="1">
              <a:defRPr/>
            </a:pP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 тот, кто лучше всех откликается на изменения</a:t>
            </a:r>
          </a:p>
          <a:p>
            <a:pPr algn="r" eaLnBrk="1" hangingPunct="1">
              <a:defRPr/>
            </a:pP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Чарльз Дарвин</a:t>
            </a:r>
          </a:p>
        </p:txBody>
      </p:sp>
      <p:sp>
        <p:nvSpPr>
          <p:cNvPr id="33" name="Заголовок 1"/>
          <p:cNvSpPr txBox="1">
            <a:spLocks/>
          </p:cNvSpPr>
          <p:nvPr/>
        </p:nvSpPr>
        <p:spPr>
          <a:xfrm>
            <a:off x="755650" y="765175"/>
            <a:ext cx="7662863" cy="460375"/>
          </a:xfrm>
          <a:prstGeom prst="rect">
            <a:avLst/>
          </a:prstGeom>
          <a:solidFill>
            <a:schemeClr val="accent2">
              <a:lumMod val="60000"/>
              <a:lumOff val="40000"/>
            </a:schemeClr>
          </a:solidFill>
          <a:ln w="12700" cap="flat" cmpd="sng" algn="ctr">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algn="ctr" eaLnBrk="1" hangingPunct="1">
              <a:defRPr/>
            </a:pPr>
            <a:r>
              <a:rPr lang="ru-RU" alt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На стратегию и тактику </a:t>
            </a:r>
            <a:r>
              <a:rPr lang="ru-RU" altLang="ru-RU" sz="20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взаимодействия ДОО </a:t>
            </a:r>
            <a:r>
              <a:rPr lang="ru-RU" alt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и семьи влияют:</a:t>
            </a:r>
          </a:p>
        </p:txBody>
      </p:sp>
      <p:grpSp>
        <p:nvGrpSpPr>
          <p:cNvPr id="37" name="Группа 28"/>
          <p:cNvGrpSpPr>
            <a:grpSpLocks/>
          </p:cNvGrpSpPr>
          <p:nvPr/>
        </p:nvGrpSpPr>
        <p:grpSpPr bwMode="auto">
          <a:xfrm>
            <a:off x="5333999" y="1373426"/>
            <a:ext cx="3453203" cy="565150"/>
            <a:chOff x="3350243" y="3168842"/>
            <a:chExt cx="4872778" cy="753360"/>
          </a:xfrm>
        </p:grpSpPr>
        <p:sp>
          <p:nvSpPr>
            <p:cNvPr id="38" name="Скругленный прямоугольник 37"/>
            <p:cNvSpPr/>
            <p:nvPr/>
          </p:nvSpPr>
          <p:spPr>
            <a:xfrm>
              <a:off x="3350244" y="3168842"/>
              <a:ext cx="4872777" cy="753360"/>
            </a:xfrm>
            <a:prstGeom prst="roundRect">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39" name="Скругленный прямоугольник 4"/>
            <p:cNvSpPr txBox="1"/>
            <p:nvPr/>
          </p:nvSpPr>
          <p:spPr>
            <a:xfrm>
              <a:off x="3350243" y="3227378"/>
              <a:ext cx="4780727" cy="597524"/>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1" hangingPunct="1">
                <a:spcAft>
                  <a:spcPts val="0"/>
                </a:spcAft>
                <a:defRPr/>
              </a:pPr>
              <a:r>
                <a:rPr lang="ru-RU" sz="1800" b="1" dirty="0">
                  <a:solidFill>
                    <a:srgbClr val="FFFF00"/>
                  </a:solidFill>
                  <a:latin typeface="Calibri" panose="020F0502020204030204" pitchFamily="34" charset="0"/>
                  <a:cs typeface="Calibri" panose="020F0502020204030204" pitchFamily="34" charset="0"/>
                </a:rPr>
                <a:t>Авторитет </a:t>
              </a:r>
            </a:p>
            <a:p>
              <a:pPr algn="ctr" defTabSz="711200" eaLnBrk="1" hangingPunct="1">
                <a:spcAft>
                  <a:spcPts val="0"/>
                </a:spcAft>
                <a:defRPr/>
              </a:pPr>
              <a:r>
                <a:rPr lang="ru-RU" sz="1800" b="1" dirty="0">
                  <a:solidFill>
                    <a:srgbClr val="FFFF00"/>
                  </a:solidFill>
                  <a:latin typeface="Calibri" panose="020F0502020204030204" pitchFamily="34" charset="0"/>
                  <a:cs typeface="Calibri" panose="020F0502020204030204" pitchFamily="34" charset="0"/>
                </a:rPr>
                <a:t>п</a:t>
              </a:r>
              <a:r>
                <a:rPr lang="ru-RU" sz="1800" b="1" dirty="0" smtClean="0">
                  <a:solidFill>
                    <a:srgbClr val="FFFF00"/>
                  </a:solidFill>
                  <a:latin typeface="Calibri" panose="020F0502020204030204" pitchFamily="34" charset="0"/>
                  <a:cs typeface="Calibri" panose="020F0502020204030204" pitchFamily="34" charset="0"/>
                </a:rPr>
                <a:t>едагогического коллектива</a:t>
              </a:r>
              <a:endParaRPr lang="ru-RU" sz="1800" b="1" dirty="0">
                <a:solidFill>
                  <a:srgbClr val="FFFF0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84900999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авая фигурная скобка 11"/>
          <p:cNvSpPr/>
          <p:nvPr/>
        </p:nvSpPr>
        <p:spPr>
          <a:xfrm rot="5400000">
            <a:off x="4482306" y="-1774031"/>
            <a:ext cx="468313" cy="5959475"/>
          </a:xfrm>
          <a:prstGeom prst="rightBrace">
            <a:avLst>
              <a:gd name="adj1" fmla="val 0"/>
              <a:gd name="adj2" fmla="val 52674"/>
            </a:avLst>
          </a:prstGeom>
        </p:spPr>
        <p:style>
          <a:lnRef idx="3">
            <a:schemeClr val="accent1"/>
          </a:lnRef>
          <a:fillRef idx="0">
            <a:schemeClr val="accent1"/>
          </a:fillRef>
          <a:effectRef idx="2">
            <a:schemeClr val="accent1"/>
          </a:effectRef>
          <a:fontRef idx="minor">
            <a:schemeClr val="tx1"/>
          </a:fontRef>
        </p:style>
        <p:txBody>
          <a:bodyPr anchor="ctr"/>
          <a:lstStyle/>
          <a:p>
            <a:pPr algn="ctr" eaLnBrk="1" hangingPunct="1">
              <a:defRPr/>
            </a:pPr>
            <a:endParaRPr lang="ru-RU"/>
          </a:p>
        </p:txBody>
      </p:sp>
      <p:sp>
        <p:nvSpPr>
          <p:cNvPr id="13" name="Прямоугольник 12"/>
          <p:cNvSpPr/>
          <p:nvPr/>
        </p:nvSpPr>
        <p:spPr>
          <a:xfrm>
            <a:off x="151864" y="1369797"/>
            <a:ext cx="3916080"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eaLnBrk="1" hangingPunct="1">
              <a:defRPr/>
            </a:pPr>
            <a:r>
              <a:rPr lang="ru-RU" sz="1400" b="1" dirty="0">
                <a:latin typeface="Calibri" panose="020F0502020204030204" pitchFamily="34" charset="0"/>
                <a:cs typeface="Calibri" panose="020F0502020204030204" pitchFamily="34" charset="0"/>
              </a:rPr>
              <a:t>полноценное проживание ребёнком всех этапов детства, обогащение  детского развития</a:t>
            </a:r>
          </a:p>
        </p:txBody>
      </p:sp>
      <p:sp>
        <p:nvSpPr>
          <p:cNvPr id="14" name="Прямоугольник 13"/>
          <p:cNvSpPr/>
          <p:nvPr/>
        </p:nvSpPr>
        <p:spPr>
          <a:xfrm>
            <a:off x="135562" y="3727326"/>
            <a:ext cx="4408094" cy="52322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eaLnBrk="1" hangingPunct="1">
              <a:defRPr/>
            </a:pPr>
            <a:r>
              <a:rPr lang="ru-RU" sz="1400" b="1" dirty="0">
                <a:latin typeface="Calibri" panose="020F0502020204030204" pitchFamily="34" charset="0"/>
                <a:cs typeface="Calibri" panose="020F0502020204030204" pitchFamily="34" charset="0"/>
              </a:rPr>
              <a:t>построение образовательной деятельности на основе индивидуальных особенностей каждого ребенка</a:t>
            </a:r>
          </a:p>
        </p:txBody>
      </p:sp>
      <p:sp>
        <p:nvSpPr>
          <p:cNvPr id="17" name="Прямоугольник 16"/>
          <p:cNvSpPr/>
          <p:nvPr/>
        </p:nvSpPr>
        <p:spPr>
          <a:xfrm>
            <a:off x="4957763" y="3095918"/>
            <a:ext cx="4023756"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eaLnBrk="1" hangingPunct="1">
              <a:defRPr/>
            </a:pPr>
            <a:r>
              <a:rPr lang="ru-RU" sz="1400" b="1" dirty="0">
                <a:latin typeface="Calibri" panose="020F0502020204030204" pitchFamily="34" charset="0"/>
                <a:cs typeface="Calibri" panose="020F0502020204030204" pitchFamily="34" charset="0"/>
              </a:rPr>
              <a:t>поддержка инициативы детей </a:t>
            </a:r>
          </a:p>
          <a:p>
            <a:pPr algn="ctr" eaLnBrk="1" hangingPunct="1">
              <a:defRPr/>
            </a:pPr>
            <a:r>
              <a:rPr lang="ru-RU" sz="1400" b="1" dirty="0">
                <a:latin typeface="Calibri" panose="020F0502020204030204" pitchFamily="34" charset="0"/>
                <a:cs typeface="Calibri" panose="020F0502020204030204" pitchFamily="34" charset="0"/>
              </a:rPr>
              <a:t>в различных видах деятельности</a:t>
            </a:r>
          </a:p>
        </p:txBody>
      </p:sp>
      <p:sp>
        <p:nvSpPr>
          <p:cNvPr id="19" name="Прямоугольник 18"/>
          <p:cNvSpPr/>
          <p:nvPr/>
        </p:nvSpPr>
        <p:spPr>
          <a:xfrm>
            <a:off x="5148064" y="2226040"/>
            <a:ext cx="3879713" cy="738664"/>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eaLnBrk="1" hangingPunct="1">
              <a:defRPr/>
            </a:pPr>
            <a:r>
              <a:rPr lang="ru-RU" altLang="ru-RU" sz="1400" b="1" dirty="0">
                <a:latin typeface="Calibri" panose="020F0502020204030204" pitchFamily="34" charset="0"/>
                <a:cs typeface="Calibri" panose="020F0502020204030204" pitchFamily="34" charset="0"/>
              </a:rPr>
              <a:t>приобщение детей к социокультурным нормам, традициям семьи, общества, государства</a:t>
            </a:r>
            <a:endParaRPr lang="ru-RU" sz="1400" b="1" dirty="0">
              <a:latin typeface="Calibri" panose="020F0502020204030204" pitchFamily="34" charset="0"/>
              <a:cs typeface="Calibri" panose="020F0502020204030204" pitchFamily="34" charset="0"/>
            </a:endParaRPr>
          </a:p>
        </p:txBody>
      </p:sp>
      <p:sp>
        <p:nvSpPr>
          <p:cNvPr id="20" name="Прямоугольник 19"/>
          <p:cNvSpPr/>
          <p:nvPr/>
        </p:nvSpPr>
        <p:spPr>
          <a:xfrm>
            <a:off x="135562" y="2802991"/>
            <a:ext cx="4156312" cy="738664"/>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eaLnBrk="1" hangingPunct="1">
              <a:defRPr/>
            </a:pPr>
            <a:r>
              <a:rPr lang="ru-RU" sz="1400" b="1" dirty="0">
                <a:latin typeface="Calibri" panose="020F0502020204030204" pitchFamily="34" charset="0"/>
                <a:cs typeface="Calibri" panose="020F0502020204030204" pitchFamily="34" charset="0"/>
              </a:rPr>
              <a:t>содействие и сотрудничество детей и взрослых, признание ребенка полноценным участником образовательных отношений</a:t>
            </a:r>
          </a:p>
        </p:txBody>
      </p:sp>
      <p:sp>
        <p:nvSpPr>
          <p:cNvPr id="21" name="Прямоугольник 20"/>
          <p:cNvSpPr/>
          <p:nvPr/>
        </p:nvSpPr>
        <p:spPr>
          <a:xfrm>
            <a:off x="4812692" y="3818199"/>
            <a:ext cx="4199393" cy="307777"/>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eaLnBrk="1" hangingPunct="1">
              <a:defRPr/>
            </a:pPr>
            <a:r>
              <a:rPr lang="ru-RU" altLang="ru-RU" sz="1400" b="1" dirty="0">
                <a:latin typeface="Calibri" panose="020F0502020204030204" pitchFamily="34" charset="0"/>
                <a:cs typeface="Calibri" panose="020F0502020204030204" pitchFamily="34" charset="0"/>
              </a:rPr>
              <a:t>учёт этнокультурной ситуации развития детей</a:t>
            </a:r>
          </a:p>
        </p:txBody>
      </p:sp>
      <p:sp>
        <p:nvSpPr>
          <p:cNvPr id="22" name="Прямоугольник 21"/>
          <p:cNvSpPr/>
          <p:nvPr/>
        </p:nvSpPr>
        <p:spPr>
          <a:xfrm>
            <a:off x="151864" y="2081003"/>
            <a:ext cx="3988088"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eaLnBrk="1" hangingPunct="1">
              <a:defRPr/>
            </a:pPr>
            <a:r>
              <a:rPr lang="ru-RU" altLang="ru-RU" sz="1400" b="1" dirty="0">
                <a:latin typeface="Calibri" panose="020F0502020204030204" pitchFamily="34" charset="0"/>
                <a:cs typeface="Calibri" panose="020F0502020204030204" pitchFamily="34" charset="0"/>
              </a:rPr>
              <a:t>соответствия условий, требований, методов возрасту  и особенностям развития</a:t>
            </a:r>
          </a:p>
        </p:txBody>
      </p:sp>
      <p:sp>
        <p:nvSpPr>
          <p:cNvPr id="23" name="Прямоугольник 22"/>
          <p:cNvSpPr/>
          <p:nvPr/>
        </p:nvSpPr>
        <p:spPr>
          <a:xfrm>
            <a:off x="5292080" y="1356162"/>
            <a:ext cx="3724264" cy="738664"/>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eaLnBrk="1" hangingPunct="1">
              <a:defRPr/>
            </a:pPr>
            <a:r>
              <a:rPr lang="ru-RU" altLang="ru-RU" sz="1400" b="1" dirty="0">
                <a:latin typeface="Calibri" panose="020F0502020204030204" pitchFamily="34" charset="0"/>
                <a:cs typeface="Calibri" panose="020F0502020204030204" pitchFamily="34" charset="0"/>
              </a:rPr>
              <a:t>формирование познавательных интересов и познавательных действий ребенка </a:t>
            </a:r>
          </a:p>
          <a:p>
            <a:pPr algn="ctr" eaLnBrk="1" hangingPunct="1">
              <a:defRPr/>
            </a:pPr>
            <a:r>
              <a:rPr lang="ru-RU" altLang="ru-RU" sz="1400" b="1" dirty="0">
                <a:latin typeface="Calibri" panose="020F0502020204030204" pitchFamily="34" charset="0"/>
                <a:cs typeface="Calibri" panose="020F0502020204030204" pitchFamily="34" charset="0"/>
              </a:rPr>
              <a:t>в различных видах деятельности</a:t>
            </a:r>
          </a:p>
        </p:txBody>
      </p:sp>
      <p:sp>
        <p:nvSpPr>
          <p:cNvPr id="15" name="Text Box 4"/>
          <p:cNvSpPr txBox="1">
            <a:spLocks noChangeArrowheads="1"/>
          </p:cNvSpPr>
          <p:nvPr/>
        </p:nvSpPr>
        <p:spPr bwMode="auto">
          <a:xfrm>
            <a:off x="4957763" y="138113"/>
            <a:ext cx="4132262"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3077" tIns="43200" rIns="83077" bIns="43200" anchor="ctr"/>
          <a:lstStyle>
            <a:lvl1pPr>
              <a:spcBef>
                <a:spcPts val="575"/>
              </a:spcBef>
              <a:buClr>
                <a:schemeClr val="accent1"/>
              </a:buClr>
              <a:buSzPct val="85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4pPr>
            <a:lvl5pPr marL="2057400" indent="-228600">
              <a:spcBef>
                <a:spcPts val="375"/>
              </a:spcBef>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9pPr>
          </a:lstStyle>
          <a:p>
            <a:pPr algn="r" eaLnBrk="1" hangingPunct="1">
              <a:spcBef>
                <a:spcPct val="0"/>
              </a:spcBef>
              <a:buClrTx/>
              <a:buSzTx/>
              <a:buFontTx/>
              <a:buNone/>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Уже сегодня делайте то, о чем другие будут думать завтра 		Уинстон Черчилль</a:t>
            </a:r>
          </a:p>
        </p:txBody>
      </p:sp>
      <p:sp>
        <p:nvSpPr>
          <p:cNvPr id="18" name="Заголовок 1"/>
          <p:cNvSpPr txBox="1">
            <a:spLocks/>
          </p:cNvSpPr>
          <p:nvPr/>
        </p:nvSpPr>
        <p:spPr bwMode="auto">
          <a:xfrm>
            <a:off x="0" y="5275194"/>
            <a:ext cx="5724128" cy="1478260"/>
          </a:xfrm>
          <a:prstGeom prst="rect">
            <a:avLst/>
          </a:prstGeom>
          <a:ln w="9525" cap="flat" cmpd="sng" algn="ctr">
            <a:solidFill>
              <a:schemeClr val="accent1">
                <a:shade val="60000"/>
                <a:satMod val="110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bIns="91440" anchor="b"/>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eaLnBrk="1" hangingPunct="1">
              <a:defRPr/>
            </a:pPr>
            <a:endParaRPr lang="ru-RU" altLang="ru-RU" sz="1200" b="1" i="1" dirty="0">
              <a:solidFill>
                <a:srgbClr val="FFFF00"/>
              </a:solidFill>
              <a:latin typeface="Calibri" panose="020F0502020204030204" pitchFamily="34" charset="0"/>
              <a:cs typeface="Calibri" panose="020F0502020204030204" pitchFamily="34" charset="0"/>
            </a:endParaRPr>
          </a:p>
        </p:txBody>
      </p:sp>
      <p:sp>
        <p:nvSpPr>
          <p:cNvPr id="24" name="Прямоугольник 23"/>
          <p:cNvSpPr/>
          <p:nvPr/>
        </p:nvSpPr>
        <p:spPr>
          <a:xfrm>
            <a:off x="135562" y="5343040"/>
            <a:ext cx="5725905" cy="1415772"/>
          </a:xfrm>
          <a:prstGeom prst="rect">
            <a:avLst/>
          </a:prstGeom>
        </p:spPr>
        <p:txBody>
          <a:bodyPr wrap="square">
            <a:spAutoFit/>
          </a:bodyPr>
          <a:lstStyle/>
          <a:p>
            <a:pPr eaLnBrk="1" hangingPunct="1">
              <a:defRPr/>
            </a:pPr>
            <a:r>
              <a:rPr 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Как Вы думаете, для чего нужен детский сад?</a:t>
            </a:r>
          </a:p>
          <a:p>
            <a:pPr indent="-82061" algn="just" eaLnBrk="1" hangingPunct="1">
              <a:defRPr/>
            </a:pPr>
            <a:r>
              <a:rPr lang="ru-RU" sz="1200" b="1" dirty="0">
                <a:solidFill>
                  <a:srgbClr val="006600"/>
                </a:solidFill>
                <a:latin typeface="Calibri" panose="020F0502020204030204" pitchFamily="34" charset="0"/>
                <a:cs typeface="Calibri" panose="020F0502020204030204" pitchFamily="34" charset="0"/>
              </a:rPr>
              <a:t>Подготовить ребенка к школе   </a:t>
            </a:r>
            <a:r>
              <a:rPr lang="ru-RU" sz="1200" b="1" dirty="0">
                <a:solidFill>
                  <a:srgbClr val="FF0000"/>
                </a:solidFill>
                <a:latin typeface="Calibri" panose="020F0502020204030204" pitchFamily="34" charset="0"/>
                <a:cs typeface="Calibri" panose="020F0502020204030204" pitchFamily="34" charset="0"/>
              </a:rPr>
              <a:t>- 79,3%</a:t>
            </a:r>
          </a:p>
          <a:p>
            <a:pPr indent="-82061" algn="just" eaLnBrk="1" hangingPunct="1">
              <a:defRPr/>
            </a:pPr>
            <a:r>
              <a:rPr lang="az-Cyrl-AZ" sz="1200" b="1" dirty="0">
                <a:solidFill>
                  <a:srgbClr val="006600"/>
                </a:solidFill>
                <a:latin typeface="Calibri" panose="020F0502020204030204" pitchFamily="34" charset="0"/>
                <a:cs typeface="Calibri" panose="020F0502020204030204" pitchFamily="34" charset="0"/>
              </a:rPr>
              <a:t>Уметь общаться </a:t>
            </a:r>
            <a:r>
              <a:rPr lang="az-Cyrl-AZ" sz="1200" b="1" dirty="0">
                <a:solidFill>
                  <a:srgbClr val="FF0000"/>
                </a:solidFill>
                <a:latin typeface="Calibri" panose="020F0502020204030204" pitchFamily="34" charset="0"/>
                <a:cs typeface="Calibri" panose="020F0502020204030204" pitchFamily="34" charset="0"/>
              </a:rPr>
              <a:t>- 34%</a:t>
            </a:r>
            <a:endParaRPr lang="ru-RU" sz="1200" b="1" dirty="0">
              <a:solidFill>
                <a:srgbClr val="FF0000"/>
              </a:solidFill>
              <a:latin typeface="Calibri" panose="020F0502020204030204" pitchFamily="34" charset="0"/>
              <a:cs typeface="Calibri" panose="020F0502020204030204" pitchFamily="34" charset="0"/>
            </a:endParaRPr>
          </a:p>
          <a:p>
            <a:pPr indent="-82061" algn="just" eaLnBrk="1" hangingPunct="1">
              <a:defRPr/>
            </a:pPr>
            <a:r>
              <a:rPr lang="ru-RU" sz="1200" b="1" dirty="0">
                <a:solidFill>
                  <a:srgbClr val="006600"/>
                </a:solidFill>
                <a:latin typeface="Calibri" panose="020F0502020204030204" pitchFamily="34" charset="0"/>
                <a:cs typeface="Calibri" panose="020F0502020204030204" pitchFamily="34" charset="0"/>
              </a:rPr>
              <a:t>Помочь родителям выйти на работу  </a:t>
            </a:r>
            <a:r>
              <a:rPr lang="ru-RU" sz="1200" b="1" dirty="0">
                <a:solidFill>
                  <a:srgbClr val="FF0000"/>
                </a:solidFill>
                <a:latin typeface="Calibri" panose="020F0502020204030204" pitchFamily="34" charset="0"/>
                <a:cs typeface="Calibri" panose="020F0502020204030204" pitchFamily="34" charset="0"/>
              </a:rPr>
              <a:t>– 35,2%</a:t>
            </a:r>
          </a:p>
          <a:p>
            <a:pPr indent="-82061" algn="just" eaLnBrk="1" hangingPunct="1">
              <a:defRPr/>
            </a:pPr>
            <a:r>
              <a:rPr lang="ru-RU" sz="1200" b="1" dirty="0">
                <a:solidFill>
                  <a:srgbClr val="006600"/>
                </a:solidFill>
                <a:latin typeface="Calibri" panose="020F0502020204030204" pitchFamily="34" charset="0"/>
                <a:cs typeface="Calibri" panose="020F0502020204030204" pitchFamily="34" charset="0"/>
              </a:rPr>
              <a:t>(1)Научить ребенка играть и общаться со сверстниками – </a:t>
            </a:r>
            <a:r>
              <a:rPr lang="ru-RU" sz="1200" b="1" dirty="0">
                <a:solidFill>
                  <a:srgbClr val="FF0000"/>
                </a:solidFill>
                <a:latin typeface="Calibri" panose="020F0502020204030204" pitchFamily="34" charset="0"/>
                <a:cs typeface="Calibri" panose="020F0502020204030204" pitchFamily="34" charset="0"/>
              </a:rPr>
              <a:t>96,7% </a:t>
            </a:r>
          </a:p>
          <a:p>
            <a:pPr indent="-82061" algn="just" eaLnBrk="1" hangingPunct="1">
              <a:defRPr/>
            </a:pPr>
            <a:r>
              <a:rPr lang="az-Cyrl-AZ" sz="1200" b="1" dirty="0">
                <a:solidFill>
                  <a:srgbClr val="006600"/>
                </a:solidFill>
                <a:latin typeface="Calibri" panose="020F0502020204030204" pitchFamily="34" charset="0"/>
                <a:cs typeface="Calibri" panose="020F0502020204030204" pitchFamily="34" charset="0"/>
              </a:rPr>
              <a:t>(2)Правильно вести себя со значимыми  взрослыми и в обществе  в целом -</a:t>
            </a:r>
            <a:r>
              <a:rPr lang="ru-RU" sz="1200" b="1" dirty="0">
                <a:solidFill>
                  <a:srgbClr val="006600"/>
                </a:solidFill>
                <a:latin typeface="Calibri" panose="020F0502020204030204" pitchFamily="34" charset="0"/>
                <a:cs typeface="Calibri" panose="020F0502020204030204" pitchFamily="34" charset="0"/>
              </a:rPr>
              <a:t> </a:t>
            </a:r>
            <a:r>
              <a:rPr lang="ru-RU" sz="1200" b="1" dirty="0">
                <a:solidFill>
                  <a:srgbClr val="FF0000"/>
                </a:solidFill>
                <a:latin typeface="Calibri" panose="020F0502020204030204" pitchFamily="34" charset="0"/>
                <a:cs typeface="Calibri" panose="020F0502020204030204" pitchFamily="34" charset="0"/>
              </a:rPr>
              <a:t>75,1%</a:t>
            </a:r>
          </a:p>
          <a:p>
            <a:pPr indent="-82061" algn="just" eaLnBrk="1" hangingPunct="1">
              <a:defRPr/>
            </a:pPr>
            <a:r>
              <a:rPr lang="az-Cyrl-AZ" sz="1200" b="1" dirty="0">
                <a:solidFill>
                  <a:srgbClr val="006600"/>
                </a:solidFill>
                <a:latin typeface="Calibri" panose="020F0502020204030204" pitchFamily="34" charset="0"/>
                <a:cs typeface="Calibri" panose="020F0502020204030204" pitchFamily="34" charset="0"/>
              </a:rPr>
              <a:t>(3)Развитие ребенка во всех направлениях </a:t>
            </a:r>
            <a:r>
              <a:rPr lang="az-Cyrl-AZ" sz="1200" b="1" dirty="0" smtClean="0">
                <a:solidFill>
                  <a:srgbClr val="006600"/>
                </a:solidFill>
                <a:latin typeface="Calibri" panose="020F0502020204030204" pitchFamily="34" charset="0"/>
                <a:cs typeface="Calibri" panose="020F0502020204030204" pitchFamily="34" charset="0"/>
              </a:rPr>
              <a:t>- </a:t>
            </a:r>
            <a:r>
              <a:rPr lang="az-Cyrl-AZ" sz="1200" b="1" dirty="0" smtClean="0">
                <a:solidFill>
                  <a:srgbClr val="FF0000"/>
                </a:solidFill>
                <a:latin typeface="Calibri" panose="020F0502020204030204" pitchFamily="34" charset="0"/>
                <a:cs typeface="Calibri" panose="020F0502020204030204" pitchFamily="34" charset="0"/>
              </a:rPr>
              <a:t>51</a:t>
            </a:r>
            <a:r>
              <a:rPr lang="az-Cyrl-AZ" sz="1200" b="1" dirty="0">
                <a:solidFill>
                  <a:srgbClr val="FF0000"/>
                </a:solidFill>
                <a:latin typeface="Calibri" panose="020F0502020204030204" pitchFamily="34" charset="0"/>
                <a:cs typeface="Calibri" panose="020F0502020204030204" pitchFamily="34" charset="0"/>
              </a:rPr>
              <a:t>%</a:t>
            </a:r>
          </a:p>
        </p:txBody>
      </p:sp>
      <p:sp>
        <p:nvSpPr>
          <p:cNvPr id="25" name="Заголовок 1"/>
          <p:cNvSpPr txBox="1">
            <a:spLocks/>
          </p:cNvSpPr>
          <p:nvPr/>
        </p:nvSpPr>
        <p:spPr>
          <a:xfrm>
            <a:off x="1908175" y="492125"/>
            <a:ext cx="5616575" cy="603250"/>
          </a:xfrm>
          <a:prstGeom prst="rect">
            <a:avLst/>
          </a:prstGeom>
          <a:solidFill>
            <a:schemeClr val="accent2">
              <a:lumMod val="60000"/>
              <a:lumOff val="40000"/>
            </a:schemeClr>
          </a:solidFill>
          <a:ln w="12700" cap="flat" cmpd="sng" algn="ctr">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algn="ctr" eaLnBrk="1" hangingPunct="1">
              <a:defRPr/>
            </a:pPr>
            <a:r>
              <a:rPr lang="ru-RU" altLang="ru-RU" sz="2000" b="1" dirty="0" smtClean="0">
                <a:solidFill>
                  <a:srgbClr val="C00000"/>
                </a:solidFill>
                <a:effectLst>
                  <a:outerShdw blurRad="38100" dist="38100" dir="2700000" algn="tl">
                    <a:srgbClr val="C0C0C0"/>
                  </a:outerShdw>
                </a:effectLst>
                <a:latin typeface="Calibri" panose="020F0502020204030204" pitchFamily="34" charset="0"/>
              </a:rPr>
              <a:t>Основные принципы дошкольного образования</a:t>
            </a:r>
            <a:endParaRPr lang="ru-RU" altLang="ru-RU" sz="2000" b="1" dirty="0">
              <a:solidFill>
                <a:srgbClr val="C00000"/>
              </a:solidFill>
              <a:effectLst>
                <a:outerShdw blurRad="38100" dist="38100" dir="2700000" algn="tl">
                  <a:srgbClr val="C0C0C0"/>
                </a:outerShdw>
              </a:effectLst>
              <a:latin typeface="Calibri" panose="020F0502020204030204" pitchFamily="34" charset="0"/>
            </a:endParaRPr>
          </a:p>
        </p:txBody>
      </p:sp>
    </p:spTree>
    <p:extLst>
      <p:ext uri="{BB962C8B-B14F-4D97-AF65-F5344CB8AC3E}">
        <p14:creationId xmlns:p14="http://schemas.microsoft.com/office/powerpoint/2010/main" val="2604468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15"/>
                                        </p:tgtEl>
                                        <p:attrNameLst>
                                          <p:attrName>style.visibility</p:attrName>
                                        </p:attrNameLst>
                                      </p:cBhvr>
                                      <p:to>
                                        <p:strVal val="visible"/>
                                      </p:to>
                                    </p:set>
                                    <p:animEffect transition="in" filter="wipe(up)">
                                      <p:cBhvr additive="repl">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additive="repl">
                                        <p:cTn id="11" dur="1" fill="hold">
                                          <p:stCondLst>
                                            <p:cond delay="0"/>
                                          </p:stCondLst>
                                        </p:cTn>
                                        <p:tgtEl>
                                          <p:spTgt spid="15"/>
                                        </p:tgtEl>
                                        <p:attrNameLst>
                                          <p:attrName>style.visibility</p:attrName>
                                        </p:attrNameLst>
                                      </p:cBhvr>
                                      <p:to>
                                        <p:strVal val="visible"/>
                                      </p:to>
                                    </p:set>
                                    <p:animEffect transition="in" filter="wheel(1)">
                                      <p:cBhvr additive="repl">
                                        <p:cTn id="12" dur="2000"/>
                                        <p:tgtEl>
                                          <p:spTgt spid="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additive="repl">
                                        <p:cTn id="16" dur="1" fill="hold">
                                          <p:stCondLst>
                                            <p:cond delay="0"/>
                                          </p:stCondLst>
                                        </p:cTn>
                                        <p:tgtEl>
                                          <p:spTgt spid="15"/>
                                        </p:tgtEl>
                                        <p:attrNameLst>
                                          <p:attrName>style.visibility</p:attrName>
                                        </p:attrNameLst>
                                      </p:cBhvr>
                                      <p:to>
                                        <p:strVal val="visible"/>
                                      </p:to>
                                    </p:set>
                                    <p:animEffect transition="in" filter="wipe(down)">
                                      <p:cBhvr additive="repl">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Пятиугольник 1"/>
          <p:cNvSpPr/>
          <p:nvPr/>
        </p:nvSpPr>
        <p:spPr bwMode="auto">
          <a:xfrm>
            <a:off x="4281488" y="5194733"/>
            <a:ext cx="4791557" cy="383941"/>
          </a:xfrm>
          <a:prstGeom prst="homePlate">
            <a:avLst>
              <a:gd name="adj" fmla="val 0"/>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1" hangingPunct="1">
              <a:defRPr/>
            </a:pPr>
            <a:r>
              <a:rPr lang="ru-RU" sz="1500" b="1" i="1" dirty="0">
                <a:solidFill>
                  <a:srgbClr val="006600"/>
                </a:solidFill>
                <a:latin typeface="Calibri" panose="020F0502020204030204" pitchFamily="34" charset="0"/>
                <a:cs typeface="Calibri" panose="020F0502020204030204" pitchFamily="34" charset="0"/>
              </a:rPr>
              <a:t>Открытость дошкольного учреждения для семьи </a:t>
            </a:r>
          </a:p>
        </p:txBody>
      </p:sp>
      <p:sp>
        <p:nvSpPr>
          <p:cNvPr id="4" name="Пятиугольник 3"/>
          <p:cNvSpPr/>
          <p:nvPr/>
        </p:nvSpPr>
        <p:spPr bwMode="auto">
          <a:xfrm>
            <a:off x="4716016" y="5636399"/>
            <a:ext cx="4357029" cy="382671"/>
          </a:xfrm>
          <a:prstGeom prst="homePlate">
            <a:avLst>
              <a:gd name="adj" fmla="val 0"/>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1" hangingPunct="1">
              <a:defRPr/>
            </a:pPr>
            <a:r>
              <a:rPr lang="ru-RU" sz="1500" b="1" i="1" dirty="0">
                <a:solidFill>
                  <a:srgbClr val="006600"/>
                </a:solidFill>
                <a:latin typeface="Calibri" panose="020F0502020204030204" pitchFamily="34" charset="0"/>
                <a:cs typeface="Calibri" panose="020F0502020204030204" pitchFamily="34" charset="0"/>
              </a:rPr>
              <a:t>Единый подход к процессу воспитания ребенка</a:t>
            </a:r>
          </a:p>
        </p:txBody>
      </p:sp>
      <p:sp>
        <p:nvSpPr>
          <p:cNvPr id="5" name="Пятиугольник 4"/>
          <p:cNvSpPr/>
          <p:nvPr/>
        </p:nvSpPr>
        <p:spPr bwMode="auto">
          <a:xfrm>
            <a:off x="4833144" y="6053896"/>
            <a:ext cx="4154873" cy="441325"/>
          </a:xfrm>
          <a:prstGeom prst="homePlate">
            <a:avLst>
              <a:gd name="adj" fmla="val 0"/>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1" hangingPunct="1">
              <a:defRPr/>
            </a:pPr>
            <a:r>
              <a:rPr lang="ru-RU" sz="1500" b="1" i="1" dirty="0">
                <a:solidFill>
                  <a:srgbClr val="006600"/>
                </a:solidFill>
                <a:latin typeface="Calibri" panose="020F0502020204030204" pitchFamily="34" charset="0"/>
                <a:cs typeface="Calibri" panose="020F0502020204030204" pitchFamily="34" charset="0"/>
              </a:rPr>
              <a:t>Дифференцированный подход к каждой семье</a:t>
            </a:r>
          </a:p>
        </p:txBody>
      </p:sp>
      <p:sp>
        <p:nvSpPr>
          <p:cNvPr id="12" name="Пятиугольник 11"/>
          <p:cNvSpPr/>
          <p:nvPr/>
        </p:nvSpPr>
        <p:spPr bwMode="auto">
          <a:xfrm>
            <a:off x="1619671" y="4012064"/>
            <a:ext cx="7467045" cy="346419"/>
          </a:xfrm>
          <a:prstGeom prst="homePlate">
            <a:avLst>
              <a:gd name="adj" fmla="val 3262"/>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1" hangingPunct="1">
              <a:defRPr/>
            </a:pPr>
            <a:r>
              <a:rPr lang="ru-RU" sz="1500" b="1" i="1" dirty="0">
                <a:solidFill>
                  <a:srgbClr val="006600"/>
                </a:solidFill>
                <a:latin typeface="Calibri" panose="020F0502020204030204" pitchFamily="34" charset="0"/>
                <a:cs typeface="Calibri" panose="020F0502020204030204" pitchFamily="34" charset="0"/>
              </a:rPr>
              <a:t>Принцип личной заинтересованности в результатах каждого субъекта отношений</a:t>
            </a:r>
          </a:p>
        </p:txBody>
      </p:sp>
      <p:sp>
        <p:nvSpPr>
          <p:cNvPr id="13" name="Пятиугольник 12"/>
          <p:cNvSpPr/>
          <p:nvPr/>
        </p:nvSpPr>
        <p:spPr bwMode="auto">
          <a:xfrm>
            <a:off x="3198330" y="4815497"/>
            <a:ext cx="5874715" cy="321511"/>
          </a:xfrm>
          <a:prstGeom prst="homePlate">
            <a:avLst>
              <a:gd name="adj" fmla="val 2681"/>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1" hangingPunct="1">
              <a:defRPr/>
            </a:pPr>
            <a:r>
              <a:rPr lang="ru-RU" sz="1500" b="1" i="1" dirty="0">
                <a:solidFill>
                  <a:srgbClr val="006600"/>
                </a:solidFill>
                <a:latin typeface="Calibri" panose="020F0502020204030204" pitchFamily="34" charset="0"/>
                <a:cs typeface="Calibri" panose="020F0502020204030204" pitchFamily="34" charset="0"/>
              </a:rPr>
              <a:t>Равное право и равная  ответственность родителей и педагогов</a:t>
            </a:r>
          </a:p>
        </p:txBody>
      </p:sp>
      <p:sp>
        <p:nvSpPr>
          <p:cNvPr id="14" name="Пятиугольник 13"/>
          <p:cNvSpPr/>
          <p:nvPr/>
        </p:nvSpPr>
        <p:spPr bwMode="auto">
          <a:xfrm>
            <a:off x="2307806" y="4440366"/>
            <a:ext cx="6773447" cy="319432"/>
          </a:xfrm>
          <a:prstGeom prst="homePlate">
            <a:avLst>
              <a:gd name="adj" fmla="val 0"/>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eaLnBrk="1" hangingPunct="1">
              <a:defRPr/>
            </a:pPr>
            <a:r>
              <a:rPr lang="ru-RU" sz="1500" b="1" i="1" dirty="0">
                <a:solidFill>
                  <a:srgbClr val="006600"/>
                </a:solidFill>
                <a:latin typeface="Calibri" panose="020F0502020204030204" pitchFamily="34" charset="0"/>
                <a:cs typeface="Calibri" panose="020F0502020204030204" pitchFamily="34" charset="0"/>
              </a:rPr>
              <a:t>Уважение и доброжелательность субъектов взаимоотношений друг к другу </a:t>
            </a:r>
          </a:p>
          <a:p>
            <a:pPr eaLnBrk="1" hangingPunct="1">
              <a:defRPr/>
            </a:pPr>
            <a:endParaRPr lang="ru-RU" b="1" dirty="0">
              <a:solidFill>
                <a:srgbClr val="990033"/>
              </a:solidFill>
              <a:cs typeface="Calibri" panose="020F0502020204030204" pitchFamily="34" charset="0"/>
            </a:endParaRPr>
          </a:p>
          <a:p>
            <a:pPr eaLnBrk="1" hangingPunct="1">
              <a:defRPr/>
            </a:pPr>
            <a:endParaRPr lang="ru-RU" b="1" dirty="0">
              <a:solidFill>
                <a:srgbClr val="990033"/>
              </a:solidFill>
              <a:cs typeface="Calibri" panose="020F0502020204030204" pitchFamily="34" charset="0"/>
            </a:endParaRPr>
          </a:p>
          <a:p>
            <a:pPr eaLnBrk="1" hangingPunct="1">
              <a:defRPr/>
            </a:pPr>
            <a:endParaRPr lang="ru-RU" b="1" dirty="0">
              <a:solidFill>
                <a:srgbClr val="990033"/>
              </a:solidFill>
              <a:cs typeface="Calibri" panose="020F0502020204030204" pitchFamily="34" charset="0"/>
            </a:endParaRPr>
          </a:p>
          <a:p>
            <a:pPr eaLnBrk="1" hangingPunct="1">
              <a:defRPr/>
            </a:pPr>
            <a:endParaRPr lang="ru-RU" b="1" dirty="0">
              <a:solidFill>
                <a:srgbClr val="990033"/>
              </a:solidFill>
              <a:cs typeface="Calibri" panose="020F0502020204030204" pitchFamily="34" charset="0"/>
            </a:endParaRPr>
          </a:p>
          <a:p>
            <a:pPr eaLnBrk="1" hangingPunct="1">
              <a:defRPr/>
            </a:pPr>
            <a:endParaRPr lang="ru-RU" b="1" dirty="0">
              <a:solidFill>
                <a:srgbClr val="990033"/>
              </a:solidFill>
              <a:cs typeface="Calibri" panose="020F0502020204030204" pitchFamily="34" charset="0"/>
            </a:endParaRPr>
          </a:p>
          <a:p>
            <a:pPr eaLnBrk="1" hangingPunct="1">
              <a:defRPr/>
            </a:pPr>
            <a:endParaRPr lang="ru-RU" b="1" dirty="0">
              <a:solidFill>
                <a:srgbClr val="990033"/>
              </a:solidFill>
              <a:cs typeface="Calibri" panose="020F0502020204030204" pitchFamily="34" charset="0"/>
            </a:endParaRPr>
          </a:p>
        </p:txBody>
      </p:sp>
      <p:sp>
        <p:nvSpPr>
          <p:cNvPr id="20" name="Прямоугольник 3"/>
          <p:cNvSpPr>
            <a:spLocks noChangeArrowheads="1"/>
          </p:cNvSpPr>
          <p:nvPr/>
        </p:nvSpPr>
        <p:spPr bwMode="auto">
          <a:xfrm>
            <a:off x="1304925" y="1290638"/>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cs typeface="Arial" panose="020B0604020202020204" pitchFamily="34" charset="0"/>
              </a:defRPr>
            </a:lvl1pPr>
            <a:lvl2pPr marL="742950" indent="-285750">
              <a:defRPr>
                <a:solidFill>
                  <a:schemeClr val="tx1"/>
                </a:solidFill>
                <a:latin typeface="Century Gothic" panose="020B0502020202020204" pitchFamily="34" charset="0"/>
                <a:cs typeface="Arial" panose="020B0604020202020204" pitchFamily="34" charset="0"/>
              </a:defRPr>
            </a:lvl2pPr>
            <a:lvl3pPr marL="1143000" indent="-228600">
              <a:defRPr>
                <a:solidFill>
                  <a:schemeClr val="tx1"/>
                </a:solidFill>
                <a:latin typeface="Century Gothic" panose="020B0502020202020204" pitchFamily="34" charset="0"/>
                <a:cs typeface="Arial" panose="020B0604020202020204" pitchFamily="34" charset="0"/>
              </a:defRPr>
            </a:lvl3pPr>
            <a:lvl4pPr marL="1600200" indent="-228600">
              <a:defRPr>
                <a:solidFill>
                  <a:schemeClr val="tx1"/>
                </a:solidFill>
                <a:latin typeface="Century Gothic" panose="020B0502020202020204" pitchFamily="34" charset="0"/>
                <a:cs typeface="Arial" panose="020B0604020202020204" pitchFamily="34" charset="0"/>
              </a:defRPr>
            </a:lvl4pPr>
            <a:lvl5pPr marL="2057400" indent="-22860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algn="just" eaLnBrk="1" hangingPunct="1">
              <a:defRPr/>
            </a:pPr>
            <a:r>
              <a:rPr lang="ru-RU" sz="1600" b="1"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p>
        </p:txBody>
      </p:sp>
      <p:sp>
        <p:nvSpPr>
          <p:cNvPr id="22" name="Подзаголовок 2"/>
          <p:cNvSpPr txBox="1">
            <a:spLocks/>
          </p:cNvSpPr>
          <p:nvPr/>
        </p:nvSpPr>
        <p:spPr>
          <a:xfrm>
            <a:off x="1206500" y="2414588"/>
            <a:ext cx="4929188" cy="685800"/>
          </a:xfrm>
          <a:prstGeom prst="rect">
            <a:avLst/>
          </a:prstGeom>
        </p:spPr>
        <p:txBody>
          <a:bodyPr/>
          <a:lstStyle>
            <a:lvl1pPr marL="228600" indent="-228600">
              <a:spcBef>
                <a:spcPct val="20000"/>
              </a:spcBef>
              <a:buChar char="•"/>
              <a:defRPr sz="3200">
                <a:solidFill>
                  <a:schemeClr val="tx1"/>
                </a:solidFill>
                <a:latin typeface="Arial" panose="020B0604020202020204" pitchFamily="34" charset="0"/>
              </a:defRPr>
            </a:lvl1pPr>
            <a:lvl2pPr marL="685800" indent="-2286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ts val="1000"/>
              </a:spcBef>
              <a:buFontTx/>
              <a:buNone/>
              <a:defRPr/>
            </a:pPr>
            <a:endParaRPr lang="ru-RU" sz="2400" b="1" dirty="0" smtClean="0">
              <a:solidFill>
                <a:srgbClr val="C00000"/>
              </a:solidFill>
              <a:effectLst>
                <a:outerShdw blurRad="38100" dist="38100" dir="2700000" algn="tl">
                  <a:srgbClr val="000000"/>
                </a:outerShdw>
              </a:effectLst>
              <a:latin typeface="Calibri" panose="020F0502020204030204" pitchFamily="34" charset="0"/>
              <a:cs typeface="Calibri" panose="020F0502020204030204" pitchFamily="34" charset="0"/>
            </a:endParaRPr>
          </a:p>
        </p:txBody>
      </p:sp>
      <p:sp>
        <p:nvSpPr>
          <p:cNvPr id="23" name="Прямоугольник 7"/>
          <p:cNvSpPr>
            <a:spLocks noChangeArrowheads="1"/>
          </p:cNvSpPr>
          <p:nvPr/>
        </p:nvSpPr>
        <p:spPr bwMode="auto">
          <a:xfrm>
            <a:off x="158750" y="949325"/>
            <a:ext cx="84582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cs typeface="Arial" panose="020B0604020202020204" pitchFamily="34" charset="0"/>
              </a:defRPr>
            </a:lvl1pPr>
            <a:lvl2pPr marL="742950" indent="-285750">
              <a:defRPr>
                <a:solidFill>
                  <a:schemeClr val="tx1"/>
                </a:solidFill>
                <a:latin typeface="Century Gothic" panose="020B0502020202020204" pitchFamily="34" charset="0"/>
                <a:cs typeface="Arial" panose="020B0604020202020204" pitchFamily="34" charset="0"/>
              </a:defRPr>
            </a:lvl2pPr>
            <a:lvl3pPr marL="1143000" indent="-228600">
              <a:defRPr>
                <a:solidFill>
                  <a:schemeClr val="tx1"/>
                </a:solidFill>
                <a:latin typeface="Century Gothic" panose="020B0502020202020204" pitchFamily="34" charset="0"/>
                <a:cs typeface="Arial" panose="020B0604020202020204" pitchFamily="34" charset="0"/>
              </a:defRPr>
            </a:lvl3pPr>
            <a:lvl4pPr marL="1600200" indent="-228600">
              <a:defRPr>
                <a:solidFill>
                  <a:schemeClr val="tx1"/>
                </a:solidFill>
                <a:latin typeface="Century Gothic" panose="020B0502020202020204" pitchFamily="34" charset="0"/>
                <a:cs typeface="Arial" panose="020B0604020202020204" pitchFamily="34" charset="0"/>
              </a:defRPr>
            </a:lvl4pPr>
            <a:lvl5pPr marL="2057400" indent="-22860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algn="ctr" eaLnBrk="1" hangingPunct="1">
              <a:defRPr/>
            </a:pPr>
            <a:r>
              <a:rPr lang="ru-RU"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Профессия с повышенной  моральной и социальной ответственностью, </a:t>
            </a:r>
            <a:endParaRPr lang="ru-RU" sz="1600" b="1"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eaLnBrk="1" hangingPunct="1">
              <a:defRPr/>
            </a:pPr>
            <a:r>
              <a:rPr lang="ru-RU" sz="1600" b="1"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потребностью которой </a:t>
            </a:r>
            <a:r>
              <a:rPr lang="ru-RU"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является </a:t>
            </a:r>
            <a:r>
              <a:rPr lang="ru-RU" sz="1600" b="1" i="1" dirty="0" smtClean="0">
                <a:solidFill>
                  <a:srgbClr val="C00000"/>
                </a:solidFill>
                <a:effectLst>
                  <a:outerShdw blurRad="38100" dist="38100" dir="2700000" algn="tl">
                    <a:srgbClr val="000000"/>
                  </a:outerShdw>
                </a:effectLst>
                <a:latin typeface="Calibri" panose="020F0502020204030204" pitchFamily="34" charset="0"/>
                <a:cs typeface="Calibri" panose="020F0502020204030204" pitchFamily="34" charset="0"/>
              </a:rPr>
              <a:t>САМООБРАЗОВАНИЕ, </a:t>
            </a:r>
            <a:r>
              <a:rPr lang="ru-RU"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как</a:t>
            </a:r>
            <a:r>
              <a:rPr lang="ru-RU" sz="1600" b="1" i="1" dirty="0" smtClean="0">
                <a:solidFill>
                  <a:schemeClr val="accent2">
                    <a:lumMod val="50000"/>
                  </a:schemeClr>
                </a:solidFill>
                <a:latin typeface="Calibri" panose="020F0502020204030204" pitchFamily="34" charset="0"/>
                <a:cs typeface="Calibri" panose="020F0502020204030204" pitchFamily="34" charset="0"/>
              </a:rPr>
              <a:t> </a:t>
            </a:r>
            <a:endParaRPr lang="ru-RU" sz="1600" b="1" i="1" dirty="0">
              <a:solidFill>
                <a:schemeClr val="accent2">
                  <a:lumMod val="50000"/>
                </a:schemeClr>
              </a:solidFill>
              <a:latin typeface="Calibri" panose="020F0502020204030204" pitchFamily="34" charset="0"/>
              <a:cs typeface="Calibri" panose="020F0502020204030204" pitchFamily="34" charset="0"/>
            </a:endParaRPr>
          </a:p>
          <a:p>
            <a:pPr eaLnBrk="1" hangingPunct="1">
              <a:defRPr/>
            </a:pPr>
            <a:r>
              <a:rPr lang="ru-RU" sz="1400" b="1"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-процесс осмысленной самостоятельной, целенаправленной, познавательной деятельности</a:t>
            </a:r>
            <a:br>
              <a:rPr lang="ru-RU" sz="1400" b="1"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ru-RU" sz="1400" b="1"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-приобретение  новых и систематических знаний в какой-либо области</a:t>
            </a:r>
          </a:p>
          <a:p>
            <a:pPr algn="just" eaLnBrk="1" hangingPunct="1">
              <a:defRPr/>
            </a:pPr>
            <a:r>
              <a:rPr lang="ru-RU" sz="1400" b="1"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-расширение источников самообразования</a:t>
            </a:r>
          </a:p>
          <a:p>
            <a:pPr algn="just" eaLnBrk="1" hangingPunct="1">
              <a:defRPr/>
            </a:pPr>
            <a:r>
              <a:rPr lang="ru-RU" sz="1400" b="1"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-определить  мотивы, которые побуждают к самообразованию</a:t>
            </a:r>
            <a:endParaRPr lang="ru-RU" sz="1400"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5" name="Text Box 4"/>
          <p:cNvSpPr txBox="1">
            <a:spLocks noChangeArrowheads="1"/>
          </p:cNvSpPr>
          <p:nvPr/>
        </p:nvSpPr>
        <p:spPr bwMode="auto">
          <a:xfrm>
            <a:off x="4427984" y="85725"/>
            <a:ext cx="4585841"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lgn="just" eaLnBrk="1" hangingPunct="1">
              <a:spcBef>
                <a:spcPts val="0"/>
              </a:spcBef>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Детей должны воспитывать люди, которые по природе своей </a:t>
            </a:r>
          </a:p>
          <a:p>
            <a:pPr algn="just" eaLnBrk="1" hangingPunct="1">
              <a:spcBef>
                <a:spcPts val="0"/>
              </a:spcBef>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тяготеют к этому делу, требующему великой любви к ребятишкам</a:t>
            </a:r>
            <a:endParaRPr lang="ru-RU" altLang="ru-RU" sz="1100" b="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r" eaLnBrk="1" hangingPunct="1">
              <a:spcBef>
                <a:spcPts val="0"/>
              </a:spcBef>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А.М. Горький</a:t>
            </a:r>
            <a:endParaRPr lang="ru-RU" altLang="ru-RU" sz="1100" b="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6" name="Прямоугольник 15"/>
          <p:cNvSpPr/>
          <p:nvPr/>
        </p:nvSpPr>
        <p:spPr bwMode="auto">
          <a:xfrm>
            <a:off x="1828800" y="3630613"/>
            <a:ext cx="5562600" cy="365125"/>
          </a:xfrm>
          <a:prstGeom prst="rect">
            <a:avLst/>
          </a:prstGeom>
          <a:solidFill>
            <a:schemeClr val="accent3">
              <a:lumMod val="40000"/>
              <a:lumOff val="60000"/>
            </a:schemeClr>
          </a:solidFill>
          <a:ln w="9525" cap="flat" cmpd="sng" algn="ctr">
            <a:solidFill>
              <a:schemeClr val="tx1"/>
            </a:solidFill>
            <a:prstDash val="solid"/>
            <a:miter lim="800000"/>
            <a:headEnd type="none" w="med" len="med"/>
            <a:tailEnd type="none" w="med" len="med"/>
          </a:ln>
          <a:effectLst/>
        </p:spPr>
        <p:txBody>
          <a:bodyPr wrap="none"/>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Принципы сотрудничества семьи и ДОО</a:t>
            </a:r>
          </a:p>
        </p:txBody>
      </p:sp>
      <p:sp>
        <p:nvSpPr>
          <p:cNvPr id="21" name="AutoShape 15"/>
          <p:cNvSpPr>
            <a:spLocks noChangeArrowheads="1"/>
          </p:cNvSpPr>
          <p:nvPr/>
        </p:nvSpPr>
        <p:spPr bwMode="auto">
          <a:xfrm>
            <a:off x="68263" y="2386013"/>
            <a:ext cx="5076825" cy="312737"/>
          </a:xfrm>
          <a:prstGeom prst="roundRect">
            <a:avLst>
              <a:gd name="adj" fmla="val 16667"/>
            </a:avLst>
          </a:prstGeom>
          <a:gradFill rotWithShape="0">
            <a:gsLst>
              <a:gs pos="0">
                <a:srgbClr val="A9A944"/>
              </a:gs>
              <a:gs pos="50000">
                <a:srgbClr val="FFFF66"/>
              </a:gs>
              <a:gs pos="100000">
                <a:srgbClr val="A9A944"/>
              </a:gs>
            </a:gsLst>
            <a:lin ang="5400000" scaled="1"/>
          </a:gradFill>
          <a:ln w="2556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575"/>
              </a:spcBef>
              <a:buClr>
                <a:schemeClr val="accent1"/>
              </a:buClr>
              <a:buSzPct val="85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4pPr>
            <a:lvl5pPr marL="2057400" indent="-228600">
              <a:spcBef>
                <a:spcPts val="375"/>
              </a:spcBef>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9pPr>
          </a:lstStyle>
          <a:p>
            <a:pPr algn="ctr" eaLnBrk="1" hangingPunct="1">
              <a:spcBef>
                <a:spcPts val="600"/>
              </a:spcBef>
              <a:buClrTx/>
              <a:buSzPct val="60000"/>
              <a:buFontTx/>
              <a:buNone/>
              <a:defRPr/>
            </a:pPr>
            <a:r>
              <a:rPr lang="ru-RU" altLang="ru-RU" sz="1600" b="1" dirty="0" smtClean="0">
                <a:solidFill>
                  <a:srgbClr val="C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Calibri" panose="020F0502020204030204" pitchFamily="34" charset="0"/>
              </a:rPr>
              <a:t>МОТИВЫ, ПОБУЖДАЮЩИЕ К САМООБРАЗОВАНИЮ</a:t>
            </a:r>
          </a:p>
        </p:txBody>
      </p:sp>
      <p:sp>
        <p:nvSpPr>
          <p:cNvPr id="25" name="AutoShape 15"/>
          <p:cNvSpPr>
            <a:spLocks noChangeArrowheads="1"/>
          </p:cNvSpPr>
          <p:nvPr/>
        </p:nvSpPr>
        <p:spPr bwMode="auto">
          <a:xfrm>
            <a:off x="5186363" y="2371725"/>
            <a:ext cx="3806825" cy="371475"/>
          </a:xfrm>
          <a:prstGeom prst="roundRect">
            <a:avLst>
              <a:gd name="adj" fmla="val 16667"/>
            </a:avLst>
          </a:prstGeom>
          <a:gradFill rotWithShape="0">
            <a:gsLst>
              <a:gs pos="0">
                <a:srgbClr val="A9A944"/>
              </a:gs>
              <a:gs pos="50000">
                <a:srgbClr val="FFFF66"/>
              </a:gs>
              <a:gs pos="100000">
                <a:srgbClr val="A9A944"/>
              </a:gs>
            </a:gsLst>
            <a:lin ang="5400000" scaled="1"/>
          </a:gradFill>
          <a:ln w="2556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575"/>
              </a:spcBef>
              <a:buClr>
                <a:schemeClr val="accent1"/>
              </a:buClr>
              <a:buSzPct val="85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4pPr>
            <a:lvl5pPr marL="2057400" indent="-228600">
              <a:spcBef>
                <a:spcPts val="375"/>
              </a:spcBef>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mbria" panose="02040503050406030204" pitchFamily="18" charset="0"/>
              </a:defRPr>
            </a:lvl9pPr>
          </a:lstStyle>
          <a:p>
            <a:pPr algn="ctr" eaLnBrk="1" hangingPunct="1">
              <a:spcBef>
                <a:spcPts val="600"/>
              </a:spcBef>
              <a:buClrTx/>
              <a:buSzPct val="60000"/>
              <a:buFontTx/>
              <a:buNone/>
              <a:defRPr/>
            </a:pPr>
            <a:r>
              <a:rPr lang="ru-RU" altLang="ru-RU" sz="1600" b="1" dirty="0" smtClean="0">
                <a:solidFill>
                  <a:srgbClr val="CC33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Calibri" panose="020F0502020204030204" pitchFamily="34" charset="0"/>
              </a:rPr>
              <a:t>ИСТОЧНИКИ САМООБРАЗОВАНИЯ</a:t>
            </a:r>
          </a:p>
        </p:txBody>
      </p:sp>
      <p:sp>
        <p:nvSpPr>
          <p:cNvPr id="22543" name="AutoShape 3"/>
          <p:cNvSpPr>
            <a:spLocks noChangeArrowheads="1"/>
          </p:cNvSpPr>
          <p:nvPr/>
        </p:nvSpPr>
        <p:spPr bwMode="auto">
          <a:xfrm>
            <a:off x="71438" y="2708275"/>
            <a:ext cx="1614487" cy="458788"/>
          </a:xfrm>
          <a:prstGeom prst="roundRect">
            <a:avLst>
              <a:gd name="adj" fmla="val 16667"/>
            </a:avLst>
          </a:prstGeom>
          <a:solidFill>
            <a:srgbClr val="AAAACF"/>
          </a:solidFill>
          <a:ln w="12600" cap="sq">
            <a:solidFill>
              <a:srgbClr val="7C7C9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lgn="ctr" eaLnBrk="1" hangingPunct="1"/>
            <a:r>
              <a:rPr lang="ru-RU" altLang="ru-RU" sz="1400" b="1">
                <a:solidFill>
                  <a:srgbClr val="FF0000"/>
                </a:solidFill>
                <a:latin typeface="Calibri" panose="020F0502020204030204" pitchFamily="34" charset="0"/>
                <a:ea typeface="Microsoft YaHei" panose="020B0503020204020204" pitchFamily="34" charset="-122"/>
                <a:cs typeface="Calibri" panose="020F0502020204030204" pitchFamily="34" charset="0"/>
              </a:rPr>
              <a:t>Общественное мнение</a:t>
            </a:r>
          </a:p>
        </p:txBody>
      </p:sp>
      <p:sp>
        <p:nvSpPr>
          <p:cNvPr id="22544" name="AutoShape 4"/>
          <p:cNvSpPr>
            <a:spLocks noChangeArrowheads="1"/>
          </p:cNvSpPr>
          <p:nvPr/>
        </p:nvSpPr>
        <p:spPr bwMode="auto">
          <a:xfrm>
            <a:off x="1698625" y="2717800"/>
            <a:ext cx="3482975" cy="458788"/>
          </a:xfrm>
          <a:prstGeom prst="roundRect">
            <a:avLst>
              <a:gd name="adj" fmla="val 16667"/>
            </a:avLst>
          </a:prstGeom>
          <a:solidFill>
            <a:srgbClr val="AAAACF"/>
          </a:solidFill>
          <a:ln w="12600" cap="sq">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lgn="ctr" eaLnBrk="1" hangingPunct="1"/>
            <a:r>
              <a:rPr lang="ru-RU" altLang="ru-RU" sz="1400" b="1">
                <a:solidFill>
                  <a:srgbClr val="FF0000"/>
                </a:solidFill>
                <a:latin typeface="Calibri" panose="020F0502020204030204" pitchFamily="34" charset="0"/>
                <a:ea typeface="Microsoft YaHei" panose="020B0503020204020204" pitchFamily="34" charset="-122"/>
                <a:cs typeface="Calibri" panose="020F0502020204030204" pitchFamily="34" charset="0"/>
              </a:rPr>
              <a:t>Изменения в жизни общества, </a:t>
            </a:r>
          </a:p>
          <a:p>
            <a:pPr algn="ctr" eaLnBrk="1" hangingPunct="1"/>
            <a:r>
              <a:rPr lang="ru-RU" altLang="ru-RU" sz="1400" b="1">
                <a:solidFill>
                  <a:srgbClr val="FF0000"/>
                </a:solidFill>
                <a:latin typeface="Calibri" panose="020F0502020204030204" pitchFamily="34" charset="0"/>
                <a:ea typeface="Microsoft YaHei" panose="020B0503020204020204" pitchFamily="34" charset="-122"/>
                <a:cs typeface="Calibri" panose="020F0502020204030204" pitchFamily="34" charset="0"/>
              </a:rPr>
              <a:t>в профессиональном сообществе</a:t>
            </a:r>
          </a:p>
        </p:txBody>
      </p:sp>
      <p:sp>
        <p:nvSpPr>
          <p:cNvPr id="22545" name="AutoShape 1"/>
          <p:cNvSpPr>
            <a:spLocks noChangeArrowheads="1"/>
          </p:cNvSpPr>
          <p:nvPr/>
        </p:nvSpPr>
        <p:spPr bwMode="auto">
          <a:xfrm>
            <a:off x="68263" y="3173413"/>
            <a:ext cx="3521075" cy="339725"/>
          </a:xfrm>
          <a:prstGeom prst="roundRect">
            <a:avLst>
              <a:gd name="adj" fmla="val 16667"/>
            </a:avLst>
          </a:prstGeom>
          <a:solidFill>
            <a:srgbClr val="AAAACF"/>
          </a:solidFill>
          <a:ln w="12600" cap="sq">
            <a:solidFill>
              <a:srgbClr val="7C7C9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lgn="ctr" eaLnBrk="1" hangingPunct="1"/>
            <a:r>
              <a:rPr lang="ru-RU" altLang="ru-RU" sz="1400" b="1">
                <a:solidFill>
                  <a:srgbClr val="FF0000"/>
                </a:solidFill>
                <a:latin typeface="Calibri" panose="020F0502020204030204" pitchFamily="34" charset="0"/>
                <a:ea typeface="Microsoft YaHei" panose="020B0503020204020204" pitchFamily="34" charset="-122"/>
                <a:cs typeface="Calibri" panose="020F0502020204030204" pitchFamily="34" charset="0"/>
              </a:rPr>
              <a:t>Желание творчество, интерес</a:t>
            </a:r>
          </a:p>
        </p:txBody>
      </p:sp>
      <p:sp>
        <p:nvSpPr>
          <p:cNvPr id="22546" name="AutoShape 2"/>
          <p:cNvSpPr>
            <a:spLocks noChangeArrowheads="1"/>
          </p:cNvSpPr>
          <p:nvPr/>
        </p:nvSpPr>
        <p:spPr bwMode="auto">
          <a:xfrm>
            <a:off x="3579813" y="3171825"/>
            <a:ext cx="1597025" cy="349250"/>
          </a:xfrm>
          <a:prstGeom prst="roundRect">
            <a:avLst>
              <a:gd name="adj" fmla="val 16667"/>
            </a:avLst>
          </a:prstGeom>
          <a:solidFill>
            <a:srgbClr val="AAAACF"/>
          </a:solidFill>
          <a:ln w="12600" cap="sq">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lgn="ctr" eaLnBrk="1" hangingPunct="1"/>
            <a:r>
              <a:rPr lang="ru-RU" altLang="ru-RU" sz="1400" b="1">
                <a:solidFill>
                  <a:srgbClr val="FF0000"/>
                </a:solidFill>
                <a:latin typeface="Calibri" panose="020F0502020204030204" pitchFamily="34" charset="0"/>
                <a:ea typeface="Microsoft YaHei" panose="020B0503020204020204" pitchFamily="34" charset="-122"/>
                <a:cs typeface="Calibri" panose="020F0502020204030204" pitchFamily="34" charset="0"/>
              </a:rPr>
              <a:t>Конкуренция</a:t>
            </a:r>
          </a:p>
        </p:txBody>
      </p:sp>
      <p:sp>
        <p:nvSpPr>
          <p:cNvPr id="22547" name="AutoShape 21"/>
          <p:cNvSpPr>
            <a:spLocks noChangeArrowheads="1"/>
          </p:cNvSpPr>
          <p:nvPr/>
        </p:nvSpPr>
        <p:spPr bwMode="auto">
          <a:xfrm>
            <a:off x="5216525" y="2732088"/>
            <a:ext cx="1743075" cy="474662"/>
          </a:xfrm>
          <a:prstGeom prst="roundRect">
            <a:avLst>
              <a:gd name="adj" fmla="val 16667"/>
            </a:avLst>
          </a:prstGeom>
          <a:solidFill>
            <a:srgbClr val="AAAACF"/>
          </a:solidFill>
          <a:ln w="12600" cap="sq">
            <a:solidFill>
              <a:srgbClr val="7C7C9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lgn="ctr" eaLnBrk="1" hangingPunct="1"/>
            <a:r>
              <a:rPr lang="ru-RU" altLang="ru-RU" sz="1400" b="1">
                <a:solidFill>
                  <a:srgbClr val="CC3300"/>
                </a:solidFill>
                <a:latin typeface="Calibri" panose="020F0502020204030204" pitchFamily="34" charset="0"/>
                <a:ea typeface="Microsoft YaHei" panose="020B0503020204020204" pitchFamily="34" charset="-122"/>
                <a:cs typeface="Calibri" panose="020F0502020204030204" pitchFamily="34" charset="0"/>
              </a:rPr>
              <a:t>интернет,</a:t>
            </a:r>
          </a:p>
          <a:p>
            <a:pPr algn="ctr" eaLnBrk="1" hangingPunct="1"/>
            <a:r>
              <a:rPr lang="ru-RU" altLang="ru-RU" sz="1400" b="1">
                <a:solidFill>
                  <a:srgbClr val="CC3300"/>
                </a:solidFill>
                <a:latin typeface="Calibri" panose="020F0502020204030204" pitchFamily="34" charset="0"/>
                <a:ea typeface="Microsoft YaHei" panose="020B0503020204020204" pitchFamily="34" charset="-122"/>
                <a:cs typeface="Calibri" panose="020F0502020204030204" pitchFamily="34" charset="0"/>
              </a:rPr>
              <a:t>социальные сети</a:t>
            </a:r>
          </a:p>
        </p:txBody>
      </p:sp>
      <p:sp>
        <p:nvSpPr>
          <p:cNvPr id="22548" name="AutoShape 24"/>
          <p:cNvSpPr>
            <a:spLocks noChangeArrowheads="1"/>
          </p:cNvSpPr>
          <p:nvPr/>
        </p:nvSpPr>
        <p:spPr bwMode="auto">
          <a:xfrm flipH="1">
            <a:off x="6964363" y="2703513"/>
            <a:ext cx="2032000" cy="463550"/>
          </a:xfrm>
          <a:prstGeom prst="roundRect">
            <a:avLst>
              <a:gd name="adj" fmla="val 16667"/>
            </a:avLst>
          </a:prstGeom>
          <a:solidFill>
            <a:srgbClr val="AAAACF"/>
          </a:solidFill>
          <a:ln w="12600" cap="sq">
            <a:solidFill>
              <a:srgbClr val="7C7C9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lgn="ctr" eaLnBrk="1" hangingPunct="1"/>
            <a:r>
              <a:rPr lang="ru-RU" altLang="ru-RU" sz="1400" b="1">
                <a:solidFill>
                  <a:srgbClr val="CC3300"/>
                </a:solidFill>
                <a:latin typeface="Calibri" panose="020F0502020204030204" pitchFamily="34" charset="0"/>
                <a:ea typeface="Microsoft YaHei" panose="020B0503020204020204" pitchFamily="34" charset="-122"/>
                <a:cs typeface="Calibri" panose="020F0502020204030204" pitchFamily="34" charset="0"/>
              </a:rPr>
              <a:t>курсы повышения</a:t>
            </a:r>
          </a:p>
          <a:p>
            <a:pPr algn="ctr" eaLnBrk="1" hangingPunct="1"/>
            <a:r>
              <a:rPr lang="ru-RU" altLang="ru-RU" sz="1400" b="1">
                <a:solidFill>
                  <a:srgbClr val="CC3300"/>
                </a:solidFill>
                <a:latin typeface="Calibri" panose="020F0502020204030204" pitchFamily="34" charset="0"/>
                <a:ea typeface="Microsoft YaHei" panose="020B0503020204020204" pitchFamily="34" charset="-122"/>
                <a:cs typeface="Calibri" panose="020F0502020204030204" pitchFamily="34" charset="0"/>
              </a:rPr>
              <a:t>квалификации</a:t>
            </a:r>
          </a:p>
        </p:txBody>
      </p:sp>
      <p:sp>
        <p:nvSpPr>
          <p:cNvPr id="22549" name="AutoShape 19"/>
          <p:cNvSpPr>
            <a:spLocks noChangeArrowheads="1"/>
          </p:cNvSpPr>
          <p:nvPr/>
        </p:nvSpPr>
        <p:spPr bwMode="auto">
          <a:xfrm>
            <a:off x="5191125" y="3206750"/>
            <a:ext cx="1758950" cy="347663"/>
          </a:xfrm>
          <a:prstGeom prst="roundRect">
            <a:avLst>
              <a:gd name="adj" fmla="val 16667"/>
            </a:avLst>
          </a:prstGeom>
          <a:solidFill>
            <a:srgbClr val="AAAACF"/>
          </a:solidFill>
          <a:ln w="12600" cap="sq">
            <a:solidFill>
              <a:srgbClr val="7C7C9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lgn="ctr" eaLnBrk="1" hangingPunct="1"/>
            <a:r>
              <a:rPr lang="ru-RU" altLang="ru-RU" sz="1400" b="1">
                <a:solidFill>
                  <a:srgbClr val="CC3300"/>
                </a:solidFill>
                <a:latin typeface="Calibri" panose="020F0502020204030204" pitchFamily="34" charset="0"/>
                <a:ea typeface="Microsoft YaHei" panose="020B0503020204020204" pitchFamily="34" charset="-122"/>
                <a:cs typeface="Calibri" panose="020F0502020204030204" pitchFamily="34" charset="0"/>
              </a:rPr>
              <a:t>семинары,</a:t>
            </a:r>
          </a:p>
          <a:p>
            <a:pPr algn="ctr" eaLnBrk="1" hangingPunct="1"/>
            <a:r>
              <a:rPr lang="ru-RU" altLang="ru-RU" sz="1400" b="1">
                <a:solidFill>
                  <a:srgbClr val="CC3300"/>
                </a:solidFill>
                <a:latin typeface="Calibri" panose="020F0502020204030204" pitchFamily="34" charset="0"/>
                <a:ea typeface="Microsoft YaHei" panose="020B0503020204020204" pitchFamily="34" charset="-122"/>
                <a:cs typeface="Calibri" panose="020F0502020204030204" pitchFamily="34" charset="0"/>
              </a:rPr>
              <a:t>конференции</a:t>
            </a:r>
          </a:p>
        </p:txBody>
      </p:sp>
      <p:sp>
        <p:nvSpPr>
          <p:cNvPr id="22550" name="AutoShape 24"/>
          <p:cNvSpPr>
            <a:spLocks noChangeArrowheads="1"/>
          </p:cNvSpPr>
          <p:nvPr/>
        </p:nvSpPr>
        <p:spPr bwMode="auto">
          <a:xfrm flipH="1">
            <a:off x="6986588" y="3143250"/>
            <a:ext cx="2005012" cy="368300"/>
          </a:xfrm>
          <a:prstGeom prst="roundRect">
            <a:avLst>
              <a:gd name="adj" fmla="val 16667"/>
            </a:avLst>
          </a:prstGeom>
          <a:solidFill>
            <a:srgbClr val="AAAACF"/>
          </a:solidFill>
          <a:ln w="12600" cap="sq">
            <a:solidFill>
              <a:srgbClr val="7C7C9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algn="ctr" eaLnBrk="1" hangingPunct="1"/>
            <a:r>
              <a:rPr lang="ru-RU" altLang="ru-RU" sz="1400" b="1">
                <a:solidFill>
                  <a:srgbClr val="CC3300"/>
                </a:solidFill>
                <a:latin typeface="Calibri" panose="020F0502020204030204" pitchFamily="34" charset="0"/>
                <a:ea typeface="Microsoft YaHei" panose="020B0503020204020204" pitchFamily="34" charset="-122"/>
                <a:cs typeface="Calibri" panose="020F0502020204030204" pitchFamily="34" charset="0"/>
              </a:rPr>
              <a:t>мастер-классы</a:t>
            </a:r>
          </a:p>
        </p:txBody>
      </p:sp>
      <p:sp>
        <p:nvSpPr>
          <p:cNvPr id="27" name="Заголовок 1"/>
          <p:cNvSpPr txBox="1">
            <a:spLocks/>
          </p:cNvSpPr>
          <p:nvPr/>
        </p:nvSpPr>
        <p:spPr>
          <a:xfrm>
            <a:off x="2768600" y="498475"/>
            <a:ext cx="3168650" cy="460375"/>
          </a:xfrm>
          <a:prstGeom prst="rect">
            <a:avLst/>
          </a:prstGeom>
          <a:solidFill>
            <a:schemeClr val="accent2">
              <a:lumMod val="60000"/>
              <a:lumOff val="40000"/>
            </a:schemeClr>
          </a:solidFill>
          <a:ln w="12700" cap="flat" cmpd="sng" algn="ctr">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algn="ctr" eaLnBrk="1" hangingPunct="1">
              <a:defRPr/>
            </a:pPr>
            <a:r>
              <a:rPr 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Воспитатель – это звучит!</a:t>
            </a:r>
          </a:p>
        </p:txBody>
      </p:sp>
      <p:sp>
        <p:nvSpPr>
          <p:cNvPr id="29" name="Заголовок 1"/>
          <p:cNvSpPr txBox="1">
            <a:spLocks/>
          </p:cNvSpPr>
          <p:nvPr/>
        </p:nvSpPr>
        <p:spPr bwMode="auto">
          <a:xfrm>
            <a:off x="125654" y="5634583"/>
            <a:ext cx="3044342" cy="1207507"/>
          </a:xfrm>
          <a:prstGeom prst="rect">
            <a:avLst/>
          </a:prstGeom>
          <a:ln w="9525" cap="flat" cmpd="sng" algn="ctr">
            <a:solidFill>
              <a:schemeClr val="accent1">
                <a:shade val="60000"/>
                <a:satMod val="110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bIns="91440" anchor="b"/>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eaLnBrk="1" hangingPunct="1">
              <a:defRPr/>
            </a:pPr>
            <a:endParaRPr lang="ru-RU" altLang="ru-RU" sz="1200" b="1" i="1" dirty="0">
              <a:solidFill>
                <a:srgbClr val="FFFF00"/>
              </a:solidFill>
              <a:latin typeface="Calibri" panose="020F0502020204030204" pitchFamily="34" charset="0"/>
              <a:cs typeface="Calibri" panose="020F0502020204030204" pitchFamily="34" charset="0"/>
            </a:endParaRPr>
          </a:p>
        </p:txBody>
      </p:sp>
      <p:sp>
        <p:nvSpPr>
          <p:cNvPr id="30" name="Прямоугольник 29"/>
          <p:cNvSpPr/>
          <p:nvPr/>
        </p:nvSpPr>
        <p:spPr>
          <a:xfrm>
            <a:off x="168396" y="5634583"/>
            <a:ext cx="3060458" cy="1261884"/>
          </a:xfrm>
          <a:prstGeom prst="rect">
            <a:avLst/>
          </a:prstGeom>
        </p:spPr>
        <p:txBody>
          <a:bodyPr wrap="square">
            <a:spAutoFit/>
          </a:bodyPr>
          <a:lstStyle/>
          <a:p>
            <a:pPr eaLnBrk="1" hangingPunct="1">
              <a:defRPr/>
            </a:pPr>
            <a:r>
              <a:rPr 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Какие формы сотрудничества </a:t>
            </a:r>
            <a:r>
              <a:rPr lang="ru-RU" sz="1400" b="1" dirty="0" smtClean="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вы</a:t>
            </a:r>
          </a:p>
          <a:p>
            <a:pPr eaLnBrk="1" hangingPunct="1">
              <a:defRPr/>
            </a:pPr>
            <a:r>
              <a:rPr lang="ru-RU" sz="1400" b="1" dirty="0" smtClean="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считаете наиболее приемлемыми?</a:t>
            </a:r>
          </a:p>
          <a:p>
            <a:pPr eaLnBrk="1" hangingPunct="1">
              <a:defRPr/>
            </a:pPr>
            <a:r>
              <a:rPr lang="ru-RU" sz="1200" b="1" i="1" dirty="0">
                <a:solidFill>
                  <a:srgbClr val="006600"/>
                </a:solidFill>
                <a:latin typeface="Calibri" panose="020F0502020204030204" pitchFamily="34" charset="0"/>
                <a:cs typeface="Calibri" panose="020F0502020204030204" pitchFamily="34" charset="0"/>
              </a:rPr>
              <a:t>Беседы – </a:t>
            </a:r>
            <a:r>
              <a:rPr lang="ru-RU" sz="1200" b="1" i="1" dirty="0">
                <a:solidFill>
                  <a:srgbClr val="FF0000"/>
                </a:solidFill>
                <a:latin typeface="Calibri" panose="020F0502020204030204" pitchFamily="34" charset="0"/>
                <a:cs typeface="Calibri" panose="020F0502020204030204" pitchFamily="34" charset="0"/>
              </a:rPr>
              <a:t>55%		</a:t>
            </a:r>
            <a:r>
              <a:rPr lang="ru-RU" sz="1200" b="1" i="1" dirty="0">
                <a:solidFill>
                  <a:srgbClr val="006600"/>
                </a:solidFill>
                <a:latin typeface="Calibri" panose="020F0502020204030204" pitchFamily="34" charset="0"/>
                <a:cs typeface="Calibri" panose="020F0502020204030204" pitchFamily="34" charset="0"/>
              </a:rPr>
              <a:t>Мастер-классы – </a:t>
            </a:r>
            <a:r>
              <a:rPr lang="ru-RU" sz="1200" b="1" i="1" dirty="0">
                <a:solidFill>
                  <a:srgbClr val="FF0000"/>
                </a:solidFill>
                <a:latin typeface="Calibri" panose="020F0502020204030204" pitchFamily="34" charset="0"/>
                <a:cs typeface="Calibri" panose="020F0502020204030204" pitchFamily="34" charset="0"/>
              </a:rPr>
              <a:t>36%</a:t>
            </a:r>
          </a:p>
          <a:p>
            <a:pPr eaLnBrk="1" hangingPunct="1">
              <a:defRPr/>
            </a:pPr>
            <a:r>
              <a:rPr lang="ru-RU" sz="1200" b="1" i="1" dirty="0">
                <a:solidFill>
                  <a:srgbClr val="006600"/>
                </a:solidFill>
                <a:latin typeface="Calibri" panose="020F0502020204030204" pitchFamily="34" charset="0"/>
                <a:cs typeface="Calibri" panose="020F0502020204030204" pitchFamily="34" charset="0"/>
              </a:rPr>
              <a:t>Индивидуальные консультации – </a:t>
            </a:r>
            <a:r>
              <a:rPr lang="ru-RU" sz="1200" b="1" i="1" dirty="0">
                <a:solidFill>
                  <a:srgbClr val="FF0000"/>
                </a:solidFill>
                <a:latin typeface="Calibri" panose="020F0502020204030204" pitchFamily="34" charset="0"/>
                <a:cs typeface="Calibri" panose="020F0502020204030204" pitchFamily="34" charset="0"/>
              </a:rPr>
              <a:t>26,7%</a:t>
            </a:r>
          </a:p>
          <a:p>
            <a:pPr eaLnBrk="1" hangingPunct="1">
              <a:defRPr/>
            </a:pPr>
            <a:r>
              <a:rPr lang="ru-RU" sz="1200" b="1" i="1" dirty="0">
                <a:solidFill>
                  <a:srgbClr val="006600"/>
                </a:solidFill>
                <a:latin typeface="Calibri" panose="020F0502020204030204" pitchFamily="34" charset="0"/>
                <a:cs typeface="Calibri" panose="020F0502020204030204" pitchFamily="34" charset="0"/>
              </a:rPr>
              <a:t>Групповые консультации – </a:t>
            </a:r>
            <a:r>
              <a:rPr lang="ru-RU" sz="1200" b="1" i="1" dirty="0">
                <a:solidFill>
                  <a:srgbClr val="FF0000"/>
                </a:solidFill>
                <a:latin typeface="Calibri" panose="020F0502020204030204" pitchFamily="34" charset="0"/>
                <a:cs typeface="Calibri" panose="020F0502020204030204" pitchFamily="34" charset="0"/>
              </a:rPr>
              <a:t>23,3%</a:t>
            </a:r>
          </a:p>
          <a:p>
            <a:pPr eaLnBrk="1" hangingPunct="1">
              <a:defRPr/>
            </a:pPr>
            <a:r>
              <a:rPr lang="ru-RU" sz="1200" b="1" i="1" dirty="0">
                <a:solidFill>
                  <a:srgbClr val="006600"/>
                </a:solidFill>
                <a:latin typeface="Calibri" panose="020F0502020204030204" pitchFamily="34" charset="0"/>
                <a:cs typeface="Calibri" panose="020F0502020204030204" pitchFamily="34" charset="0"/>
              </a:rPr>
              <a:t>Родительские собрания – </a:t>
            </a:r>
            <a:r>
              <a:rPr lang="ru-RU" sz="1200" b="1" i="1" dirty="0">
                <a:solidFill>
                  <a:srgbClr val="FF0000"/>
                </a:solidFill>
                <a:latin typeface="Calibri" panose="020F0502020204030204" pitchFamily="34" charset="0"/>
                <a:cs typeface="Calibri" panose="020F0502020204030204" pitchFamily="34" charset="0"/>
              </a:rPr>
              <a:t>22,4</a:t>
            </a:r>
            <a:r>
              <a:rPr lang="ru-RU" sz="1200" b="1" i="1" dirty="0" smtClean="0">
                <a:solidFill>
                  <a:srgbClr val="FF0000"/>
                </a:solidFill>
                <a:latin typeface="Calibri" panose="020F0502020204030204" pitchFamily="34" charset="0"/>
                <a:cs typeface="Calibri" panose="020F0502020204030204" pitchFamily="34" charset="0"/>
              </a:rPr>
              <a:t>%</a:t>
            </a:r>
            <a:endParaRPr lang="ru-RU" sz="1200" b="1" i="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27801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nodeType="afterGroup">
                            <p:stCondLst>
                              <p:cond delay="1000"/>
                            </p:stCondLst>
                            <p:childTnLst>
                              <p:par>
                                <p:cTn id="11" presetID="29"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ppt_x</p:attrName>
                                        </p:attrNameLst>
                                      </p:cBhvr>
                                      <p:tavLst>
                                        <p:tav tm="0">
                                          <p:val>
                                            <p:strVal val="#ppt_x-.2"/>
                                          </p:val>
                                        </p:tav>
                                        <p:tav tm="100000">
                                          <p:val>
                                            <p:strVal val="#ppt_x"/>
                                          </p:val>
                                        </p:tav>
                                      </p:tavLst>
                                    </p:anim>
                                    <p:anim calcmode="lin" valueType="num">
                                      <p:cBhvr>
                                        <p:cTn id="14"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
                                        </p:tgtEl>
                                      </p:cBhvr>
                                    </p:animEffect>
                                  </p:childTnLst>
                                </p:cTn>
                              </p:par>
                            </p:childTnLst>
                          </p:cTn>
                        </p:par>
                        <p:par>
                          <p:cTn id="16" fill="hold" nodeType="afterGroup">
                            <p:stCondLst>
                              <p:cond delay="2000"/>
                            </p:stCondLst>
                            <p:childTnLst>
                              <p:par>
                                <p:cTn id="17" presetID="29"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ppt_x</p:attrName>
                                        </p:attrNameLst>
                                      </p:cBhvr>
                                      <p:tavLst>
                                        <p:tav tm="0">
                                          <p:val>
                                            <p:strVal val="#ppt_x-.2"/>
                                          </p:val>
                                        </p:tav>
                                        <p:tav tm="100000">
                                          <p:val>
                                            <p:strVal val="#ppt_x"/>
                                          </p:val>
                                        </p:tav>
                                      </p:tavLst>
                                    </p:anim>
                                    <p:anim calcmode="lin" valueType="num">
                                      <p:cBhvr>
                                        <p:cTn id="20"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
                                        </p:tgtEl>
                                      </p:cBhvr>
                                    </p:animEffect>
                                  </p:childTnLst>
                                </p:cTn>
                              </p:par>
                            </p:childTnLst>
                          </p:cTn>
                        </p:par>
                        <p:par>
                          <p:cTn id="22" fill="hold" nodeType="afterGroup">
                            <p:stCondLst>
                              <p:cond delay="3000"/>
                            </p:stCondLst>
                            <p:childTnLst>
                              <p:par>
                                <p:cTn id="23" presetID="29"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ppt_x</p:attrName>
                                        </p:attrNameLst>
                                      </p:cBhvr>
                                      <p:tavLst>
                                        <p:tav tm="0">
                                          <p:val>
                                            <p:strVal val="#ppt_x-.2"/>
                                          </p:val>
                                        </p:tav>
                                        <p:tav tm="100000">
                                          <p:val>
                                            <p:strVal val="#ppt_x"/>
                                          </p:val>
                                        </p:tav>
                                      </p:tavLst>
                                    </p:anim>
                                    <p:anim calcmode="lin" valueType="num">
                                      <p:cBhvr>
                                        <p:cTn id="26"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2"/>
                                        </p:tgtEl>
                                      </p:cBhvr>
                                    </p:animEffect>
                                  </p:childTnLst>
                                </p:cTn>
                              </p:par>
                            </p:childTnLst>
                          </p:cTn>
                        </p:par>
                        <p:par>
                          <p:cTn id="28" fill="hold" nodeType="afterGroup">
                            <p:stCondLst>
                              <p:cond delay="4000"/>
                            </p:stCondLst>
                            <p:childTnLst>
                              <p:par>
                                <p:cTn id="29" presetID="29"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1000" fill="hold"/>
                                        <p:tgtEl>
                                          <p:spTgt spid="13"/>
                                        </p:tgtEl>
                                        <p:attrNameLst>
                                          <p:attrName>ppt_x</p:attrName>
                                        </p:attrNameLst>
                                      </p:cBhvr>
                                      <p:tavLst>
                                        <p:tav tm="0">
                                          <p:val>
                                            <p:strVal val="#ppt_x-.2"/>
                                          </p:val>
                                        </p:tav>
                                        <p:tav tm="100000">
                                          <p:val>
                                            <p:strVal val="#ppt_x"/>
                                          </p:val>
                                        </p:tav>
                                      </p:tavLst>
                                    </p:anim>
                                    <p:anim calcmode="lin" valueType="num">
                                      <p:cBhvr>
                                        <p:cTn id="32"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3"/>
                                        </p:tgtEl>
                                      </p:cBhvr>
                                    </p:animEffect>
                                  </p:childTnLst>
                                </p:cTn>
                              </p:par>
                            </p:childTnLst>
                          </p:cTn>
                        </p:par>
                        <p:par>
                          <p:cTn id="34" fill="hold" nodeType="afterGroup">
                            <p:stCondLst>
                              <p:cond delay="5000"/>
                            </p:stCondLst>
                            <p:childTnLst>
                              <p:par>
                                <p:cTn id="35" presetID="29" presetClass="entr" presetSubtype="0"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1000" fill="hold"/>
                                        <p:tgtEl>
                                          <p:spTgt spid="14"/>
                                        </p:tgtEl>
                                        <p:attrNameLst>
                                          <p:attrName>ppt_x</p:attrName>
                                        </p:attrNameLst>
                                      </p:cBhvr>
                                      <p:tavLst>
                                        <p:tav tm="0">
                                          <p:val>
                                            <p:strVal val="#ppt_x-.2"/>
                                          </p:val>
                                        </p:tav>
                                        <p:tav tm="100000">
                                          <p:val>
                                            <p:strVal val="#ppt_x"/>
                                          </p:val>
                                        </p:tav>
                                      </p:tavLst>
                                    </p:anim>
                                    <p:anim calcmode="lin" valueType="num">
                                      <p:cBhvr>
                                        <p:cTn id="3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4"/>
                                        </p:tgtEl>
                                      </p:cBhvr>
                                    </p:animEffect>
                                  </p:childTnLst>
                                </p:cTn>
                              </p:par>
                            </p:childTnLst>
                          </p:cTn>
                        </p:par>
                        <p:par>
                          <p:cTn id="40" fill="hold" nodeType="afterGroup">
                            <p:stCondLst>
                              <p:cond delay="6000"/>
                            </p:stCondLst>
                            <p:childTnLst>
                              <p:par>
                                <p:cTn id="41" presetID="22" presetClass="entr" presetSubtype="1" fill="hold" nodeType="afterEffect">
                                  <p:stCondLst>
                                    <p:cond delay="0"/>
                                  </p:stCondLst>
                                  <p:childTnLst>
                                    <p:set>
                                      <p:cBhvr additive="repl">
                                        <p:cTn id="42" dur="1" fill="hold">
                                          <p:stCondLst>
                                            <p:cond delay="0"/>
                                          </p:stCondLst>
                                        </p:cTn>
                                        <p:tgtEl>
                                          <p:spTgt spid="15"/>
                                        </p:tgtEl>
                                        <p:attrNameLst>
                                          <p:attrName>style.visibility</p:attrName>
                                        </p:attrNameLst>
                                      </p:cBhvr>
                                      <p:to>
                                        <p:strVal val="visible"/>
                                      </p:to>
                                    </p:set>
                                    <p:animEffect transition="in" filter="wipe(up)">
                                      <p:cBhvr additive="repl">
                                        <p:cTn id="43" dur="500"/>
                                        <p:tgtEl>
                                          <p:spTgt spid="1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1" presetClass="entr" presetSubtype="1" fill="hold" nodeType="clickEffect">
                                  <p:stCondLst>
                                    <p:cond delay="0"/>
                                  </p:stCondLst>
                                  <p:childTnLst>
                                    <p:set>
                                      <p:cBhvr additive="repl">
                                        <p:cTn id="47" dur="1" fill="hold">
                                          <p:stCondLst>
                                            <p:cond delay="0"/>
                                          </p:stCondLst>
                                        </p:cTn>
                                        <p:tgtEl>
                                          <p:spTgt spid="15"/>
                                        </p:tgtEl>
                                        <p:attrNameLst>
                                          <p:attrName>style.visibility</p:attrName>
                                        </p:attrNameLst>
                                      </p:cBhvr>
                                      <p:to>
                                        <p:strVal val="visible"/>
                                      </p:to>
                                    </p:set>
                                    <p:animEffect transition="in" filter="wheel(1)">
                                      <p:cBhvr additive="repl">
                                        <p:cTn id="48" dur="2000"/>
                                        <p:tgtEl>
                                          <p:spTgt spid="1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additive="repl">
                                        <p:cTn id="52" dur="1" fill="hold">
                                          <p:stCondLst>
                                            <p:cond delay="0"/>
                                          </p:stCondLst>
                                        </p:cTn>
                                        <p:tgtEl>
                                          <p:spTgt spid="15"/>
                                        </p:tgtEl>
                                        <p:attrNameLst>
                                          <p:attrName>style.visibility</p:attrName>
                                        </p:attrNameLst>
                                      </p:cBhvr>
                                      <p:to>
                                        <p:strVal val="visible"/>
                                      </p:to>
                                    </p:set>
                                    <p:animEffect transition="in" filter="wipe(down)">
                                      <p:cBhvr additive="repl">
                                        <p:cTn id="53" dur="500"/>
                                        <p:tgtEl>
                                          <p:spTgt spid="15"/>
                                        </p:tgtEl>
                                      </p:cBhvr>
                                    </p:animEffect>
                                  </p:childTnLst>
                                </p:cTn>
                              </p:par>
                            </p:childTnLst>
                          </p:cTn>
                        </p:par>
                        <p:par>
                          <p:cTn id="54" fill="hold" nodeType="afterGroup">
                            <p:stCondLst>
                              <p:cond delay="500"/>
                            </p:stCondLst>
                            <p:childTnLst>
                              <p:par>
                                <p:cTn id="55" presetID="10" presetClass="entr" fill="hold" nodeType="afterEffect">
                                  <p:stCondLst>
                                    <p:cond delay="4000"/>
                                  </p:stCondLst>
                                  <p:childTnLst>
                                    <p:set>
                                      <p:cBhvr additive="repl">
                                        <p:cTn id="56" dur="1" fill="hold">
                                          <p:stCondLst>
                                            <p:cond delay="0"/>
                                          </p:stCondLst>
                                        </p:cTn>
                                        <p:tgtEl>
                                          <p:spTgt spid="21"/>
                                        </p:tgtEl>
                                        <p:attrNameLst>
                                          <p:attrName>style.visibility</p:attrName>
                                        </p:attrNameLst>
                                      </p:cBhvr>
                                      <p:to>
                                        <p:strVal val="visible"/>
                                      </p:to>
                                    </p:set>
                                    <p:animEffect transition="in" filter="fade">
                                      <p:cBhvr additive="repl">
                                        <p:cTn id="57" dur="2000"/>
                                        <p:tgtEl>
                                          <p:spTgt spid="21"/>
                                        </p:tgtEl>
                                      </p:cBhvr>
                                    </p:animEffect>
                                  </p:childTnLst>
                                </p:cTn>
                              </p:par>
                            </p:childTnLst>
                          </p:cTn>
                        </p:par>
                        <p:par>
                          <p:cTn id="58" fill="hold" nodeType="afterGroup">
                            <p:stCondLst>
                              <p:cond delay="6500"/>
                            </p:stCondLst>
                            <p:childTnLst>
                              <p:par>
                                <p:cTn id="59" presetID="10" presetClass="entr" fill="hold" nodeType="afterEffect">
                                  <p:stCondLst>
                                    <p:cond delay="4000"/>
                                  </p:stCondLst>
                                  <p:childTnLst>
                                    <p:set>
                                      <p:cBhvr additive="repl">
                                        <p:cTn id="60" dur="1" fill="hold">
                                          <p:stCondLst>
                                            <p:cond delay="0"/>
                                          </p:stCondLst>
                                        </p:cTn>
                                        <p:tgtEl>
                                          <p:spTgt spid="25"/>
                                        </p:tgtEl>
                                        <p:attrNameLst>
                                          <p:attrName>style.visibility</p:attrName>
                                        </p:attrNameLst>
                                      </p:cBhvr>
                                      <p:to>
                                        <p:strVal val="visible"/>
                                      </p:to>
                                    </p:set>
                                    <p:animEffect transition="in" filter="fade">
                                      <p:cBhvr additive="repl">
                                        <p:cTn id="61"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1"/>
          <p:cNvSpPr>
            <a:spLocks noChangeArrowheads="1"/>
          </p:cNvSpPr>
          <p:nvPr/>
        </p:nvSpPr>
        <p:spPr bwMode="auto">
          <a:xfrm flipV="1">
            <a:off x="34603" y="635581"/>
            <a:ext cx="1941512" cy="1394766"/>
          </a:xfrm>
          <a:prstGeom prst="wedgeRectCallout">
            <a:avLst>
              <a:gd name="adj1" fmla="val 10500"/>
              <a:gd name="adj2" fmla="val 49597"/>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just" eaLnBrk="1" hangingPunct="1">
              <a:spcBef>
                <a:spcPct val="0"/>
              </a:spcBef>
              <a:buClrTx/>
              <a:buSzTx/>
              <a:buFontTx/>
              <a:buNone/>
              <a:defRPr/>
            </a:pPr>
            <a:r>
              <a:rPr lang="ru-RU" altLang="ru-RU" sz="1400" b="1" i="1" dirty="0" smtClean="0">
                <a:solidFill>
                  <a:srgbClr val="FFFF00"/>
                </a:solidFill>
                <a:latin typeface="+mj-lt"/>
                <a:cs typeface="Calibri" panose="020F0502020204030204" pitchFamily="34" charset="0"/>
              </a:rPr>
              <a:t>на создание условий для полноценного и качественного образования ребенка в ДОО и семье</a:t>
            </a:r>
          </a:p>
          <a:p>
            <a:pPr algn="ctr" eaLnBrk="1" hangingPunct="1">
              <a:spcBef>
                <a:spcPct val="0"/>
              </a:spcBef>
              <a:buClrTx/>
              <a:buSzTx/>
              <a:buFontTx/>
              <a:buNone/>
              <a:defRPr/>
            </a:pPr>
            <a:endParaRPr lang="ru-RU" altLang="ru-RU" sz="1600" dirty="0" smtClean="0">
              <a:latin typeface="Arial" panose="020B0604020202020204" pitchFamily="34" charset="0"/>
              <a:cs typeface="Arial" panose="020B0604020202020204" pitchFamily="34" charset="0"/>
            </a:endParaRPr>
          </a:p>
        </p:txBody>
      </p:sp>
      <p:sp>
        <p:nvSpPr>
          <p:cNvPr id="11" name="AutoShape 22"/>
          <p:cNvSpPr>
            <a:spLocks noChangeArrowheads="1"/>
          </p:cNvSpPr>
          <p:nvPr/>
        </p:nvSpPr>
        <p:spPr bwMode="auto">
          <a:xfrm flipV="1">
            <a:off x="1988815" y="635578"/>
            <a:ext cx="2367161" cy="1394768"/>
          </a:xfrm>
          <a:prstGeom prst="wedgeRectCallout">
            <a:avLst>
              <a:gd name="adj1" fmla="val 39722"/>
              <a:gd name="adj2" fmla="val 49023"/>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just" eaLnBrk="1" hangingPunct="1">
              <a:lnSpc>
                <a:spcPct val="93000"/>
              </a:lnSpc>
              <a:spcBef>
                <a:spcPct val="0"/>
              </a:spcBef>
              <a:buClr>
                <a:srgbClr val="000000"/>
              </a:buClr>
              <a:buSzTx/>
              <a:buFontTx/>
              <a:buNone/>
            </a:pPr>
            <a:r>
              <a:rPr lang="ru-RU" altLang="ru-RU" sz="1400" b="1" i="1" dirty="0">
                <a:solidFill>
                  <a:srgbClr val="FFFF00"/>
                </a:solidFill>
                <a:latin typeface="Calibri" panose="020F0502020204030204" pitchFamily="34" charset="0"/>
                <a:cs typeface="Calibri" panose="020F0502020204030204" pitchFamily="34" charset="0"/>
              </a:rPr>
              <a:t>на содействие в укреплении веры родителя в своего ребенка и в себя, как компетентного родителя</a:t>
            </a:r>
            <a:r>
              <a:rPr lang="ru-RU" altLang="ru-RU" sz="1600" b="1" i="1" dirty="0">
                <a:solidFill>
                  <a:srgbClr val="FFFF00"/>
                </a:solidFill>
                <a:latin typeface="Calibri" panose="020F0502020204030204" pitchFamily="34" charset="0"/>
                <a:cs typeface="Calibri" panose="020F0502020204030204" pitchFamily="34" charset="0"/>
              </a:rPr>
              <a:t>.</a:t>
            </a:r>
          </a:p>
          <a:p>
            <a:pPr algn="ctr" eaLnBrk="1" hangingPunct="1">
              <a:spcBef>
                <a:spcPct val="0"/>
              </a:spcBef>
              <a:buClrTx/>
              <a:buSzTx/>
              <a:buFontTx/>
              <a:buNone/>
            </a:pPr>
            <a:endParaRPr lang="ru-RU" altLang="ru-RU" sz="2000" dirty="0">
              <a:solidFill>
                <a:srgbClr val="FFFF00"/>
              </a:solidFill>
              <a:latin typeface="Arial" panose="020B0604020202020204" pitchFamily="34" charset="0"/>
              <a:cs typeface="Arial" panose="020B0604020202020204" pitchFamily="34" charset="0"/>
            </a:endParaRPr>
          </a:p>
        </p:txBody>
      </p:sp>
      <p:sp>
        <p:nvSpPr>
          <p:cNvPr id="12" name="AutoShape 21"/>
          <p:cNvSpPr>
            <a:spLocks noChangeArrowheads="1"/>
          </p:cNvSpPr>
          <p:nvPr/>
        </p:nvSpPr>
        <p:spPr bwMode="auto">
          <a:xfrm flipV="1">
            <a:off x="4355976" y="661070"/>
            <a:ext cx="2305581" cy="1350962"/>
          </a:xfrm>
          <a:prstGeom prst="wedgeRectCallout">
            <a:avLst>
              <a:gd name="adj1" fmla="val -23338"/>
              <a:gd name="adj2" fmla="val 45470"/>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just" eaLnBrk="1" hangingPunct="1">
              <a:spcBef>
                <a:spcPct val="0"/>
              </a:spcBef>
              <a:buClrTx/>
              <a:buSzTx/>
              <a:buFontTx/>
              <a:buNone/>
            </a:pPr>
            <a:r>
              <a:rPr lang="ru-RU" altLang="ru-RU" sz="1400" b="1" i="1" dirty="0">
                <a:solidFill>
                  <a:srgbClr val="FFFF00"/>
                </a:solidFill>
                <a:latin typeface="Calibri" panose="020F0502020204030204" pitchFamily="34" charset="0"/>
                <a:cs typeface="Calibri" panose="020F0502020204030204" pitchFamily="34" charset="0"/>
              </a:rPr>
              <a:t>на активное вовлечение родителей в образовательно-воспитательный процесс в ДОО</a:t>
            </a:r>
          </a:p>
        </p:txBody>
      </p:sp>
      <p:sp>
        <p:nvSpPr>
          <p:cNvPr id="13" name="AutoShape 22"/>
          <p:cNvSpPr>
            <a:spLocks noChangeArrowheads="1"/>
          </p:cNvSpPr>
          <p:nvPr/>
        </p:nvSpPr>
        <p:spPr bwMode="auto">
          <a:xfrm flipV="1">
            <a:off x="6572721" y="677797"/>
            <a:ext cx="2523653" cy="1352550"/>
          </a:xfrm>
          <a:prstGeom prst="wedgeRectCallout">
            <a:avLst>
              <a:gd name="adj1" fmla="val -43208"/>
              <a:gd name="adj2" fmla="val 44597"/>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just" eaLnBrk="1" hangingPunct="1">
              <a:spcBef>
                <a:spcPct val="0"/>
              </a:spcBef>
              <a:buClrTx/>
              <a:buSzTx/>
              <a:buFontTx/>
              <a:buNone/>
            </a:pPr>
            <a:r>
              <a:rPr lang="ru-RU" altLang="ru-RU" sz="1400" b="1" i="1" dirty="0">
                <a:solidFill>
                  <a:srgbClr val="FFFF00"/>
                </a:solidFill>
                <a:latin typeface="Calibri" panose="020F0502020204030204" pitchFamily="34" charset="0"/>
                <a:cs typeface="Arial" panose="020B0604020202020204" pitchFamily="34" charset="0"/>
              </a:rPr>
              <a:t>на обеспечение физического, психологического здоровья, интеллектуального,  эстетического развития детей  в ДОО и семье</a:t>
            </a:r>
          </a:p>
        </p:txBody>
      </p:sp>
      <p:pic>
        <p:nvPicPr>
          <p:cNvPr id="14" name="Рисунок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13025" y="5157788"/>
            <a:ext cx="1489075"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Рисунок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732" y="4243388"/>
            <a:ext cx="1666485" cy="177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Рисунок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57492" y="4932363"/>
            <a:ext cx="1857246"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Прямоугольник 16"/>
          <p:cNvSpPr/>
          <p:nvPr/>
        </p:nvSpPr>
        <p:spPr>
          <a:xfrm>
            <a:off x="1696940" y="1981320"/>
            <a:ext cx="5811838" cy="2726900"/>
          </a:xfrm>
          <a:prstGeom prst="rect">
            <a:avLst/>
          </a:prstGeom>
        </p:spPr>
        <p:txBody>
          <a:bodyPr>
            <a:spAutoFit/>
          </a:bodyPr>
          <a:lstStyle/>
          <a:p>
            <a:pPr indent="719138" eaLnBrk="1" hangingPunct="1">
              <a:spcBef>
                <a:spcPct val="20000"/>
              </a:spcBef>
              <a:defRPr/>
            </a:pPr>
            <a:r>
              <a:rPr lang="ru-RU" altLang="ru-RU" sz="2000" b="1" u="sng" dirty="0">
                <a:solidFill>
                  <a:srgbClr val="C00000"/>
                </a:solidFill>
                <a:latin typeface="Calibri" panose="020F0502020204030204" pitchFamily="34" charset="0"/>
                <a:cs typeface="Calibri" panose="020F0502020204030204" pitchFamily="34" charset="0"/>
              </a:rPr>
              <a:t>Ключевые навыки:</a:t>
            </a:r>
          </a:p>
          <a:p>
            <a:pPr marL="285750" indent="-285750" eaLnBrk="1" hangingPunct="1">
              <a:spcBef>
                <a:spcPct val="20000"/>
              </a:spcBef>
              <a:buFont typeface="Wingdings" panose="05000000000000000000" pitchFamily="2" charset="2"/>
              <a:buChar char="v"/>
              <a:defRPr/>
            </a:pPr>
            <a:r>
              <a:rPr lang="ru-RU" altLang="ru-RU" sz="1800" b="1" dirty="0">
                <a:solidFill>
                  <a:srgbClr val="C00000"/>
                </a:solidFill>
                <a:latin typeface="Calibri" panose="020F0502020204030204" pitchFamily="34" charset="0"/>
                <a:cs typeface="Calibri" panose="020F0502020204030204" pitchFamily="34" charset="0"/>
              </a:rPr>
              <a:t>Интеллектуальное </a:t>
            </a:r>
            <a:r>
              <a:rPr lang="ru-RU" altLang="ru-RU" sz="1800" b="1" dirty="0" smtClean="0">
                <a:solidFill>
                  <a:srgbClr val="C00000"/>
                </a:solidFill>
                <a:latin typeface="Calibri" panose="020F0502020204030204" pitchFamily="34" charset="0"/>
                <a:cs typeface="Calibri" panose="020F0502020204030204" pitchFamily="34" charset="0"/>
              </a:rPr>
              <a:t>развитие</a:t>
            </a:r>
          </a:p>
          <a:p>
            <a:pPr marL="1028700" lvl="1">
              <a:spcBef>
                <a:spcPct val="20000"/>
              </a:spcBef>
              <a:buFont typeface="Wingdings" panose="05000000000000000000" pitchFamily="2" charset="2"/>
              <a:buChar char="v"/>
              <a:defRPr/>
            </a:pPr>
            <a:r>
              <a:rPr lang="ru-RU" altLang="ru-RU" sz="1800" b="1" dirty="0" smtClean="0">
                <a:solidFill>
                  <a:srgbClr val="C00000"/>
                </a:solidFill>
                <a:latin typeface="Calibri" panose="020F0502020204030204" pitchFamily="34" charset="0"/>
                <a:cs typeface="Calibri" panose="020F0502020204030204" pitchFamily="34" charset="0"/>
              </a:rPr>
              <a:t>Мотивация </a:t>
            </a:r>
            <a:r>
              <a:rPr lang="ru-RU" altLang="ru-RU" sz="1800" b="1" dirty="0">
                <a:solidFill>
                  <a:srgbClr val="C00000"/>
                </a:solidFill>
                <a:latin typeface="Calibri" panose="020F0502020204030204" pitchFamily="34" charset="0"/>
                <a:cs typeface="Calibri" panose="020F0502020204030204" pitchFamily="34" charset="0"/>
              </a:rPr>
              <a:t>к </a:t>
            </a:r>
            <a:r>
              <a:rPr lang="ru-RU" altLang="ru-RU" sz="1800" b="1" dirty="0" smtClean="0">
                <a:solidFill>
                  <a:srgbClr val="C00000"/>
                </a:solidFill>
                <a:latin typeface="Calibri" panose="020F0502020204030204" pitchFamily="34" charset="0"/>
                <a:cs typeface="Calibri" panose="020F0502020204030204" pitchFamily="34" charset="0"/>
              </a:rPr>
              <a:t>обучению</a:t>
            </a:r>
          </a:p>
          <a:p>
            <a:pPr marL="1428750" lvl="2">
              <a:spcBef>
                <a:spcPct val="20000"/>
              </a:spcBef>
              <a:buFont typeface="Wingdings" panose="05000000000000000000" pitchFamily="2" charset="2"/>
              <a:buChar char="v"/>
              <a:defRPr/>
            </a:pPr>
            <a:r>
              <a:rPr lang="ru-RU" altLang="ru-RU" sz="1800" b="1" dirty="0" smtClean="0">
                <a:solidFill>
                  <a:srgbClr val="C00000"/>
                </a:solidFill>
                <a:latin typeface="Calibri" panose="020F0502020204030204" pitchFamily="34" charset="0"/>
                <a:cs typeface="Calibri" panose="020F0502020204030204" pitchFamily="34" charset="0"/>
              </a:rPr>
              <a:t>Креативность </a:t>
            </a:r>
          </a:p>
          <a:p>
            <a:pPr marL="1885950" lvl="3">
              <a:spcBef>
                <a:spcPct val="20000"/>
              </a:spcBef>
              <a:buFont typeface="Wingdings" panose="05000000000000000000" pitchFamily="2" charset="2"/>
              <a:buChar char="v"/>
              <a:defRPr/>
            </a:pPr>
            <a:r>
              <a:rPr lang="ru-RU" altLang="ru-RU" sz="1800" b="1" dirty="0" smtClean="0">
                <a:solidFill>
                  <a:srgbClr val="C00000"/>
                </a:solidFill>
                <a:latin typeface="Calibri" panose="020F0502020204030204" pitchFamily="34" charset="0"/>
                <a:cs typeface="Calibri" panose="020F0502020204030204" pitchFamily="34" charset="0"/>
              </a:rPr>
              <a:t>Самостоятельность</a:t>
            </a:r>
            <a:endParaRPr lang="ru-RU" altLang="ru-RU" sz="1800" b="1" dirty="0">
              <a:solidFill>
                <a:srgbClr val="C00000"/>
              </a:solidFill>
              <a:latin typeface="Calibri" panose="020F0502020204030204" pitchFamily="34" charset="0"/>
              <a:cs typeface="Calibri" panose="020F0502020204030204" pitchFamily="34" charset="0"/>
            </a:endParaRPr>
          </a:p>
          <a:p>
            <a:pPr marL="2343150" lvl="4">
              <a:spcBef>
                <a:spcPct val="20000"/>
              </a:spcBef>
              <a:buFont typeface="Wingdings" panose="05000000000000000000" pitchFamily="2" charset="2"/>
              <a:buChar char="v"/>
              <a:defRPr/>
            </a:pPr>
            <a:r>
              <a:rPr lang="ru-RU" altLang="ru-RU" sz="1800" b="1" dirty="0" smtClean="0">
                <a:solidFill>
                  <a:srgbClr val="C00000"/>
                </a:solidFill>
                <a:latin typeface="Calibri" panose="020F0502020204030204" pitchFamily="34" charset="0"/>
                <a:cs typeface="Calibri" panose="020F0502020204030204" pitchFamily="34" charset="0"/>
              </a:rPr>
              <a:t>Увереннос</a:t>
            </a:r>
            <a:r>
              <a:rPr lang="ru-RU" altLang="ru-RU" sz="1800" b="1" dirty="0">
                <a:solidFill>
                  <a:srgbClr val="C00000"/>
                </a:solidFill>
                <a:latin typeface="Calibri" panose="020F0502020204030204" pitchFamily="34" charset="0"/>
                <a:cs typeface="Calibri" panose="020F0502020204030204" pitchFamily="34" charset="0"/>
              </a:rPr>
              <a:t>т</a:t>
            </a:r>
            <a:r>
              <a:rPr lang="ru-RU" altLang="ru-RU" sz="1800" b="1" dirty="0" smtClean="0">
                <a:solidFill>
                  <a:srgbClr val="C00000"/>
                </a:solidFill>
                <a:latin typeface="Calibri" panose="020F0502020204030204" pitchFamily="34" charset="0"/>
                <a:cs typeface="Calibri" panose="020F0502020204030204" pitchFamily="34" charset="0"/>
              </a:rPr>
              <a:t>ь </a:t>
            </a:r>
            <a:r>
              <a:rPr lang="ru-RU" altLang="ru-RU" sz="1800" b="1" dirty="0">
                <a:solidFill>
                  <a:srgbClr val="C00000"/>
                </a:solidFill>
                <a:latin typeface="Calibri" panose="020F0502020204030204" pitchFamily="34" charset="0"/>
                <a:cs typeface="Calibri" panose="020F0502020204030204" pitchFamily="34" charset="0"/>
              </a:rPr>
              <a:t>в </a:t>
            </a:r>
            <a:r>
              <a:rPr lang="ru-RU" altLang="ru-RU" sz="1800" b="1" dirty="0" smtClean="0">
                <a:solidFill>
                  <a:srgbClr val="C00000"/>
                </a:solidFill>
                <a:latin typeface="Calibri" panose="020F0502020204030204" pitchFamily="34" charset="0"/>
                <a:cs typeface="Calibri" panose="020F0502020204030204" pitchFamily="34" charset="0"/>
              </a:rPr>
              <a:t>себе</a:t>
            </a:r>
            <a:endParaRPr lang="ru-RU" altLang="ru-RU" sz="1800" b="1" dirty="0">
              <a:solidFill>
                <a:srgbClr val="C00000"/>
              </a:solidFill>
              <a:latin typeface="Calibri" panose="020F0502020204030204" pitchFamily="34" charset="0"/>
              <a:cs typeface="Calibri" panose="020F0502020204030204" pitchFamily="34" charset="0"/>
            </a:endParaRPr>
          </a:p>
          <a:p>
            <a:pPr marL="2571750" lvl="5">
              <a:spcBef>
                <a:spcPct val="20000"/>
              </a:spcBef>
              <a:buFont typeface="Wingdings" panose="05000000000000000000" pitchFamily="2" charset="2"/>
              <a:buChar char="v"/>
              <a:defRPr/>
            </a:pPr>
            <a:r>
              <a:rPr lang="ru-RU" altLang="ru-RU" sz="1800" b="1" dirty="0" smtClean="0">
                <a:solidFill>
                  <a:srgbClr val="C00000"/>
                </a:solidFill>
                <a:latin typeface="Calibri" panose="020F0502020204030204" pitchFamily="34" charset="0"/>
                <a:cs typeface="Calibri" panose="020F0502020204030204" pitchFamily="34" charset="0"/>
              </a:rPr>
              <a:t>Общие </a:t>
            </a:r>
            <a:r>
              <a:rPr lang="ru-RU" altLang="ru-RU" sz="1800" b="1" dirty="0">
                <a:solidFill>
                  <a:srgbClr val="C00000"/>
                </a:solidFill>
                <a:latin typeface="Calibri" panose="020F0502020204030204" pitchFamily="34" charset="0"/>
                <a:cs typeface="Calibri" panose="020F0502020204030204" pitchFamily="34" charset="0"/>
              </a:rPr>
              <a:t>знания и </a:t>
            </a:r>
            <a:r>
              <a:rPr lang="ru-RU" altLang="ru-RU" sz="1800" b="1" dirty="0" smtClean="0">
                <a:solidFill>
                  <a:srgbClr val="C00000"/>
                </a:solidFill>
                <a:latin typeface="Calibri" panose="020F0502020204030204" pitchFamily="34" charset="0"/>
                <a:cs typeface="Calibri" panose="020F0502020204030204" pitchFamily="34" charset="0"/>
              </a:rPr>
              <a:t>навыки</a:t>
            </a:r>
          </a:p>
          <a:p>
            <a:pPr marL="3028950" lvl="6">
              <a:spcBef>
                <a:spcPct val="20000"/>
              </a:spcBef>
              <a:buFont typeface="Wingdings" panose="05000000000000000000" pitchFamily="2" charset="2"/>
              <a:buChar char="v"/>
              <a:defRPr/>
            </a:pPr>
            <a:r>
              <a:rPr lang="ru-RU" altLang="ru-RU" sz="1800" b="1" dirty="0" smtClean="0">
                <a:solidFill>
                  <a:srgbClr val="C00000"/>
                </a:solidFill>
                <a:latin typeface="Calibri" panose="020F0502020204030204" pitchFamily="34" charset="0"/>
                <a:cs typeface="Calibri" panose="020F0502020204030204" pitchFamily="34" charset="0"/>
              </a:rPr>
              <a:t>Инициативность </a:t>
            </a:r>
            <a:endParaRPr lang="ru-RU" altLang="ru-RU" sz="1800" b="1" dirty="0">
              <a:solidFill>
                <a:srgbClr val="C00000"/>
              </a:solidFill>
              <a:latin typeface="Calibri" panose="020F0502020204030204" pitchFamily="34" charset="0"/>
              <a:cs typeface="Calibri" panose="020F0502020204030204" pitchFamily="34" charset="0"/>
            </a:endParaRPr>
          </a:p>
        </p:txBody>
      </p:sp>
      <p:pic>
        <p:nvPicPr>
          <p:cNvPr id="31754" name="Рисунок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35375" y="4951413"/>
            <a:ext cx="1704975"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Picture 4" descr="&amp;Kcy;&amp;acy;&amp;rcy;&amp;tcy;&amp;icy;&amp;ncy;&amp;kcy;&amp;acy; 25 &amp;icy;&amp;zcy; 1416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81625" y="4941888"/>
            <a:ext cx="1946405" cy="189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6"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89813" y="4373563"/>
            <a:ext cx="1706562" cy="2139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757" name="Рисунок 9"/>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4106" y="2081214"/>
            <a:ext cx="1662112" cy="216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8" name="Рисунок 1"/>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092279" y="2119313"/>
            <a:ext cx="2004095" cy="223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Заголовок 1"/>
          <p:cNvSpPr txBox="1">
            <a:spLocks/>
          </p:cNvSpPr>
          <p:nvPr/>
        </p:nvSpPr>
        <p:spPr>
          <a:xfrm>
            <a:off x="0" y="0"/>
            <a:ext cx="2852440" cy="542500"/>
          </a:xfrm>
          <a:prstGeom prst="rect">
            <a:avLst/>
          </a:prstGeom>
          <a:solidFill>
            <a:schemeClr val="accent2">
              <a:lumMod val="60000"/>
              <a:lumOff val="40000"/>
            </a:schemeClr>
          </a:solidFill>
          <a:ln w="12700" cap="flat" cmpd="sng" algn="ctr">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algn="ctr" eaLnBrk="1" hangingPunct="1">
              <a:defRPr/>
            </a:pPr>
            <a:r>
              <a:rPr lang="ru-RU" altLang="ru-RU" sz="2000" b="1" dirty="0" smtClean="0">
                <a:solidFill>
                  <a:srgbClr val="C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Calibri" panose="020F0502020204030204" pitchFamily="34" charset="0"/>
              </a:rPr>
              <a:t>Общество рассчитывает</a:t>
            </a:r>
            <a:endParaRPr lang="ru-RU" altLang="ru-RU" sz="2000" b="1" dirty="0">
              <a:solidFill>
                <a:srgbClr val="C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Calibri" panose="020F0502020204030204" pitchFamily="34" charset="0"/>
            </a:endParaRPr>
          </a:p>
        </p:txBody>
      </p:sp>
      <p:sp>
        <p:nvSpPr>
          <p:cNvPr id="20" name="Прямоугольник 19"/>
          <p:cNvSpPr/>
          <p:nvPr/>
        </p:nvSpPr>
        <p:spPr>
          <a:xfrm>
            <a:off x="4968204" y="72602"/>
            <a:ext cx="4248150" cy="431800"/>
          </a:xfrm>
          <a:prstGeom prst="rect">
            <a:avLst/>
          </a:prstGeom>
        </p:spPr>
        <p:txBody>
          <a:bodyPr>
            <a:spAutoFit/>
          </a:bodyPr>
          <a:lstStyle/>
          <a:p>
            <a:pPr algn="r">
              <a:defRPr/>
            </a:pP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Ребенок  - гость в твоем доме.  Накорми, выучи и отпусти.</a:t>
            </a:r>
            <a:b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Индийская мудрость</a:t>
            </a:r>
            <a:endParaRPr lang="ru-RU" sz="1100" dirty="0">
              <a:solidFill>
                <a:srgbClr val="0000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36459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par>
                          <p:cTn id="10" fill="hold" nodeType="afterGroup">
                            <p:stCondLst>
                              <p:cond delay="300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11"/>
                                        </p:tgtEl>
                                        <p:attrNameLst>
                                          <p:attrName>style.visibility</p:attrName>
                                        </p:attrNameLst>
                                      </p:cBhvr>
                                      <p:to>
                                        <p:strVal val="visible"/>
                                      </p:to>
                                    </p:set>
                                    <p:anim calcmode="discrete" valueType="clr">
                                      <p:cBhvr override="childStyle">
                                        <p:cTn id="13"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1"/>
                                        </p:tgtEl>
                                        <p:attrNameLst>
                                          <p:attrName>fillcolor</p:attrName>
                                        </p:attrNameLst>
                                      </p:cBhvr>
                                      <p:tavLst>
                                        <p:tav tm="0">
                                          <p:val>
                                            <p:clrVal>
                                              <a:schemeClr val="accent2"/>
                                            </p:clrVal>
                                          </p:val>
                                        </p:tav>
                                        <p:tav tm="50000">
                                          <p:val>
                                            <p:clrVal>
                                              <a:schemeClr val="hlink"/>
                                            </p:clrVal>
                                          </p:val>
                                        </p:tav>
                                      </p:tavLst>
                                    </p:anim>
                                    <p:set>
                                      <p:cBhvr>
                                        <p:cTn id="15" dur="80"/>
                                        <p:tgtEl>
                                          <p:spTgt spid="11"/>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12"/>
                                        </p:tgtEl>
                                        <p:attrNameLst>
                                          <p:attrName>style.visibility</p:attrName>
                                        </p:attrNameLst>
                                      </p:cBhvr>
                                      <p:to>
                                        <p:strVal val="visible"/>
                                      </p:to>
                                    </p:set>
                                    <p:anim calcmode="discrete" valueType="clr">
                                      <p:cBhvr override="childStyle">
                                        <p:cTn id="20"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12"/>
                                        </p:tgtEl>
                                        <p:attrNameLst>
                                          <p:attrName>fillcolor</p:attrName>
                                        </p:attrNameLst>
                                      </p:cBhvr>
                                      <p:tavLst>
                                        <p:tav tm="0">
                                          <p:val>
                                            <p:clrVal>
                                              <a:schemeClr val="accent2"/>
                                            </p:clrVal>
                                          </p:val>
                                        </p:tav>
                                        <p:tav tm="50000">
                                          <p:val>
                                            <p:clrVal>
                                              <a:schemeClr val="hlink"/>
                                            </p:clrVal>
                                          </p:val>
                                        </p:tav>
                                      </p:tavLst>
                                    </p:anim>
                                    <p:set>
                                      <p:cBhvr>
                                        <p:cTn id="22" dur="80"/>
                                        <p:tgtEl>
                                          <p:spTgt spid="12"/>
                                        </p:tgtEl>
                                        <p:attrNameLst>
                                          <p:attrName>fill.type</p:attrName>
                                        </p:attrNameLst>
                                      </p:cBhvr>
                                      <p:to>
                                        <p:strVal val="solid"/>
                                      </p:to>
                                    </p:set>
                                  </p:childTnLst>
                                </p:cTn>
                              </p:par>
                            </p:childTnLst>
                          </p:cTn>
                        </p:par>
                        <p:par>
                          <p:cTn id="23" fill="hold" nodeType="afterGroup">
                            <p:stCondLst>
                              <p:cond delay="284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13"/>
                                        </p:tgtEl>
                                        <p:attrNameLst>
                                          <p:attrName>style.visibility</p:attrName>
                                        </p:attrNameLst>
                                      </p:cBhvr>
                                      <p:to>
                                        <p:strVal val="visible"/>
                                      </p:to>
                                    </p:set>
                                    <p:anim calcmode="discrete" valueType="clr">
                                      <p:cBhvr override="childStyle">
                                        <p:cTn id="26"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3"/>
                                        </p:tgtEl>
                                        <p:attrNameLst>
                                          <p:attrName>fillcolor</p:attrName>
                                        </p:attrNameLst>
                                      </p:cBhvr>
                                      <p:tavLst>
                                        <p:tav tm="0">
                                          <p:val>
                                            <p:clrVal>
                                              <a:schemeClr val="accent2"/>
                                            </p:clrVal>
                                          </p:val>
                                        </p:tav>
                                        <p:tav tm="50000">
                                          <p:val>
                                            <p:clrVal>
                                              <a:schemeClr val="hlink"/>
                                            </p:clrVal>
                                          </p:val>
                                        </p:tav>
                                      </p:tavLst>
                                    </p:anim>
                                    <p:set>
                                      <p:cBhvr>
                                        <p:cTn id="28" dur="80"/>
                                        <p:tgtEl>
                                          <p:spTgt spid="13"/>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path" presetSubtype="0" accel="50000" decel="50000" fill="hold" nodeType="clickEffect">
                                  <p:stCondLst>
                                    <p:cond delay="0"/>
                                  </p:stCondLst>
                                  <p:childTnLst>
                                    <p:animMotion origin="layout" path="M 5.55556E-7 -7.40741E-7 C 0.06892 -7.40741E-7 0.125 0.05602 0.125 0.125 C 0.125 0.19398 0.06892 0.25 5.55556E-7 0.25 C -0.06892 0.25 -0.125 0.19398 -0.125 0.125 C -0.125 0.05602 -0.06892 -7.40741E-7 5.55556E-7 -7.40741E-7 Z " pathEditMode="relative" rAng="0" ptsTypes="AAAAA">
                                      <p:cBhvr>
                                        <p:cTn id="32" dur="2000" fill="hold"/>
                                        <p:tgtEl>
                                          <p:spTgt spid="14"/>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71600" y="2636912"/>
            <a:ext cx="7272808" cy="83099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ru-RU" sz="4800" b="1" dirty="0">
                <a:ln w="11430"/>
                <a:solidFill>
                  <a:srgbClr val="C0000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Спасибо за внимание!</a:t>
            </a:r>
          </a:p>
        </p:txBody>
      </p:sp>
      <p:sp>
        <p:nvSpPr>
          <p:cNvPr id="8" name="Прямоугольник 7"/>
          <p:cNvSpPr/>
          <p:nvPr/>
        </p:nvSpPr>
        <p:spPr>
          <a:xfrm>
            <a:off x="3563938" y="188913"/>
            <a:ext cx="5327650" cy="600075"/>
          </a:xfrm>
          <a:prstGeom prst="rect">
            <a:avLst/>
          </a:prstGeom>
        </p:spPr>
        <p:txBody>
          <a:bodyPr>
            <a:spAutoFit/>
          </a:bodyPr>
          <a:lstStyle/>
          <a:p>
            <a:pPr algn="just" eaLnBrk="1" hangingPunct="1">
              <a:defRPr/>
            </a:pP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 спрашивай о том, в чем нуждается мир. Лучше спроси о том, что помогает тебе жить, а потом иди и следуй этому, потому что миру нужны живые люди.</a:t>
            </a:r>
            <a:r>
              <a:rPr lang="ru-RU" altLang="ru-RU" sz="1100"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r" eaLnBrk="1" hangingPunct="1">
              <a:defRPr/>
            </a:pP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altLang="ru-RU" sz="1100" b="1" i="1" dirty="0" err="1">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Ховард</a:t>
            </a: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altLang="ru-RU" sz="1100" b="1" i="1" dirty="0" err="1">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Термон</a:t>
            </a:r>
            <a:endPar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322395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645" y="945806"/>
            <a:ext cx="8712968" cy="1727449"/>
          </a:xfrm>
          <a:ln>
            <a:miter lim="800000"/>
            <a:headEnd/>
            <a:tailEnd/>
          </a:ln>
        </p:spPr>
        <p:style>
          <a:lnRef idx="1">
            <a:schemeClr val="accent2"/>
          </a:lnRef>
          <a:fillRef idx="2">
            <a:schemeClr val="accent2"/>
          </a:fillRef>
          <a:effectRef idx="1">
            <a:schemeClr val="accent2"/>
          </a:effectRef>
          <a:fontRef idx="minor">
            <a:schemeClr val="dk1"/>
          </a:fontRef>
        </p:style>
        <p:txBody>
          <a:bodyPr>
            <a:noAutofit/>
          </a:bodyPr>
          <a:lstStyle/>
          <a:p>
            <a:pPr algn="ctr" eaLnBrk="1" hangingPunct="1">
              <a:defRPr/>
            </a:pPr>
            <a:r>
              <a:rPr lang="ru-RU" altLang="ru-RU" sz="2400" b="1" dirty="0">
                <a:solidFill>
                  <a:srgbClr val="C00000"/>
                </a:solidFill>
                <a:effectLst>
                  <a:outerShdw blurRad="38100" dist="38100" dir="2700000" algn="tl">
                    <a:srgbClr val="C0C0C0"/>
                  </a:outerShdw>
                </a:effectLst>
                <a:latin typeface="Calibri" panose="020F0502020204030204" pitchFamily="34" charset="0"/>
                <a:cs typeface="Calibri" panose="020F0502020204030204" pitchFamily="34" charset="0"/>
              </a:rPr>
              <a:t>Дошкольники России</a:t>
            </a:r>
            <a:br>
              <a:rPr lang="ru-RU" altLang="ru-RU" sz="2400" b="1" dirty="0">
                <a:solidFill>
                  <a:srgbClr val="C00000"/>
                </a:solidFill>
                <a:effectLst>
                  <a:outerShdw blurRad="38100" dist="38100" dir="2700000" algn="tl">
                    <a:srgbClr val="C0C0C0"/>
                  </a:outerShdw>
                </a:effectLst>
                <a:latin typeface="Calibri" panose="020F0502020204030204" pitchFamily="34" charset="0"/>
                <a:cs typeface="Calibri" panose="020F0502020204030204" pitchFamily="34" charset="0"/>
              </a:rPr>
            </a:br>
            <a:r>
              <a:rPr lang="ru-RU" altLang="ru-RU" sz="1400" b="1" dirty="0">
                <a:solidFill>
                  <a:srgbClr val="FF0000"/>
                </a:solidFill>
                <a:latin typeface="Calibri" panose="020F0502020204030204" pitchFamily="34" charset="0"/>
                <a:cs typeface="Calibri" panose="020F0502020204030204" pitchFamily="34" charset="0"/>
              </a:rPr>
              <a:t>7 млн </a:t>
            </a:r>
            <a:r>
              <a:rPr lang="ru-RU" altLang="ru-RU" sz="1400" b="1" dirty="0">
                <a:solidFill>
                  <a:srgbClr val="7030A0"/>
                </a:solidFill>
                <a:latin typeface="Calibri" panose="020F0502020204030204" pitchFamily="34" charset="0"/>
                <a:cs typeface="Calibri" panose="020F0502020204030204" pitchFamily="34" charset="0"/>
              </a:rPr>
              <a:t>(в возрасте 0-7 лет) </a:t>
            </a:r>
            <a:r>
              <a:rPr lang="ru-RU" altLang="ru-RU" sz="1400" b="1" dirty="0" smtClean="0">
                <a:solidFill>
                  <a:srgbClr val="7030A0"/>
                </a:solidFill>
                <a:latin typeface="Calibri" panose="020F0502020204030204" pitchFamily="34" charset="0"/>
                <a:cs typeface="Calibri" panose="020F0502020204030204" pitchFamily="34" charset="0"/>
              </a:rPr>
              <a:t> </a:t>
            </a:r>
            <a:r>
              <a:rPr lang="ru-RU" altLang="ru-RU" sz="1400" b="1" dirty="0">
                <a:solidFill>
                  <a:srgbClr val="7030A0"/>
                </a:solidFill>
                <a:latin typeface="Calibri" panose="020F0502020204030204" pitchFamily="34" charset="0"/>
                <a:cs typeface="Calibri" panose="020F0502020204030204" pitchFamily="34" charset="0"/>
              </a:rPr>
              <a:t>детей дошкольного возраста 2022</a:t>
            </a:r>
            <a:br>
              <a:rPr lang="ru-RU" altLang="ru-RU" sz="1400" b="1" dirty="0">
                <a:solidFill>
                  <a:srgbClr val="7030A0"/>
                </a:solidFill>
                <a:latin typeface="Calibri" panose="020F0502020204030204" pitchFamily="34" charset="0"/>
                <a:cs typeface="Calibri" panose="020F0502020204030204" pitchFamily="34" charset="0"/>
              </a:rPr>
            </a:br>
            <a:r>
              <a:rPr lang="ru-RU" altLang="ru-RU" sz="1400" b="1" dirty="0">
                <a:solidFill>
                  <a:srgbClr val="FF0000"/>
                </a:solidFill>
                <a:latin typeface="Calibri" panose="020F0502020204030204" pitchFamily="34" charset="0"/>
                <a:cs typeface="Calibri" panose="020F0502020204030204" pitchFamily="34" charset="0"/>
              </a:rPr>
              <a:t>1.1 млн </a:t>
            </a:r>
            <a:r>
              <a:rPr lang="ru-RU" altLang="ru-RU" sz="1400" b="1" dirty="0">
                <a:solidFill>
                  <a:srgbClr val="7030A0"/>
                </a:solidFill>
                <a:latin typeface="Calibri" panose="020F0502020204030204" pitchFamily="34" charset="0"/>
                <a:cs typeface="Calibri" panose="020F0502020204030204" pitchFamily="34" charset="0"/>
              </a:rPr>
              <a:t>– в возрасте до 3 лет   </a:t>
            </a:r>
            <a:r>
              <a:rPr lang="ru-RU" altLang="ru-RU" sz="1400" b="1" dirty="0">
                <a:solidFill>
                  <a:srgbClr val="6600FF"/>
                </a:solidFill>
                <a:latin typeface="Calibri" panose="020F0502020204030204" pitchFamily="34" charset="0"/>
                <a:cs typeface="Calibri" panose="020F0502020204030204" pitchFamily="34" charset="0"/>
              </a:rPr>
              <a:t>          </a:t>
            </a:r>
            <a:r>
              <a:rPr lang="ru-RU" altLang="ru-RU" sz="1400" b="1" dirty="0">
                <a:solidFill>
                  <a:srgbClr val="FF0000"/>
                </a:solidFill>
                <a:latin typeface="Calibri" panose="020F0502020204030204" pitchFamily="34" charset="0"/>
                <a:cs typeface="Calibri" panose="020F0502020204030204" pitchFamily="34" charset="0"/>
              </a:rPr>
              <a:t>5,7 млн </a:t>
            </a:r>
            <a:r>
              <a:rPr lang="ru-RU" altLang="ru-RU" sz="1400" b="1" dirty="0">
                <a:solidFill>
                  <a:srgbClr val="7030A0"/>
                </a:solidFill>
                <a:latin typeface="Calibri" panose="020F0502020204030204" pitchFamily="34" charset="0"/>
                <a:cs typeface="Calibri" panose="020F0502020204030204" pitchFamily="34" charset="0"/>
              </a:rPr>
              <a:t>– от 3 до 7 лет	       </a:t>
            </a:r>
            <a:r>
              <a:rPr lang="ru-RU" altLang="ru-RU" sz="1400" b="1" dirty="0">
                <a:solidFill>
                  <a:srgbClr val="FF0000"/>
                </a:solidFill>
                <a:latin typeface="Calibri" panose="020F0502020204030204" pitchFamily="34" charset="0"/>
                <a:cs typeface="Calibri" panose="020F0502020204030204" pitchFamily="34" charset="0"/>
              </a:rPr>
              <a:t>6,2 млн</a:t>
            </a:r>
            <a:r>
              <a:rPr lang="ru-RU" altLang="ru-RU" sz="1400" b="1" dirty="0">
                <a:solidFill>
                  <a:srgbClr val="7030A0"/>
                </a:solidFill>
                <a:latin typeface="Calibri" panose="020F0502020204030204" pitchFamily="34" charset="0"/>
                <a:cs typeface="Calibri" panose="020F0502020204030204" pitchFamily="34" charset="0"/>
              </a:rPr>
              <a:t>  воспитанников ДОО</a:t>
            </a:r>
            <a:br>
              <a:rPr lang="ru-RU" altLang="ru-RU" sz="1400" b="1" dirty="0">
                <a:solidFill>
                  <a:srgbClr val="7030A0"/>
                </a:solidFill>
                <a:latin typeface="Calibri" panose="020F0502020204030204" pitchFamily="34" charset="0"/>
                <a:cs typeface="Calibri" panose="020F0502020204030204" pitchFamily="34" charset="0"/>
              </a:rPr>
            </a:br>
            <a:r>
              <a:rPr lang="ru-RU" altLang="ru-RU" sz="1400" b="1" dirty="0">
                <a:solidFill>
                  <a:srgbClr val="FF0000"/>
                </a:solidFill>
                <a:latin typeface="Calibri" panose="020F0502020204030204" pitchFamily="34" charset="0"/>
                <a:cs typeface="Calibri" panose="020F0502020204030204" pitchFamily="34" charset="0"/>
              </a:rPr>
              <a:t>81% </a:t>
            </a:r>
            <a:r>
              <a:rPr lang="ru-RU" altLang="ru-RU" sz="1400" b="1" dirty="0">
                <a:solidFill>
                  <a:srgbClr val="7030A0"/>
                </a:solidFill>
                <a:latin typeface="Calibri" panose="020F0502020204030204" pitchFamily="34" charset="0"/>
                <a:cs typeface="Calibri" panose="020F0502020204030204" pitchFamily="34" charset="0"/>
              </a:rPr>
              <a:t>- в городской местности воспитанников   	</a:t>
            </a:r>
            <a:r>
              <a:rPr lang="ru-RU" altLang="ru-RU" sz="1400" b="1" dirty="0">
                <a:solidFill>
                  <a:srgbClr val="FF0000"/>
                </a:solidFill>
                <a:latin typeface="Calibri" panose="020F0502020204030204" pitchFamily="34" charset="0"/>
                <a:cs typeface="Calibri" panose="020F0502020204030204" pitchFamily="34" charset="0"/>
              </a:rPr>
              <a:t> 19% </a:t>
            </a:r>
            <a:r>
              <a:rPr lang="ru-RU" altLang="ru-RU" sz="1400" b="1" dirty="0">
                <a:solidFill>
                  <a:srgbClr val="7030A0"/>
                </a:solidFill>
                <a:latin typeface="Calibri" panose="020F0502020204030204" pitchFamily="34" charset="0"/>
                <a:cs typeface="Calibri" panose="020F0502020204030204" pitchFamily="34" charset="0"/>
              </a:rPr>
              <a:t>- в сельской местности воспитанников  </a:t>
            </a:r>
            <a:r>
              <a:rPr lang="ru-RU" altLang="ru-RU" sz="1400" b="1" dirty="0">
                <a:solidFill>
                  <a:srgbClr val="FF0000"/>
                </a:solidFill>
                <a:latin typeface="Calibri" panose="020F0502020204030204" pitchFamily="34" charset="0"/>
                <a:cs typeface="Calibri" panose="020F0502020204030204" pitchFamily="34" charset="0"/>
              </a:rPr>
              <a:t/>
            </a:r>
            <a:br>
              <a:rPr lang="ru-RU" altLang="ru-RU" sz="1400" b="1" dirty="0">
                <a:solidFill>
                  <a:srgbClr val="FF0000"/>
                </a:solidFill>
                <a:latin typeface="Calibri" panose="020F0502020204030204" pitchFamily="34" charset="0"/>
                <a:cs typeface="Calibri" panose="020F0502020204030204" pitchFamily="34" charset="0"/>
              </a:rPr>
            </a:br>
            <a:r>
              <a:rPr lang="ru-RU" altLang="ru-RU" sz="1400" b="1" dirty="0">
                <a:solidFill>
                  <a:srgbClr val="FF0000"/>
                </a:solidFill>
                <a:latin typeface="Calibri" panose="020F0502020204030204" pitchFamily="34" charset="0"/>
                <a:cs typeface="Calibri" panose="020F0502020204030204" pitchFamily="34" charset="0"/>
              </a:rPr>
              <a:t>665900 </a:t>
            </a:r>
            <a:r>
              <a:rPr lang="ru-RU" altLang="ru-RU" sz="1400" b="1" dirty="0">
                <a:solidFill>
                  <a:srgbClr val="7030A0"/>
                </a:solidFill>
                <a:latin typeface="Calibri" panose="020F0502020204030204" pitchFamily="34" charset="0"/>
                <a:cs typeface="Calibri" panose="020F0502020204030204" pitchFamily="34" charset="0"/>
              </a:rPr>
              <a:t>педагогов работают в </a:t>
            </a:r>
            <a:r>
              <a:rPr lang="ru-RU" altLang="ru-RU" sz="1400" b="1" dirty="0">
                <a:solidFill>
                  <a:srgbClr val="FF0000"/>
                </a:solidFill>
                <a:latin typeface="Calibri" panose="020F0502020204030204" pitchFamily="34" charset="0"/>
                <a:cs typeface="Calibri" panose="020F0502020204030204" pitchFamily="34" charset="0"/>
              </a:rPr>
              <a:t>39000</a:t>
            </a:r>
            <a:r>
              <a:rPr lang="ru-RU" altLang="ru-RU" sz="1400" b="1" dirty="0">
                <a:solidFill>
                  <a:srgbClr val="7030A0"/>
                </a:solidFill>
                <a:latin typeface="Calibri" panose="020F0502020204030204" pitchFamily="34" charset="0"/>
                <a:cs typeface="Calibri" panose="020F0502020204030204" pitchFamily="34" charset="0"/>
              </a:rPr>
              <a:t> тыс. детских садов (данные за 2020 г</a:t>
            </a:r>
            <a:r>
              <a:rPr lang="ru-RU" altLang="ru-RU" sz="1400" b="1" dirty="0" smtClean="0">
                <a:solidFill>
                  <a:srgbClr val="7030A0"/>
                </a:solidFill>
                <a:latin typeface="Calibri" panose="020F0502020204030204" pitchFamily="34" charset="0"/>
                <a:cs typeface="Calibri" panose="020F0502020204030204" pitchFamily="34" charset="0"/>
              </a:rPr>
              <a:t>.)</a:t>
            </a:r>
            <a:br>
              <a:rPr lang="ru-RU" altLang="ru-RU" sz="1400" b="1" dirty="0" smtClean="0">
                <a:solidFill>
                  <a:srgbClr val="7030A0"/>
                </a:solidFill>
                <a:latin typeface="Calibri" panose="020F0502020204030204" pitchFamily="34" charset="0"/>
                <a:cs typeface="Calibri" panose="020F0502020204030204" pitchFamily="34" charset="0"/>
              </a:rPr>
            </a:br>
            <a:r>
              <a:rPr lang="ru-RU" altLang="ru-RU" sz="1400" b="1" dirty="0" smtClean="0">
                <a:solidFill>
                  <a:srgbClr val="7030A0"/>
                </a:solidFill>
                <a:latin typeface="Calibri" panose="020F0502020204030204" pitchFamily="34" charset="0"/>
                <a:cs typeface="Calibri" panose="020F0502020204030204" pitchFamily="34" charset="0"/>
              </a:rPr>
              <a:t>в </a:t>
            </a:r>
            <a:r>
              <a:rPr lang="ru-RU" altLang="ru-RU" sz="1400" b="1" dirty="0">
                <a:solidFill>
                  <a:srgbClr val="7030A0"/>
                </a:solidFill>
                <a:latin typeface="Calibri" panose="020F0502020204030204" pitchFamily="34" charset="0"/>
                <a:cs typeface="Calibri" panose="020F0502020204030204" pitchFamily="34" charset="0"/>
              </a:rPr>
              <a:t>городской местности детских садов –  </a:t>
            </a:r>
            <a:r>
              <a:rPr lang="ru-RU" altLang="ru-RU" sz="1400" b="1" dirty="0">
                <a:solidFill>
                  <a:srgbClr val="FF0000"/>
                </a:solidFill>
                <a:latin typeface="Calibri" panose="020F0502020204030204" pitchFamily="34" charset="0"/>
                <a:cs typeface="Calibri" panose="020F0502020204030204" pitchFamily="34" charset="0"/>
              </a:rPr>
              <a:t>51%</a:t>
            </a:r>
            <a:r>
              <a:rPr lang="ru-RU" altLang="ru-RU" sz="1400" b="1" dirty="0">
                <a:solidFill>
                  <a:srgbClr val="7030A0"/>
                </a:solidFill>
                <a:latin typeface="Calibri" panose="020F0502020204030204" pitchFamily="34" charset="0"/>
                <a:cs typeface="Calibri" panose="020F0502020204030204" pitchFamily="34" charset="0"/>
              </a:rPr>
              <a:t> 	в сельской местности детских садов – </a:t>
            </a:r>
            <a:r>
              <a:rPr lang="ru-RU" altLang="ru-RU" sz="1400" b="1" dirty="0">
                <a:solidFill>
                  <a:srgbClr val="FF0000"/>
                </a:solidFill>
                <a:latin typeface="Calibri" panose="020F0502020204030204" pitchFamily="34" charset="0"/>
                <a:cs typeface="Calibri" panose="020F0502020204030204" pitchFamily="34" charset="0"/>
              </a:rPr>
              <a:t>49%</a:t>
            </a:r>
            <a:r>
              <a:rPr lang="ru-RU" altLang="ru-RU" sz="1400" b="1" dirty="0">
                <a:solidFill>
                  <a:srgbClr val="7030A0"/>
                </a:solidFill>
                <a:latin typeface="Calibri" panose="020F0502020204030204" pitchFamily="34" charset="0"/>
                <a:cs typeface="Calibri" panose="020F0502020204030204" pitchFamily="34" charset="0"/>
              </a:rPr>
              <a:t> </a:t>
            </a:r>
            <a:br>
              <a:rPr lang="ru-RU" altLang="ru-RU" sz="1400" b="1" dirty="0">
                <a:solidFill>
                  <a:srgbClr val="7030A0"/>
                </a:solidFill>
                <a:latin typeface="Calibri" panose="020F0502020204030204" pitchFamily="34" charset="0"/>
                <a:cs typeface="Calibri" panose="020F0502020204030204" pitchFamily="34" charset="0"/>
              </a:rPr>
            </a:br>
            <a:r>
              <a:rPr lang="ru-RU" altLang="ru-RU" sz="1400" b="1" dirty="0">
                <a:solidFill>
                  <a:srgbClr val="7030A0"/>
                </a:solidFill>
                <a:latin typeface="Calibri" panose="020F0502020204030204" pitchFamily="34" charset="0"/>
                <a:cs typeface="Calibri" panose="020F0502020204030204" pitchFamily="34" charset="0"/>
              </a:rPr>
              <a:t> Доступность дошкольного образования для детей: до 3 лет – </a:t>
            </a:r>
            <a:r>
              <a:rPr lang="ru-RU" altLang="ru-RU" sz="1400" b="1" dirty="0">
                <a:solidFill>
                  <a:srgbClr val="FF0000"/>
                </a:solidFill>
                <a:latin typeface="Calibri" panose="020F0502020204030204" pitchFamily="34" charset="0"/>
                <a:cs typeface="Calibri" panose="020F0502020204030204" pitchFamily="34" charset="0"/>
              </a:rPr>
              <a:t>98,2%; </a:t>
            </a:r>
            <a:r>
              <a:rPr lang="ru-RU" altLang="ru-RU" sz="1400" b="1" dirty="0">
                <a:solidFill>
                  <a:srgbClr val="7030A0"/>
                </a:solidFill>
                <a:latin typeface="Calibri" panose="020F0502020204030204" pitchFamily="34" charset="0"/>
                <a:cs typeface="Calibri" panose="020F0502020204030204" pitchFamily="34" charset="0"/>
              </a:rPr>
              <a:t>	от 3 до 7 лет - </a:t>
            </a:r>
            <a:r>
              <a:rPr lang="ru-RU" altLang="ru-RU" sz="1400" b="1" dirty="0">
                <a:solidFill>
                  <a:srgbClr val="FF0000"/>
                </a:solidFill>
                <a:latin typeface="Calibri" panose="020F0502020204030204" pitchFamily="34" charset="0"/>
                <a:cs typeface="Calibri" panose="020F0502020204030204" pitchFamily="34" charset="0"/>
              </a:rPr>
              <a:t>99,08%</a:t>
            </a:r>
          </a:p>
        </p:txBody>
      </p:sp>
      <p:sp>
        <p:nvSpPr>
          <p:cNvPr id="3" name="Содержимое 2"/>
          <p:cNvSpPr>
            <a:spLocks noGrp="1"/>
          </p:cNvSpPr>
          <p:nvPr>
            <p:ph sz="quarter" idx="1"/>
          </p:nvPr>
        </p:nvSpPr>
        <p:spPr>
          <a:xfrm>
            <a:off x="2771775" y="2673350"/>
            <a:ext cx="6192838" cy="3176588"/>
          </a:xfrm>
        </p:spPr>
        <p:txBody>
          <a:bodyPr>
            <a:noAutofit/>
          </a:bodyPr>
          <a:lstStyle/>
          <a:p>
            <a:pPr marL="0" algn="ctr" eaLnBrk="1" hangingPunct="1">
              <a:spcBef>
                <a:spcPts val="0"/>
              </a:spcBef>
              <a:buFont typeface="Wingdings" panose="05000000000000000000" pitchFamily="2" charset="2"/>
              <a:buNone/>
              <a:defRPr/>
            </a:pPr>
            <a:r>
              <a:rPr lang="ru-RU" altLang="ru-RU" sz="2000" b="1" u="sng" dirty="0">
                <a:solidFill>
                  <a:srgbClr val="006600"/>
                </a:solidFill>
                <a:latin typeface="Calibri" panose="020F0502020204030204" pitchFamily="34" charset="0"/>
                <a:cs typeface="Calibri" panose="020F0502020204030204" pitchFamily="34" charset="0"/>
              </a:rPr>
              <a:t>обеспечивают: </a:t>
            </a:r>
          </a:p>
          <a:p>
            <a:pPr marL="0" eaLnBrk="1" hangingPunct="1">
              <a:spcBef>
                <a:spcPts val="0"/>
              </a:spcBef>
              <a:buFont typeface="Arial" panose="020B0604020202020204" pitchFamily="34" charset="0"/>
              <a:buChar char="•"/>
              <a:defRPr/>
            </a:pPr>
            <a:r>
              <a:rPr lang="ru-RU" altLang="ru-RU" sz="1400" b="1" dirty="0" smtClean="0">
                <a:solidFill>
                  <a:srgbClr val="7030A0"/>
                </a:solidFill>
                <a:latin typeface="Calibri" panose="020F0502020204030204" pitchFamily="34" charset="0"/>
                <a:cs typeface="Calibri" panose="020F0502020204030204" pitchFamily="34" charset="0"/>
              </a:rPr>
              <a:t>единство </a:t>
            </a:r>
            <a:r>
              <a:rPr lang="ru-RU" altLang="ru-RU" sz="1400" b="1" dirty="0">
                <a:solidFill>
                  <a:srgbClr val="7030A0"/>
                </a:solidFill>
                <a:latin typeface="Calibri" panose="020F0502020204030204" pitchFamily="34" charset="0"/>
                <a:cs typeface="Calibri" panose="020F0502020204030204" pitchFamily="34" charset="0"/>
              </a:rPr>
              <a:t>образовательного пространства РФ; </a:t>
            </a:r>
          </a:p>
          <a:p>
            <a:pPr marL="0" eaLnBrk="1" hangingPunct="1">
              <a:spcBef>
                <a:spcPts val="0"/>
              </a:spcBef>
              <a:buFont typeface="Arial" panose="020B0604020202020204" pitchFamily="34" charset="0"/>
              <a:buChar char="•"/>
              <a:defRPr/>
            </a:pPr>
            <a:r>
              <a:rPr lang="ru-RU" altLang="ru-RU" sz="1400" b="1" dirty="0" smtClean="0">
                <a:solidFill>
                  <a:srgbClr val="7030A0"/>
                </a:solidFill>
                <a:latin typeface="Calibri" panose="020F0502020204030204" pitchFamily="34" charset="0"/>
                <a:cs typeface="Calibri" panose="020F0502020204030204" pitchFamily="34" charset="0"/>
              </a:rPr>
              <a:t>преемственность </a:t>
            </a:r>
            <a:r>
              <a:rPr lang="ru-RU" altLang="ru-RU" sz="1400" b="1" dirty="0">
                <a:solidFill>
                  <a:srgbClr val="7030A0"/>
                </a:solidFill>
                <a:latin typeface="Calibri" panose="020F0502020204030204" pitchFamily="34" charset="0"/>
                <a:cs typeface="Calibri" panose="020F0502020204030204" pitchFamily="34" charset="0"/>
              </a:rPr>
              <a:t>основных образовательных программ;</a:t>
            </a:r>
          </a:p>
          <a:p>
            <a:pPr marL="0" eaLnBrk="1" hangingPunct="1">
              <a:spcBef>
                <a:spcPts val="0"/>
              </a:spcBef>
              <a:buFont typeface="Arial" panose="020B0604020202020204" pitchFamily="34" charset="0"/>
              <a:buChar char="•"/>
              <a:defRPr/>
            </a:pPr>
            <a:r>
              <a:rPr lang="ru-RU" altLang="ru-RU" sz="1400" b="1" dirty="0" smtClean="0">
                <a:solidFill>
                  <a:srgbClr val="7030A0"/>
                </a:solidFill>
                <a:latin typeface="Calibri" panose="020F0502020204030204" pitchFamily="34" charset="0"/>
                <a:cs typeface="Calibri" panose="020F0502020204030204" pitchFamily="34" charset="0"/>
              </a:rPr>
              <a:t> </a:t>
            </a:r>
            <a:r>
              <a:rPr lang="ru-RU" altLang="ru-RU" sz="1400" b="1" dirty="0">
                <a:solidFill>
                  <a:srgbClr val="7030A0"/>
                </a:solidFill>
                <a:latin typeface="Calibri" panose="020F0502020204030204" pitchFamily="34" charset="0"/>
                <a:cs typeface="Calibri" panose="020F0502020204030204" pitchFamily="34" charset="0"/>
              </a:rPr>
              <a:t>вариативность содержания программ соответствующего </a:t>
            </a:r>
            <a:r>
              <a:rPr lang="ru-RU" altLang="ru-RU" sz="1400" b="1" dirty="0" smtClean="0">
                <a:solidFill>
                  <a:srgbClr val="7030A0"/>
                </a:solidFill>
                <a:latin typeface="Calibri" panose="020F0502020204030204" pitchFamily="34" charset="0"/>
                <a:cs typeface="Calibri" panose="020F0502020204030204" pitchFamily="34" charset="0"/>
              </a:rPr>
              <a:t>уровня </a:t>
            </a:r>
            <a:r>
              <a:rPr lang="ru-RU" altLang="ru-RU" sz="1400" b="1" dirty="0">
                <a:solidFill>
                  <a:srgbClr val="7030A0"/>
                </a:solidFill>
                <a:latin typeface="Calibri" panose="020F0502020204030204" pitchFamily="34" charset="0"/>
                <a:cs typeface="Calibri" panose="020F0502020204030204" pitchFamily="34" charset="0"/>
              </a:rPr>
              <a:t>образования;</a:t>
            </a:r>
          </a:p>
          <a:p>
            <a:pPr eaLnBrk="1" hangingPunct="1">
              <a:spcBef>
                <a:spcPts val="0"/>
              </a:spcBef>
              <a:buFont typeface="Arial" panose="020B0604020202020204" pitchFamily="34" charset="0"/>
              <a:buChar char="•"/>
              <a:defRPr/>
            </a:pPr>
            <a:r>
              <a:rPr lang="ru-RU" altLang="ru-RU" sz="1400" b="1" dirty="0" smtClean="0">
                <a:solidFill>
                  <a:srgbClr val="7030A0"/>
                </a:solidFill>
                <a:latin typeface="Calibri" panose="020F0502020204030204" pitchFamily="34" charset="0"/>
                <a:cs typeface="Calibri" panose="020F0502020204030204" pitchFamily="34" charset="0"/>
              </a:rPr>
              <a:t>государственные </a:t>
            </a:r>
            <a:r>
              <a:rPr lang="ru-RU" altLang="ru-RU" sz="1400" b="1" dirty="0">
                <a:solidFill>
                  <a:srgbClr val="7030A0"/>
                </a:solidFill>
                <a:latin typeface="Calibri" panose="020F0502020204030204" pitchFamily="34" charset="0"/>
                <a:cs typeface="Calibri" panose="020F0502020204030204" pitchFamily="34" charset="0"/>
              </a:rPr>
              <a:t>гарантии уровня и качества образования на </a:t>
            </a:r>
            <a:r>
              <a:rPr lang="ru-RU" altLang="ru-RU" sz="1400" b="1" dirty="0" smtClean="0">
                <a:solidFill>
                  <a:srgbClr val="7030A0"/>
                </a:solidFill>
                <a:latin typeface="Calibri" panose="020F0502020204030204" pitchFamily="34" charset="0"/>
                <a:cs typeface="Calibri" panose="020F0502020204030204" pitchFamily="34" charset="0"/>
              </a:rPr>
              <a:t>основе единства </a:t>
            </a:r>
            <a:r>
              <a:rPr lang="ru-RU" altLang="ru-RU" sz="1400" b="1" dirty="0">
                <a:solidFill>
                  <a:srgbClr val="7030A0"/>
                </a:solidFill>
                <a:latin typeface="Calibri" panose="020F0502020204030204" pitchFamily="34" charset="0"/>
                <a:cs typeface="Calibri" panose="020F0502020204030204" pitchFamily="34" charset="0"/>
              </a:rPr>
              <a:t>обязательных требований к условиям реализации  ООП и результатам их </a:t>
            </a:r>
            <a:r>
              <a:rPr lang="ru-RU" altLang="ru-RU" sz="1400" b="1" dirty="0" smtClean="0">
                <a:solidFill>
                  <a:srgbClr val="7030A0"/>
                </a:solidFill>
                <a:latin typeface="Calibri" panose="020F0502020204030204" pitchFamily="34" charset="0"/>
                <a:cs typeface="Calibri" panose="020F0502020204030204" pitchFamily="34" charset="0"/>
              </a:rPr>
              <a:t>освоения</a:t>
            </a:r>
            <a:endParaRPr lang="ru-RU" altLang="ru-RU" sz="1600" b="1" dirty="0">
              <a:solidFill>
                <a:srgbClr val="7030A0"/>
              </a:solidFill>
              <a:latin typeface="Calibri" panose="020F0502020204030204" pitchFamily="34" charset="0"/>
              <a:cs typeface="Calibri" panose="020F0502020204030204" pitchFamily="34" charset="0"/>
            </a:endParaRPr>
          </a:p>
          <a:p>
            <a:pPr marL="0" algn="ctr" eaLnBrk="1" hangingPunct="1">
              <a:spcBef>
                <a:spcPts val="0"/>
              </a:spcBef>
              <a:buFont typeface="Wingdings" panose="05000000000000000000" pitchFamily="2" charset="2"/>
              <a:buNone/>
              <a:defRPr/>
            </a:pPr>
            <a:r>
              <a:rPr lang="ru-RU" altLang="ru-RU" sz="2000" b="1" u="sng" dirty="0">
                <a:solidFill>
                  <a:srgbClr val="006600"/>
                </a:solidFill>
                <a:latin typeface="Calibri" panose="020F0502020204030204" pitchFamily="34" charset="0"/>
                <a:cs typeface="Calibri" panose="020F0502020204030204" pitchFamily="34" charset="0"/>
              </a:rPr>
              <a:t>закрепляют:</a:t>
            </a:r>
          </a:p>
          <a:p>
            <a:pPr algn="just" eaLnBrk="1" hangingPunct="1">
              <a:spcBef>
                <a:spcPts val="0"/>
              </a:spcBef>
              <a:buFont typeface="Arial" panose="020B0604020202020204" pitchFamily="34" charset="0"/>
              <a:buChar char="•"/>
              <a:defRPr/>
            </a:pPr>
            <a:r>
              <a:rPr lang="ru-RU" sz="1400" b="1" dirty="0" smtClean="0">
                <a:solidFill>
                  <a:srgbClr val="7030A0"/>
                </a:solidFill>
                <a:latin typeface="Calibri" panose="020F0502020204030204" pitchFamily="34" charset="0"/>
                <a:cs typeface="Calibri" panose="020F0502020204030204" pitchFamily="34" charset="0"/>
              </a:rPr>
              <a:t>приобщение </a:t>
            </a:r>
            <a:r>
              <a:rPr lang="ru-RU" sz="1400" b="1" dirty="0">
                <a:solidFill>
                  <a:srgbClr val="7030A0"/>
                </a:solidFill>
                <a:latin typeface="Calibri" panose="020F0502020204030204" pitchFamily="34" charset="0"/>
                <a:cs typeface="Calibri" panose="020F0502020204030204" pitchFamily="34" charset="0"/>
              </a:rPr>
              <a:t>ребенка к ценностям культуры через игру</a:t>
            </a:r>
          </a:p>
          <a:p>
            <a:pPr algn="just" eaLnBrk="1" hangingPunct="1">
              <a:spcBef>
                <a:spcPts val="0"/>
              </a:spcBef>
              <a:buFont typeface="Arial" panose="020B0604020202020204" pitchFamily="34" charset="0"/>
              <a:buChar char="•"/>
              <a:defRPr/>
            </a:pPr>
            <a:r>
              <a:rPr lang="ru-RU" sz="1400" b="1" dirty="0">
                <a:solidFill>
                  <a:srgbClr val="7030A0"/>
                </a:solidFill>
                <a:latin typeface="Calibri" panose="020F0502020204030204" pitchFamily="34" charset="0"/>
                <a:cs typeface="Calibri" panose="020F0502020204030204" pitchFamily="34" charset="0"/>
              </a:rPr>
              <a:t>формирование у ребенка мотивации к познанию и творчеству</a:t>
            </a:r>
          </a:p>
          <a:p>
            <a:pPr algn="just" eaLnBrk="1" hangingPunct="1">
              <a:spcBef>
                <a:spcPts val="0"/>
              </a:spcBef>
              <a:buFont typeface="Arial" panose="020B0604020202020204" pitchFamily="34" charset="0"/>
              <a:buChar char="•"/>
              <a:defRPr/>
            </a:pPr>
            <a:r>
              <a:rPr lang="ru-RU" sz="1400" b="1" dirty="0">
                <a:solidFill>
                  <a:srgbClr val="7030A0"/>
                </a:solidFill>
                <a:latin typeface="Calibri" panose="020F0502020204030204" pitchFamily="34" charset="0"/>
                <a:cs typeface="Calibri" panose="020F0502020204030204" pitchFamily="34" charset="0"/>
              </a:rPr>
              <a:t>владение ребенком умением жить в мире с самим собой </a:t>
            </a:r>
          </a:p>
          <a:p>
            <a:pPr algn="just" eaLnBrk="1" hangingPunct="1">
              <a:spcBef>
                <a:spcPts val="0"/>
              </a:spcBef>
              <a:buFont typeface="Arial" panose="020B0604020202020204" pitchFamily="34" charset="0"/>
              <a:buChar char="•"/>
              <a:defRPr/>
            </a:pPr>
            <a:r>
              <a:rPr lang="ru-RU" sz="1400" b="1" dirty="0" smtClean="0">
                <a:solidFill>
                  <a:srgbClr val="7030A0"/>
                </a:solidFill>
                <a:latin typeface="Calibri" panose="020F0502020204030204" pitchFamily="34" charset="0"/>
                <a:cs typeface="Calibri" panose="020F0502020204030204" pitchFamily="34" charset="0"/>
              </a:rPr>
              <a:t> </a:t>
            </a:r>
            <a:r>
              <a:rPr lang="ru-RU" sz="1400" b="1" dirty="0">
                <a:solidFill>
                  <a:srgbClr val="7030A0"/>
                </a:solidFill>
                <a:latin typeface="Calibri" panose="020F0502020204030204" pitchFamily="34" charset="0"/>
                <a:cs typeface="Calibri" panose="020F0502020204030204" pitchFamily="34" charset="0"/>
              </a:rPr>
              <a:t>потребность ребенка в желании научиться учиться</a:t>
            </a:r>
          </a:p>
          <a:p>
            <a:pPr marL="0" eaLnBrk="1" hangingPunct="1">
              <a:spcBef>
                <a:spcPts val="0"/>
              </a:spcBef>
              <a:buFontTx/>
              <a:buChar char="-"/>
              <a:defRPr/>
            </a:pPr>
            <a:endParaRPr lang="ru-RU" altLang="ru-RU" sz="1200" b="1" dirty="0">
              <a:solidFill>
                <a:srgbClr val="7030A0"/>
              </a:solidFill>
              <a:latin typeface="Calibri" panose="020F0502020204030204" pitchFamily="34" charset="0"/>
              <a:cs typeface="Calibri" panose="020F0502020204030204" pitchFamily="34" charset="0"/>
            </a:endParaRPr>
          </a:p>
          <a:p>
            <a:pPr marL="0" algn="ctr" eaLnBrk="1" hangingPunct="1">
              <a:spcBef>
                <a:spcPts val="0"/>
              </a:spcBef>
              <a:buFont typeface="Wingdings" panose="05000000000000000000" pitchFamily="2" charset="2"/>
              <a:buNone/>
              <a:defRPr/>
            </a:pPr>
            <a:r>
              <a:rPr lang="ru-RU" altLang="ru-RU" sz="1200" i="1" dirty="0">
                <a:solidFill>
                  <a:srgbClr val="FFFF00"/>
                </a:solidFill>
                <a:latin typeface="Calibri" panose="020F0502020204030204" pitchFamily="34" charset="0"/>
                <a:cs typeface="Calibri" panose="020F0502020204030204" pitchFamily="34" charset="0"/>
              </a:rPr>
              <a:t/>
            </a:r>
            <a:br>
              <a:rPr lang="ru-RU" altLang="ru-RU" sz="1200" i="1" dirty="0">
                <a:solidFill>
                  <a:srgbClr val="FFFF00"/>
                </a:solidFill>
                <a:latin typeface="Calibri" panose="020F0502020204030204" pitchFamily="34" charset="0"/>
                <a:cs typeface="Calibri" panose="020F0502020204030204" pitchFamily="34" charset="0"/>
              </a:rPr>
            </a:br>
            <a:endParaRPr lang="ru-RU" sz="1200" dirty="0">
              <a:latin typeface="Calibri" panose="020F0502020204030204" pitchFamily="34" charset="0"/>
              <a:cs typeface="Calibri" panose="020F0502020204030204" pitchFamily="34" charset="0"/>
            </a:endParaRPr>
          </a:p>
        </p:txBody>
      </p:sp>
      <p:sp>
        <p:nvSpPr>
          <p:cNvPr id="4" name="Прямоугольник 1"/>
          <p:cNvSpPr>
            <a:spLocks noChangeArrowheads="1"/>
          </p:cNvSpPr>
          <p:nvPr/>
        </p:nvSpPr>
        <p:spPr bwMode="auto">
          <a:xfrm>
            <a:off x="4067944" y="115888"/>
            <a:ext cx="496969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rgbClr val="000000"/>
                </a:solidFill>
                <a:latin typeface="Tahoma" panose="020B0604030504040204" pitchFamily="34" charset="0"/>
              </a:defRPr>
            </a:lvl1pPr>
            <a:lvl2pPr marL="742950" indent="-285750">
              <a:spcBef>
                <a:spcPct val="20000"/>
              </a:spcBef>
              <a:buChar char="–"/>
              <a:defRPr sz="2200">
                <a:solidFill>
                  <a:srgbClr val="000000"/>
                </a:solidFill>
                <a:latin typeface="Tahoma" panose="020B0604030504040204" pitchFamily="34" charset="0"/>
              </a:defRPr>
            </a:lvl2pPr>
            <a:lvl3pPr marL="1143000" indent="-228600">
              <a:spcBef>
                <a:spcPct val="20000"/>
              </a:spcBef>
              <a:buChar char="•"/>
              <a:defRPr sz="2000">
                <a:solidFill>
                  <a:srgbClr val="000000"/>
                </a:solidFill>
                <a:latin typeface="Tahoma" panose="020B0604030504040204" pitchFamily="34" charset="0"/>
              </a:defRPr>
            </a:lvl3pPr>
            <a:lvl4pPr marL="1600200" indent="-228600">
              <a:spcBef>
                <a:spcPct val="20000"/>
              </a:spcBef>
              <a:buChar char="–"/>
              <a:defRPr sz="2000">
                <a:solidFill>
                  <a:srgbClr val="000000"/>
                </a:solidFill>
                <a:latin typeface="Tahoma" panose="020B0604030504040204" pitchFamily="34" charset="0"/>
              </a:defRPr>
            </a:lvl4pPr>
            <a:lvl5pPr marL="2057400" indent="-228600">
              <a:spcBef>
                <a:spcPct val="20000"/>
              </a:spcBef>
              <a:buChar char="•"/>
              <a:defRPr sz="2000">
                <a:solidFill>
                  <a:srgbClr val="000000"/>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0000"/>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0000"/>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0000"/>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0000"/>
                </a:solidFill>
                <a:latin typeface="Tahoma" panose="020B0604030504040204" pitchFamily="34" charset="0"/>
              </a:defRPr>
            </a:lvl9pPr>
          </a:lstStyle>
          <a:p>
            <a:pPr algn="just" eaLnBrk="1" hangingPunct="1">
              <a:buFontTx/>
              <a:buNone/>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Детство – это тот дивный период жизни, когда все видится в радужных тонах, не омраченных душевной болью. Будущее целого мира может зависеть от одной ошибки в воспитании, допущенной родителями.</a:t>
            </a:r>
            <a:r>
              <a:rPr lang="ru-RU" altLang="ru-RU" sz="1100"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Ф.М. Достоевский</a:t>
            </a:r>
            <a:endParaRPr lang="ru-RU" altLang="ru-RU" sz="1100"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bwMode="auto">
          <a:xfrm>
            <a:off x="107503" y="2906915"/>
            <a:ext cx="2664296" cy="644655"/>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defTabSz="1244600" eaLnBrk="1" hangingPunct="1">
              <a:spcAft>
                <a:spcPts val="0"/>
              </a:spcAft>
              <a:defRPr/>
            </a:pPr>
            <a:r>
              <a:rPr lang="ru-RU" sz="16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Закон об образовании </a:t>
            </a:r>
          </a:p>
          <a:p>
            <a:pPr algn="ctr" defTabSz="1244600" eaLnBrk="1" hangingPunct="1">
              <a:spcAft>
                <a:spcPts val="0"/>
              </a:spcAft>
              <a:defRPr/>
            </a:pPr>
            <a:r>
              <a:rPr lang="ru-RU" sz="16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a:t>
            </a:r>
            <a:r>
              <a:rPr lang="ru-RU" sz="16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Российской Федерации</a:t>
            </a:r>
            <a:endParaRPr lang="ru-RU" sz="16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8" name="Заголовок 1"/>
          <p:cNvSpPr txBox="1">
            <a:spLocks/>
          </p:cNvSpPr>
          <p:nvPr/>
        </p:nvSpPr>
        <p:spPr bwMode="auto">
          <a:xfrm>
            <a:off x="107503" y="3725718"/>
            <a:ext cx="2664297" cy="648072"/>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defTabSz="1244600" eaLnBrk="1" hangingPunct="1">
              <a:spcAft>
                <a:spcPts val="0"/>
              </a:spcAft>
              <a:defRPr/>
            </a:pPr>
            <a:r>
              <a:rPr lang="ru-RU" sz="16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ФГОС </a:t>
            </a:r>
          </a:p>
          <a:p>
            <a:pPr algn="ctr" defTabSz="1244600" eaLnBrk="1" hangingPunct="1">
              <a:spcAft>
                <a:spcPts val="0"/>
              </a:spcAft>
              <a:defRPr/>
            </a:pPr>
            <a:r>
              <a:rPr lang="ru-RU" sz="16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дошкольного образования</a:t>
            </a:r>
          </a:p>
        </p:txBody>
      </p:sp>
      <p:sp>
        <p:nvSpPr>
          <p:cNvPr id="9" name="Заголовок 1"/>
          <p:cNvSpPr txBox="1">
            <a:spLocks/>
          </p:cNvSpPr>
          <p:nvPr/>
        </p:nvSpPr>
        <p:spPr bwMode="auto">
          <a:xfrm>
            <a:off x="107504" y="4665600"/>
            <a:ext cx="2664295" cy="1040303"/>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defTabSz="1244600" eaLnBrk="1" hangingPunct="1">
              <a:spcAft>
                <a:spcPts val="0"/>
              </a:spcAft>
              <a:defRPr/>
            </a:pPr>
            <a:r>
              <a:rPr lang="ru-RU" sz="16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Федеральная образовательная программа </a:t>
            </a:r>
          </a:p>
          <a:p>
            <a:pPr algn="ctr" defTabSz="1244600" eaLnBrk="1" hangingPunct="1">
              <a:spcAft>
                <a:spcPts val="0"/>
              </a:spcAft>
              <a:defRPr/>
            </a:pPr>
            <a:r>
              <a:rPr lang="ru-RU" sz="16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дошкольного образования</a:t>
            </a:r>
            <a:endParaRPr lang="ru-RU" sz="16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0" name="Заголовок 1"/>
          <p:cNvSpPr txBox="1">
            <a:spLocks/>
          </p:cNvSpPr>
          <p:nvPr/>
        </p:nvSpPr>
        <p:spPr bwMode="auto">
          <a:xfrm>
            <a:off x="4593271" y="5849938"/>
            <a:ext cx="4248472" cy="898060"/>
          </a:xfrm>
          <a:prstGeom prst="rect">
            <a:avLst/>
          </a:prstGeom>
          <a:ln w="9525" cap="flat" cmpd="sng" algn="ctr">
            <a:solidFill>
              <a:schemeClr val="accent1">
                <a:shade val="60000"/>
                <a:satMod val="110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bIns="91440" anchor="b"/>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eaLnBrk="1" hangingPunct="1">
              <a:defRPr/>
            </a:pPr>
            <a:r>
              <a:rPr lang="ru-RU" altLang="ru-RU" sz="1400" b="1" u="sng" dirty="0">
                <a:solidFill>
                  <a:srgbClr val="0033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Всероссийский родительский педагогический тест </a:t>
            </a:r>
          </a:p>
          <a:p>
            <a:pPr eaLnBrk="1" hangingPunct="1">
              <a:defRPr/>
            </a:pPr>
            <a:r>
              <a:rPr lang="ru-RU" altLang="ru-RU" sz="1200" b="1" i="1" dirty="0">
                <a:solidFill>
                  <a:srgbClr val="003300"/>
                </a:solidFill>
                <a:latin typeface="Calibri" panose="020F0502020204030204" pitchFamily="34" charset="0"/>
                <a:cs typeface="Calibri" panose="020F0502020204030204" pitchFamily="34" charset="0"/>
              </a:rPr>
              <a:t>П</a:t>
            </a:r>
            <a:r>
              <a:rPr lang="ru-RU" altLang="ru-RU" sz="1200" b="1" i="1" dirty="0" smtClean="0">
                <a:solidFill>
                  <a:srgbClr val="003300"/>
                </a:solidFill>
                <a:latin typeface="Calibri" panose="020F0502020204030204" pitchFamily="34" charset="0"/>
                <a:cs typeface="Calibri" panose="020F0502020204030204" pitchFamily="34" charset="0"/>
              </a:rPr>
              <a:t>роводился </a:t>
            </a:r>
            <a:r>
              <a:rPr lang="ru-RU" altLang="ru-RU" sz="1200" b="1" i="1" dirty="0">
                <a:solidFill>
                  <a:srgbClr val="003300"/>
                </a:solidFill>
                <a:latin typeface="Calibri" panose="020F0502020204030204" pitchFamily="34" charset="0"/>
                <a:cs typeface="Calibri" panose="020F0502020204030204" pitchFamily="34" charset="0"/>
              </a:rPr>
              <a:t>с 18 декабря 2022 г. по 31 января 2023 г. </a:t>
            </a:r>
          </a:p>
          <a:p>
            <a:pPr eaLnBrk="1" hangingPunct="1">
              <a:defRPr/>
            </a:pPr>
            <a:r>
              <a:rPr lang="ru-RU" altLang="ru-RU" sz="1200" b="1" i="1" dirty="0">
                <a:solidFill>
                  <a:srgbClr val="003300"/>
                </a:solidFill>
                <a:latin typeface="Calibri" panose="020F0502020204030204" pitchFamily="34" charset="0"/>
                <a:cs typeface="Calibri" panose="020F0502020204030204" pitchFamily="34" charset="0"/>
              </a:rPr>
              <a:t>Объем выборки составил около </a:t>
            </a:r>
            <a:r>
              <a:rPr lang="ru-RU" altLang="ru-RU" sz="1200" b="1" i="1" dirty="0">
                <a:solidFill>
                  <a:srgbClr val="FF0000"/>
                </a:solidFill>
                <a:latin typeface="Calibri" panose="020F0502020204030204" pitchFamily="34" charset="0"/>
                <a:cs typeface="Calibri" panose="020F0502020204030204" pitchFamily="34" charset="0"/>
              </a:rPr>
              <a:t>5 365</a:t>
            </a:r>
            <a:r>
              <a:rPr lang="ru-RU" altLang="ru-RU" sz="1200" b="1" i="1" dirty="0">
                <a:solidFill>
                  <a:srgbClr val="003300"/>
                </a:solidFill>
                <a:latin typeface="Calibri" panose="020F0502020204030204" pitchFamily="34" charset="0"/>
                <a:cs typeface="Calibri" panose="020F0502020204030204" pitchFamily="34" charset="0"/>
              </a:rPr>
              <a:t> </a:t>
            </a:r>
            <a:r>
              <a:rPr lang="ru-RU" altLang="ru-RU" sz="1200" b="1" i="1" dirty="0" smtClean="0">
                <a:solidFill>
                  <a:srgbClr val="003300"/>
                </a:solidFill>
                <a:latin typeface="Calibri" panose="020F0502020204030204" pitchFamily="34" charset="0"/>
                <a:cs typeface="Calibri" panose="020F0502020204030204" pitchFamily="34" charset="0"/>
              </a:rPr>
              <a:t>респондентов, </a:t>
            </a:r>
          </a:p>
          <a:p>
            <a:pPr eaLnBrk="1" hangingPunct="1">
              <a:defRPr/>
            </a:pPr>
            <a:r>
              <a:rPr lang="ru-RU" altLang="ru-RU" sz="1200" b="1" i="1" dirty="0" smtClean="0">
                <a:solidFill>
                  <a:srgbClr val="FF0000"/>
                </a:solidFill>
                <a:latin typeface="Calibri" panose="020F0502020204030204" pitchFamily="34" charset="0"/>
                <a:cs typeface="Calibri" panose="020F0502020204030204" pitchFamily="34" charset="0"/>
              </a:rPr>
              <a:t>100</a:t>
            </a:r>
            <a:r>
              <a:rPr lang="ru-RU" altLang="ru-RU" sz="1200" b="1" i="1" dirty="0" smtClean="0">
                <a:solidFill>
                  <a:srgbClr val="003300"/>
                </a:solidFill>
                <a:latin typeface="Calibri" panose="020F0502020204030204" pitchFamily="34" charset="0"/>
                <a:cs typeface="Calibri" panose="020F0502020204030204" pitchFamily="34" charset="0"/>
              </a:rPr>
              <a:t> </a:t>
            </a:r>
            <a:r>
              <a:rPr lang="ru-RU" altLang="ru-RU" sz="1200" b="1" i="1" dirty="0">
                <a:solidFill>
                  <a:srgbClr val="003300"/>
                </a:solidFill>
                <a:latin typeface="Calibri" panose="020F0502020204030204" pitchFamily="34" charset="0"/>
                <a:cs typeface="Calibri" panose="020F0502020204030204" pitchFamily="34" charset="0"/>
              </a:rPr>
              <a:t>дошкольных учреждений</a:t>
            </a:r>
            <a:r>
              <a:rPr lang="ru-RU" altLang="ru-RU" sz="1200" b="1" i="1" dirty="0">
                <a:solidFill>
                  <a:srgbClr val="FF0000"/>
                </a:solidFill>
                <a:latin typeface="Calibri" panose="020F0502020204030204" pitchFamily="34" charset="0"/>
                <a:cs typeface="Calibri" panose="020F0502020204030204" pitchFamily="34" charset="0"/>
              </a:rPr>
              <a:t>, 41 </a:t>
            </a:r>
            <a:r>
              <a:rPr lang="ru-RU" altLang="ru-RU" sz="1200" b="1" i="1" dirty="0">
                <a:solidFill>
                  <a:srgbClr val="003300"/>
                </a:solidFill>
                <a:latin typeface="Calibri" panose="020F0502020204030204" pitchFamily="34" charset="0"/>
                <a:cs typeface="Calibri" panose="020F0502020204030204" pitchFamily="34" charset="0"/>
              </a:rPr>
              <a:t>регион РФ </a:t>
            </a:r>
          </a:p>
        </p:txBody>
      </p:sp>
    </p:spTree>
    <p:extLst>
      <p:ext uri="{BB962C8B-B14F-4D97-AF65-F5344CB8AC3E}">
        <p14:creationId xmlns:p14="http://schemas.microsoft.com/office/powerpoint/2010/main" val="369620259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бъект 2"/>
          <p:cNvSpPr txBox="1">
            <a:spLocks/>
          </p:cNvSpPr>
          <p:nvPr/>
        </p:nvSpPr>
        <p:spPr>
          <a:xfrm>
            <a:off x="142875" y="1582738"/>
            <a:ext cx="8716963" cy="22225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eaLnBrk="1" hangingPunct="1">
              <a:spcBef>
                <a:spcPct val="0"/>
              </a:spcBef>
              <a:buFont typeface="Arial" panose="020B0604020202020204" pitchFamily="34" charset="0"/>
              <a:buChar char="•"/>
              <a:defRPr/>
            </a:pPr>
            <a:r>
              <a:rPr lang="ru-RU" sz="1400" b="1" i="1" u="sng" dirty="0">
                <a:solidFill>
                  <a:srgbClr val="7030A0"/>
                </a:solidFill>
                <a:latin typeface="+mj-lt"/>
                <a:cs typeface="Calibri" panose="020F0502020204030204" pitchFamily="34" charset="0"/>
              </a:rPr>
              <a:t>Для государства </a:t>
            </a:r>
            <a:r>
              <a:rPr lang="ru-RU" sz="1400" b="1" i="1" dirty="0">
                <a:solidFill>
                  <a:srgbClr val="7030A0"/>
                </a:solidFill>
                <a:latin typeface="+mj-lt"/>
                <a:cs typeface="Calibri" panose="020F0502020204030204" pitchFamily="34" charset="0"/>
              </a:rPr>
              <a:t>система дошкольного образования – это сфера работы с детьми, определяющая заботу о детстве в условиях дошкольного учреждения. </a:t>
            </a:r>
          </a:p>
          <a:p>
            <a:pPr algn="just" eaLnBrk="1" hangingPunct="1">
              <a:spcBef>
                <a:spcPct val="0"/>
              </a:spcBef>
              <a:buFont typeface="Arial" panose="020B0604020202020204" pitchFamily="34" charset="0"/>
              <a:buChar char="•"/>
              <a:defRPr/>
            </a:pPr>
            <a:r>
              <a:rPr lang="ru-RU" sz="1400" b="1" i="1" u="sng" dirty="0">
                <a:solidFill>
                  <a:srgbClr val="7030A0"/>
                </a:solidFill>
                <a:latin typeface="+mj-lt"/>
                <a:cs typeface="Calibri" panose="020F0502020204030204" pitchFamily="34" charset="0"/>
              </a:rPr>
              <a:t>Для общества</a:t>
            </a:r>
            <a:r>
              <a:rPr lang="ru-RU" sz="1400" b="1" i="1" dirty="0">
                <a:solidFill>
                  <a:srgbClr val="7030A0"/>
                </a:solidFill>
                <a:latin typeface="+mj-lt"/>
                <a:cs typeface="Calibri" panose="020F0502020204030204" pitchFamily="34" charset="0"/>
              </a:rPr>
              <a:t> – это уход и присмотр за детьми на период трудовой занятости родителей.   </a:t>
            </a:r>
          </a:p>
          <a:p>
            <a:pPr algn="just" eaLnBrk="1" hangingPunct="1">
              <a:spcBef>
                <a:spcPct val="0"/>
              </a:spcBef>
              <a:buFont typeface="Arial" panose="020B0604020202020204" pitchFamily="34" charset="0"/>
              <a:buChar char="•"/>
              <a:defRPr/>
            </a:pPr>
            <a:r>
              <a:rPr lang="ru-RU" sz="1400" b="1" i="1" u="sng" dirty="0">
                <a:solidFill>
                  <a:srgbClr val="7030A0"/>
                </a:solidFill>
                <a:latin typeface="+mj-lt"/>
                <a:cs typeface="Calibri" panose="020F0502020204030204" pitchFamily="34" charset="0"/>
              </a:rPr>
              <a:t>Для специалистов</a:t>
            </a:r>
            <a:r>
              <a:rPr lang="ru-RU" sz="1400" b="1" i="1" dirty="0">
                <a:solidFill>
                  <a:srgbClr val="7030A0"/>
                </a:solidFill>
                <a:latin typeface="+mj-lt"/>
                <a:cs typeface="Calibri" panose="020F0502020204030204" pitchFamily="34" charset="0"/>
              </a:rPr>
              <a:t> в области образования  - это институт детства, занимающийся вопросами развития, воспитания и обучения детей.</a:t>
            </a:r>
          </a:p>
          <a:p>
            <a:pPr eaLnBrk="1" hangingPunct="1">
              <a:buFont typeface="Arial" panose="020B0604020202020204" pitchFamily="34" charset="0"/>
              <a:buChar char="•"/>
              <a:defRPr/>
            </a:pPr>
            <a:r>
              <a:rPr lang="ru-RU" sz="1400" b="1" i="1" u="sng" dirty="0">
                <a:solidFill>
                  <a:srgbClr val="7030A0"/>
                </a:solidFill>
                <a:latin typeface="+mj-lt"/>
                <a:cs typeface="Calibri" panose="020F0502020204030204" pitchFamily="34" charset="0"/>
              </a:rPr>
              <a:t>Профессионализм</a:t>
            </a:r>
            <a:r>
              <a:rPr lang="ru-RU" sz="1400" b="1" i="1" dirty="0">
                <a:solidFill>
                  <a:srgbClr val="7030A0"/>
                </a:solidFill>
                <a:latin typeface="+mj-lt"/>
                <a:cs typeface="Calibri" panose="020F0502020204030204" pitchFamily="34" charset="0"/>
              </a:rPr>
              <a:t> педагогов-дошкольников является залогом и условием эффективного сотрудничества с родителями.</a:t>
            </a:r>
          </a:p>
          <a:p>
            <a:pPr eaLnBrk="1" hangingPunct="1">
              <a:buFont typeface="Arial" panose="020B0604020202020204" pitchFamily="34" charset="0"/>
              <a:buChar char="•"/>
              <a:defRPr/>
            </a:pPr>
            <a:r>
              <a:rPr lang="ru-RU" sz="1400" b="1" i="1" u="sng" dirty="0">
                <a:solidFill>
                  <a:srgbClr val="7030A0"/>
                </a:solidFill>
                <a:latin typeface="+mj-lt"/>
                <a:cs typeface="Calibri" panose="020F0502020204030204" pitchFamily="34" charset="0"/>
              </a:rPr>
              <a:t>Цель дошкольного образования </a:t>
            </a:r>
            <a:r>
              <a:rPr lang="ru-RU" sz="1400" b="1" i="1" dirty="0">
                <a:solidFill>
                  <a:srgbClr val="7030A0"/>
                </a:solidFill>
                <a:latin typeface="+mj-lt"/>
                <a:cs typeface="Calibri" panose="020F0502020204030204" pitchFamily="34" charset="0"/>
              </a:rPr>
              <a:t>– выполнение социального заказа (государства),  оправдание ожиданий общества (семьи) и удовлетворение потребностей детства (ребенка). </a:t>
            </a:r>
          </a:p>
          <a:p>
            <a:pPr eaLnBrk="1" hangingPunct="1">
              <a:defRPr/>
            </a:pPr>
            <a:endParaRPr lang="ru-RU" sz="1400" dirty="0">
              <a:solidFill>
                <a:schemeClr val="accent2">
                  <a:lumMod val="50000"/>
                </a:schemeClr>
              </a:solidFill>
              <a:latin typeface="+mj-lt"/>
              <a:cs typeface="Calibri" panose="020F0502020204030204" pitchFamily="34" charset="0"/>
            </a:endParaRPr>
          </a:p>
          <a:p>
            <a:pPr eaLnBrk="1" hangingPunct="1">
              <a:spcBef>
                <a:spcPct val="0"/>
              </a:spcBef>
              <a:defRPr/>
            </a:pPr>
            <a:endParaRPr lang="ru-RU" sz="1800" dirty="0">
              <a:solidFill>
                <a:schemeClr val="accent2">
                  <a:lumMod val="50000"/>
                </a:schemeClr>
              </a:solidFill>
              <a:cs typeface="Calibri" panose="020F0502020204030204" pitchFamily="34" charset="0"/>
            </a:endParaRPr>
          </a:p>
          <a:p>
            <a:pPr marL="0" indent="0" eaLnBrk="1" hangingPunct="1">
              <a:buFontTx/>
              <a:buNone/>
              <a:defRPr/>
            </a:pPr>
            <a:endParaRPr lang="ru-RU" sz="2400" dirty="0"/>
          </a:p>
        </p:txBody>
      </p:sp>
      <p:sp>
        <p:nvSpPr>
          <p:cNvPr id="13" name="Прямоугольник 12"/>
          <p:cNvSpPr/>
          <p:nvPr/>
        </p:nvSpPr>
        <p:spPr>
          <a:xfrm>
            <a:off x="539552" y="4633913"/>
            <a:ext cx="8350448" cy="2032000"/>
          </a:xfrm>
          <a:prstGeom prst="rect">
            <a:avLst/>
          </a:prstGeom>
        </p:spPr>
        <p:txBody>
          <a:bodyPr wrap="square">
            <a:spAutoFit/>
          </a:bodyPr>
          <a:lstStyle/>
          <a:p>
            <a:pPr algn="just" eaLnBrk="1" hangingPunct="1">
              <a:buFont typeface="Arial" panose="020B0604020202020204" pitchFamily="34" charset="0"/>
              <a:buChar char="•"/>
              <a:defRPr/>
            </a:pPr>
            <a:r>
              <a:rPr lang="ru-RU" sz="1400" b="1" i="1" u="sng" dirty="0">
                <a:solidFill>
                  <a:srgbClr val="7030A0"/>
                </a:solidFill>
                <a:latin typeface="+mj-lt"/>
              </a:rPr>
              <a:t>Семейный кодекс Российской Федерации</a:t>
            </a:r>
            <a:r>
              <a:rPr lang="ru-RU" sz="1400" b="1" i="1" dirty="0">
                <a:solidFill>
                  <a:srgbClr val="7030A0"/>
                </a:solidFill>
                <a:latin typeface="+mj-lt"/>
              </a:rPr>
              <a:t>. Утверждает права ребенка в семье. Защита прав и интересов детей возлагается на их родителей. Родители также наделены правами, обязанностями и ответственностью (Утвержден от 29.12.1995 N 223-ФЗ (ред. от 29.07.2018).</a:t>
            </a:r>
          </a:p>
          <a:p>
            <a:pPr algn="just" eaLnBrk="1" hangingPunct="1">
              <a:buFont typeface="Arial" panose="020B0604020202020204" pitchFamily="34" charset="0"/>
              <a:buChar char="•"/>
              <a:defRPr/>
            </a:pPr>
            <a:r>
              <a:rPr lang="ru-RU" sz="1400" b="1" i="1" u="sng" dirty="0">
                <a:solidFill>
                  <a:srgbClr val="7030A0"/>
                </a:solidFill>
                <a:latin typeface="+mj-lt"/>
              </a:rPr>
              <a:t>ФЗ «Об основных гарантиях прав ребенка в Российской Федерации»</a:t>
            </a:r>
            <a:r>
              <a:rPr lang="ru-RU" sz="1400" b="1" i="1" dirty="0">
                <a:solidFill>
                  <a:srgbClr val="7030A0"/>
                </a:solidFill>
                <a:latin typeface="+mj-lt"/>
              </a:rPr>
              <a:t> № 124-ФЗ от 24 июля 1998 г. устанавливает основные гарантии прав и законных интересов ребенка </a:t>
            </a:r>
          </a:p>
          <a:p>
            <a:pPr algn="just" eaLnBrk="1" hangingPunct="1">
              <a:buFont typeface="Arial" panose="020B0604020202020204" pitchFamily="34" charset="0"/>
              <a:buChar char="•"/>
              <a:defRPr/>
            </a:pPr>
            <a:r>
              <a:rPr lang="ru-RU" sz="1400" b="1" i="1" u="sng" dirty="0">
                <a:solidFill>
                  <a:srgbClr val="7030A0"/>
                </a:solidFill>
                <a:latin typeface="+mj-lt"/>
              </a:rPr>
              <a:t>Конвенция о правах ребенка, принятой ООН. </a:t>
            </a:r>
            <a:r>
              <a:rPr lang="ru-RU" sz="1400" b="1" i="1" dirty="0">
                <a:solidFill>
                  <a:srgbClr val="7030A0"/>
                </a:solidFill>
                <a:latin typeface="+mj-lt"/>
              </a:rPr>
              <a:t>Ребенком признается каждое человеческое существо до достижения 18-летнего возраста, если по закону, применимому к данному ребенку, он не достигает совершеннолетия ранее. Правила Конвенции имеют преимущества над внутренним законодательством. Россия является участницей Конвенции с 15 сентября 1990 г. </a:t>
            </a:r>
          </a:p>
        </p:txBody>
      </p:sp>
      <p:sp>
        <p:nvSpPr>
          <p:cNvPr id="10246" name="Прямоугольник 1"/>
          <p:cNvSpPr>
            <a:spLocks noChangeArrowheads="1"/>
          </p:cNvSpPr>
          <p:nvPr/>
        </p:nvSpPr>
        <p:spPr bwMode="auto">
          <a:xfrm>
            <a:off x="3419872" y="0"/>
            <a:ext cx="5724128"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Дети всегда должны иметь право на счастливое детство. Их время должно быть временем радости, роста, временем мира, игр, учебы. Их будущее должно основываться на гармонии сотрудничества. Их жизнь должна становится более полнокровной по мере того, как расширяются их перспективы, и они обретают опыт. </a:t>
            </a:r>
          </a:p>
          <a:p>
            <a:pPr algn="just" eaLnBrk="1" hangingPunct="1">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Конвенция о правах ребенка </a:t>
            </a:r>
            <a:endParaRPr lang="ru-RU" altLang="ru-RU" sz="1100"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bwMode="auto">
          <a:xfrm>
            <a:off x="1949201" y="1101725"/>
            <a:ext cx="5104309" cy="393701"/>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eaLnBrk="1" hangingPunct="1">
              <a:defRPr/>
            </a:pPr>
            <a:r>
              <a:rPr lang="ru-RU" alt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Государственная </a:t>
            </a:r>
            <a:r>
              <a:rPr lang="ru-RU" altLang="ru-RU" sz="20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образовательная </a:t>
            </a:r>
            <a:r>
              <a:rPr lang="ru-RU" alt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политика</a:t>
            </a:r>
          </a:p>
        </p:txBody>
      </p:sp>
      <p:sp>
        <p:nvSpPr>
          <p:cNvPr id="9" name="Заголовок 1"/>
          <p:cNvSpPr txBox="1">
            <a:spLocks/>
          </p:cNvSpPr>
          <p:nvPr/>
        </p:nvSpPr>
        <p:spPr bwMode="auto">
          <a:xfrm>
            <a:off x="1547664" y="3892550"/>
            <a:ext cx="6408712" cy="741363"/>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eaLnBrk="1" hangingPunct="1">
              <a:defRPr/>
            </a:pPr>
            <a:r>
              <a:rPr 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Стандарт - социальная норма, общественный договор </a:t>
            </a:r>
          </a:p>
          <a:p>
            <a:pPr algn="ctr" eaLnBrk="1" hangingPunct="1">
              <a:defRPr/>
            </a:pPr>
            <a:r>
              <a:rPr 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между семьей, обществом и государством</a:t>
            </a:r>
            <a:endParaRPr lang="ru-RU" alt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910126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6" descr="YG_circl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3719" y="3384550"/>
            <a:ext cx="4183856"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3017838" y="3648075"/>
            <a:ext cx="2767012" cy="923330"/>
          </a:xfrm>
          <a:prstGeom prst="rect">
            <a:avLst/>
          </a:prstGeom>
        </p:spPr>
        <p:txBody>
          <a:bodyPr wrap="square">
            <a:spAutoFit/>
          </a:bodyPr>
          <a:lstStyle/>
          <a:p>
            <a:pPr algn="ctr" eaLnBrk="1" hangingPunct="1">
              <a:defRPr/>
            </a:pPr>
            <a:r>
              <a:rPr lang="ru-RU" sz="18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Дошкольное образование России</a:t>
            </a:r>
          </a:p>
          <a:p>
            <a:pPr algn="ctr" eaLnBrk="1" hangingPunct="1">
              <a:defRPr/>
            </a:pPr>
            <a:r>
              <a:rPr lang="en-US" sz="18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XIX </a:t>
            </a:r>
            <a:r>
              <a:rPr lang="ru-RU" sz="18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начало </a:t>
            </a:r>
            <a:r>
              <a:rPr lang="en-US" sz="18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XXI</a:t>
            </a:r>
            <a:r>
              <a:rPr lang="ru-RU" sz="18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вв.</a:t>
            </a:r>
          </a:p>
        </p:txBody>
      </p:sp>
      <p:sp>
        <p:nvSpPr>
          <p:cNvPr id="13" name="Oval 14"/>
          <p:cNvSpPr>
            <a:spLocks noChangeArrowheads="1"/>
          </p:cNvSpPr>
          <p:nvPr/>
        </p:nvSpPr>
        <p:spPr bwMode="auto">
          <a:xfrm>
            <a:off x="295275" y="584200"/>
            <a:ext cx="1330325" cy="6477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33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Первые </a:t>
            </a:r>
          </a:p>
          <a:p>
            <a:pPr algn="ctr" eaLnBrk="1" hangingPunct="1">
              <a:spcBef>
                <a:spcPct val="0"/>
              </a:spcBef>
              <a:buClrTx/>
              <a:buSzTx/>
              <a:buFontTx/>
              <a:buNone/>
            </a:pPr>
            <a:r>
              <a:rPr lang="ru-RU" altLang="ru-RU" sz="1400" b="1" i="1" dirty="0">
                <a:solidFill>
                  <a:srgbClr val="0033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детские сады</a:t>
            </a:r>
          </a:p>
        </p:txBody>
      </p:sp>
      <p:sp>
        <p:nvSpPr>
          <p:cNvPr id="14" name="Oval 14"/>
          <p:cNvSpPr>
            <a:spLocks noChangeArrowheads="1"/>
          </p:cNvSpPr>
          <p:nvPr/>
        </p:nvSpPr>
        <p:spPr bwMode="auto">
          <a:xfrm>
            <a:off x="2068513" y="153988"/>
            <a:ext cx="1408112" cy="80645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33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Воспитатели</a:t>
            </a:r>
          </a:p>
          <a:p>
            <a:pPr algn="ctr" eaLnBrk="1" hangingPunct="1">
              <a:spcBef>
                <a:spcPct val="0"/>
              </a:spcBef>
              <a:buClrTx/>
              <a:buSzTx/>
              <a:buFontTx/>
              <a:buNone/>
            </a:pPr>
            <a:r>
              <a:rPr lang="ru-RU" altLang="ru-RU" sz="1400" b="1" i="1" dirty="0">
                <a:solidFill>
                  <a:srgbClr val="0033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«садовницы»</a:t>
            </a:r>
          </a:p>
        </p:txBody>
      </p:sp>
      <p:sp>
        <p:nvSpPr>
          <p:cNvPr id="15" name="Oval 14"/>
          <p:cNvSpPr>
            <a:spLocks noChangeArrowheads="1"/>
          </p:cNvSpPr>
          <p:nvPr/>
        </p:nvSpPr>
        <p:spPr bwMode="auto">
          <a:xfrm>
            <a:off x="5911850" y="385763"/>
            <a:ext cx="1470025" cy="804862"/>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Объединения </a:t>
            </a:r>
          </a:p>
          <a:p>
            <a:pPr algn="ctr" eaLnBrk="1" hangingPunct="1">
              <a:spcBef>
                <a:spcPct val="0"/>
              </a:spcBef>
              <a:buClrTx/>
              <a:buSzTx/>
              <a:buFontTx/>
              <a:buNone/>
            </a:pPr>
            <a:r>
              <a:rPr lang="ru-RU" altLang="ru-RU" sz="1400" b="1" i="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педагогов и </a:t>
            </a:r>
          </a:p>
          <a:p>
            <a:pPr algn="ctr" eaLnBrk="1" hangingPunct="1">
              <a:spcBef>
                <a:spcPct val="0"/>
              </a:spcBef>
              <a:buClrTx/>
              <a:buSzTx/>
              <a:buFontTx/>
              <a:buNone/>
            </a:pPr>
            <a:r>
              <a:rPr lang="ru-RU" altLang="ru-RU" sz="1400" b="1" i="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родителей</a:t>
            </a:r>
          </a:p>
        </p:txBody>
      </p:sp>
      <p:sp>
        <p:nvSpPr>
          <p:cNvPr id="16" name="Oval 14"/>
          <p:cNvSpPr>
            <a:spLocks noChangeArrowheads="1"/>
          </p:cNvSpPr>
          <p:nvPr/>
        </p:nvSpPr>
        <p:spPr bwMode="auto">
          <a:xfrm>
            <a:off x="7366000" y="893763"/>
            <a:ext cx="1770063" cy="884237"/>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Педагогическая и </a:t>
            </a:r>
          </a:p>
          <a:p>
            <a:pPr algn="ctr" eaLnBrk="1" hangingPunct="1">
              <a:spcBef>
                <a:spcPct val="0"/>
              </a:spcBef>
              <a:buClrTx/>
              <a:buSzTx/>
              <a:buFontTx/>
              <a:buNone/>
            </a:pPr>
            <a:r>
              <a:rPr lang="ru-RU" altLang="ru-RU" sz="1400" b="1" i="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просветительская </a:t>
            </a:r>
          </a:p>
          <a:p>
            <a:pPr algn="ctr" eaLnBrk="1" hangingPunct="1">
              <a:spcBef>
                <a:spcPct val="0"/>
              </a:spcBef>
              <a:buClrTx/>
              <a:buSzTx/>
              <a:buFontTx/>
              <a:buNone/>
            </a:pPr>
            <a:r>
              <a:rPr lang="ru-RU" altLang="ru-RU" sz="1400" b="1" i="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литература</a:t>
            </a:r>
          </a:p>
        </p:txBody>
      </p:sp>
      <p:sp>
        <p:nvSpPr>
          <p:cNvPr id="17" name="Oval 14"/>
          <p:cNvSpPr>
            <a:spLocks noChangeArrowheads="1"/>
          </p:cNvSpPr>
          <p:nvPr/>
        </p:nvSpPr>
        <p:spPr bwMode="auto">
          <a:xfrm>
            <a:off x="4265613" y="220663"/>
            <a:ext cx="1317625" cy="6985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Детская </a:t>
            </a:r>
          </a:p>
          <a:p>
            <a:pPr algn="ctr" eaLnBrk="1" hangingPunct="1">
              <a:spcBef>
                <a:spcPct val="0"/>
              </a:spcBef>
              <a:buClrTx/>
              <a:buSzTx/>
              <a:buFontTx/>
              <a:buNone/>
            </a:pPr>
            <a:r>
              <a:rPr lang="ru-RU" altLang="ru-RU" sz="1400" b="1" i="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индустрия</a:t>
            </a:r>
          </a:p>
        </p:txBody>
      </p:sp>
      <p:sp>
        <p:nvSpPr>
          <p:cNvPr id="18" name="Oval 11"/>
          <p:cNvSpPr>
            <a:spLocks noChangeArrowheads="1"/>
          </p:cNvSpPr>
          <p:nvPr/>
        </p:nvSpPr>
        <p:spPr bwMode="auto">
          <a:xfrm>
            <a:off x="2811463" y="1119187"/>
            <a:ext cx="2070100" cy="115728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Программа и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Устав  ДС (1934)</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Руководство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для воспитателей</a:t>
            </a:r>
          </a:p>
        </p:txBody>
      </p:sp>
      <p:sp>
        <p:nvSpPr>
          <p:cNvPr id="19" name="Oval 11"/>
          <p:cNvSpPr>
            <a:spLocks noChangeArrowheads="1"/>
          </p:cNvSpPr>
          <p:nvPr/>
        </p:nvSpPr>
        <p:spPr bwMode="auto">
          <a:xfrm>
            <a:off x="6451600" y="1731963"/>
            <a:ext cx="1998663" cy="7413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Детские сады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1940 г.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2 млн детей</a:t>
            </a:r>
          </a:p>
        </p:txBody>
      </p:sp>
      <p:sp>
        <p:nvSpPr>
          <p:cNvPr id="21" name="Oval 11"/>
          <p:cNvSpPr>
            <a:spLocks noChangeArrowheads="1"/>
          </p:cNvSpPr>
          <p:nvPr/>
        </p:nvSpPr>
        <p:spPr bwMode="auto">
          <a:xfrm>
            <a:off x="1489075" y="1135063"/>
            <a:ext cx="1528763" cy="87471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Журнал</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«Дошкольное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образование»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1928</a:t>
            </a:r>
          </a:p>
        </p:txBody>
      </p:sp>
      <p:sp>
        <p:nvSpPr>
          <p:cNvPr id="22" name="Oval 11"/>
          <p:cNvSpPr>
            <a:spLocks noChangeArrowheads="1"/>
          </p:cNvSpPr>
          <p:nvPr/>
        </p:nvSpPr>
        <p:spPr bwMode="auto">
          <a:xfrm>
            <a:off x="122238" y="1417638"/>
            <a:ext cx="1581150" cy="103981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«Декларация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по дошкольному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воспитанию»</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20.11.1917</a:t>
            </a:r>
          </a:p>
        </p:txBody>
      </p:sp>
      <p:sp>
        <p:nvSpPr>
          <p:cNvPr id="23" name="Oval 11"/>
          <p:cNvSpPr>
            <a:spLocks noChangeArrowheads="1"/>
          </p:cNvSpPr>
          <p:nvPr/>
        </p:nvSpPr>
        <p:spPr bwMode="auto">
          <a:xfrm>
            <a:off x="4800600" y="1231900"/>
            <a:ext cx="1736725" cy="10445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Ведомственные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и сельские ДС, </a:t>
            </a:r>
          </a:p>
          <a:p>
            <a:pPr algn="ctr" eaLnBrk="1" hangingPunct="1">
              <a:spcBef>
                <a:spcPct val="0"/>
              </a:spcBef>
              <a:buClrTx/>
              <a:buSzTx/>
              <a:buFontTx/>
              <a:buNone/>
            </a:pPr>
            <a:r>
              <a:rPr lang="ru-RU" alt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ясельные группы</a:t>
            </a:r>
          </a:p>
        </p:txBody>
      </p:sp>
      <p:sp>
        <p:nvSpPr>
          <p:cNvPr id="24" name="Овал 23"/>
          <p:cNvSpPr/>
          <p:nvPr/>
        </p:nvSpPr>
        <p:spPr>
          <a:xfrm>
            <a:off x="1682750" y="2446338"/>
            <a:ext cx="1866900" cy="806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Детские сады </a:t>
            </a:r>
          </a:p>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 эвакуации</a:t>
            </a:r>
          </a:p>
        </p:txBody>
      </p:sp>
      <p:sp>
        <p:nvSpPr>
          <p:cNvPr id="25" name="Овал 24"/>
          <p:cNvSpPr/>
          <p:nvPr/>
        </p:nvSpPr>
        <p:spPr>
          <a:xfrm>
            <a:off x="5022850" y="2451100"/>
            <a:ext cx="1900238" cy="9493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Любовь</a:t>
            </a:r>
          </a:p>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Порядочность</a:t>
            </a:r>
          </a:p>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Терпение</a:t>
            </a:r>
          </a:p>
        </p:txBody>
      </p:sp>
      <p:sp>
        <p:nvSpPr>
          <p:cNvPr id="26" name="Овал 25"/>
          <p:cNvSpPr/>
          <p:nvPr/>
        </p:nvSpPr>
        <p:spPr>
          <a:xfrm>
            <a:off x="3281363" y="2449513"/>
            <a:ext cx="2008187" cy="808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13 НПК</a:t>
            </a:r>
          </a:p>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1943 – завод игрушек</a:t>
            </a:r>
          </a:p>
        </p:txBody>
      </p:sp>
      <p:sp>
        <p:nvSpPr>
          <p:cNvPr id="27" name="Овал 26"/>
          <p:cNvSpPr/>
          <p:nvPr/>
        </p:nvSpPr>
        <p:spPr>
          <a:xfrm>
            <a:off x="58738" y="2732088"/>
            <a:ext cx="2097087" cy="11287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Воспитатели и педагоги – на общественных работах</a:t>
            </a:r>
          </a:p>
        </p:txBody>
      </p:sp>
      <p:sp>
        <p:nvSpPr>
          <p:cNvPr id="28" name="Oval 13"/>
          <p:cNvSpPr>
            <a:spLocks noChangeArrowheads="1"/>
          </p:cNvSpPr>
          <p:nvPr/>
        </p:nvSpPr>
        <p:spPr bwMode="auto">
          <a:xfrm>
            <a:off x="214313" y="4189413"/>
            <a:ext cx="2227262" cy="576262"/>
          </a:xfrm>
          <a:prstGeom prst="ellipse">
            <a:avLst/>
          </a:prstGeom>
          <a:solidFill>
            <a:srgbClr val="F5D4F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pPr>
            <a:r>
              <a:rPr lang="ru-RU" altLang="ru-RU" sz="1400" b="1" i="1" dirty="0">
                <a:solidFill>
                  <a:srgbClr val="CC0066"/>
                </a:solidFill>
                <a:latin typeface="Calibri" panose="020F0502020204030204" pitchFamily="34" charset="0"/>
                <a:cs typeface="Calibri" panose="020F0502020204030204" pitchFamily="34" charset="0"/>
              </a:rPr>
              <a:t>Программы, </a:t>
            </a:r>
          </a:p>
          <a:p>
            <a:pPr algn="ctr" eaLnBrk="1" hangingPunct="1">
              <a:spcBef>
                <a:spcPct val="0"/>
              </a:spcBef>
              <a:buClrTx/>
              <a:buSzTx/>
              <a:buFontTx/>
              <a:buNone/>
            </a:pPr>
            <a:r>
              <a:rPr lang="ru-RU" altLang="ru-RU" sz="1400" b="1" i="1" dirty="0">
                <a:solidFill>
                  <a:srgbClr val="CC0066"/>
                </a:solidFill>
                <a:latin typeface="Calibri" panose="020F0502020204030204" pitchFamily="34" charset="0"/>
                <a:cs typeface="Calibri" panose="020F0502020204030204" pitchFamily="34" charset="0"/>
              </a:rPr>
              <a:t>авторы, новации</a:t>
            </a:r>
          </a:p>
        </p:txBody>
      </p:sp>
      <p:sp>
        <p:nvSpPr>
          <p:cNvPr id="29" name="Oval 13"/>
          <p:cNvSpPr>
            <a:spLocks noChangeArrowheads="1"/>
          </p:cNvSpPr>
          <p:nvPr/>
        </p:nvSpPr>
        <p:spPr bwMode="auto">
          <a:xfrm>
            <a:off x="6076950" y="4638675"/>
            <a:ext cx="2890838" cy="693738"/>
          </a:xfrm>
          <a:prstGeom prst="ellipse">
            <a:avLst/>
          </a:prstGeom>
          <a:solidFill>
            <a:srgbClr val="F5D4F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r>
              <a:rPr lang="ru-RU" sz="1400" b="1" i="1" dirty="0" err="1" smtClean="0">
                <a:solidFill>
                  <a:srgbClr val="C00000"/>
                </a:solidFill>
                <a:latin typeface="Calibri" panose="020F0502020204030204" pitchFamily="34" charset="0"/>
                <a:cs typeface="Calibri" panose="020F0502020204030204" pitchFamily="34" charset="0"/>
              </a:rPr>
              <a:t>Многовекторность</a:t>
            </a:r>
            <a:r>
              <a:rPr lang="ru-RU" sz="1400" b="1" i="1" dirty="0" smtClean="0">
                <a:solidFill>
                  <a:srgbClr val="C00000"/>
                </a:solidFill>
                <a:latin typeface="Calibri" panose="020F0502020204030204" pitchFamily="34" charset="0"/>
                <a:cs typeface="Calibri" panose="020F0502020204030204" pitchFamily="34" charset="0"/>
              </a:rPr>
              <a:t> в системе </a:t>
            </a:r>
          </a:p>
          <a:p>
            <a:pPr algn="ctr" eaLnBrk="1" hangingPunct="1">
              <a:defRPr/>
            </a:pPr>
            <a:r>
              <a:rPr lang="ru-RU" sz="1400" b="1" i="1" dirty="0">
                <a:solidFill>
                  <a:srgbClr val="C00000"/>
                </a:solidFill>
                <a:latin typeface="Calibri" panose="020F0502020204030204" pitchFamily="34" charset="0"/>
                <a:cs typeface="Calibri" panose="020F0502020204030204" pitchFamily="34" charset="0"/>
              </a:rPr>
              <a:t>п</a:t>
            </a:r>
            <a:r>
              <a:rPr lang="ru-RU" sz="1400" b="1" i="1" dirty="0" smtClean="0">
                <a:solidFill>
                  <a:srgbClr val="C00000"/>
                </a:solidFill>
                <a:latin typeface="Calibri" panose="020F0502020204030204" pitchFamily="34" charset="0"/>
                <a:cs typeface="Calibri" panose="020F0502020204030204" pitchFamily="34" charset="0"/>
              </a:rPr>
              <a:t>овышения квалификации</a:t>
            </a:r>
            <a:endParaRPr lang="ru-RU" sz="1400" b="1" i="1" dirty="0">
              <a:solidFill>
                <a:srgbClr val="C00000"/>
              </a:solidFill>
              <a:latin typeface="Calibri" panose="020F0502020204030204" pitchFamily="34" charset="0"/>
              <a:cs typeface="Calibri" panose="020F0502020204030204" pitchFamily="34" charset="0"/>
            </a:endParaRPr>
          </a:p>
        </p:txBody>
      </p:sp>
      <p:sp>
        <p:nvSpPr>
          <p:cNvPr id="30" name="Oval 13"/>
          <p:cNvSpPr>
            <a:spLocks noChangeArrowheads="1"/>
          </p:cNvSpPr>
          <p:nvPr/>
        </p:nvSpPr>
        <p:spPr bwMode="auto">
          <a:xfrm>
            <a:off x="6530975" y="3817938"/>
            <a:ext cx="2546350" cy="635000"/>
          </a:xfrm>
          <a:prstGeom prst="ellipse">
            <a:avLst/>
          </a:prstGeom>
          <a:solidFill>
            <a:srgbClr val="F5D4F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r>
              <a:rPr lang="ru-RU" altLang="ru-RU" sz="1400" b="1" i="1" dirty="0" smtClean="0">
                <a:solidFill>
                  <a:srgbClr val="CC0066"/>
                </a:solidFill>
                <a:latin typeface="Calibri" panose="020F0502020204030204" pitchFamily="34" charset="0"/>
                <a:cs typeface="Calibri" panose="020F0502020204030204" pitchFamily="34" charset="0"/>
              </a:rPr>
              <a:t>Предоставление платных</a:t>
            </a:r>
            <a:endParaRPr lang="ru-RU" altLang="ru-RU" sz="1400" b="1" i="1" dirty="0">
              <a:solidFill>
                <a:srgbClr val="CC0066"/>
              </a:solidFill>
              <a:latin typeface="Calibri" panose="020F0502020204030204" pitchFamily="34" charset="0"/>
              <a:cs typeface="Calibri" panose="020F0502020204030204" pitchFamily="34" charset="0"/>
            </a:endParaRPr>
          </a:p>
          <a:p>
            <a:pPr algn="ctr" eaLnBrk="1" hangingPunct="1">
              <a:defRPr/>
            </a:pPr>
            <a:r>
              <a:rPr lang="ru-RU" altLang="ru-RU" sz="1400" b="1" i="1" dirty="0">
                <a:solidFill>
                  <a:srgbClr val="CC0066"/>
                </a:solidFill>
                <a:latin typeface="Calibri" panose="020F0502020204030204" pitchFamily="34" charset="0"/>
                <a:cs typeface="Calibri" panose="020F0502020204030204" pitchFamily="34" charset="0"/>
              </a:rPr>
              <a:t>образовательных услуг</a:t>
            </a:r>
            <a:endParaRPr lang="ru-RU" sz="1400" b="1" i="1" dirty="0">
              <a:solidFill>
                <a:srgbClr val="CC0066"/>
              </a:solidFill>
              <a:latin typeface="Calibri" panose="020F0502020204030204" pitchFamily="34" charset="0"/>
              <a:cs typeface="Calibri" panose="020F0502020204030204" pitchFamily="34" charset="0"/>
            </a:endParaRPr>
          </a:p>
        </p:txBody>
      </p:sp>
      <p:sp>
        <p:nvSpPr>
          <p:cNvPr id="31" name="Oval 13"/>
          <p:cNvSpPr>
            <a:spLocks noChangeArrowheads="1"/>
          </p:cNvSpPr>
          <p:nvPr/>
        </p:nvSpPr>
        <p:spPr bwMode="auto">
          <a:xfrm>
            <a:off x="3503613" y="4878388"/>
            <a:ext cx="2125662" cy="838200"/>
          </a:xfrm>
          <a:prstGeom prst="ellipse">
            <a:avLst/>
          </a:prstGeom>
          <a:solidFill>
            <a:srgbClr val="F5D4F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r>
              <a:rPr lang="ru-RU" sz="1400"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Демографический </a:t>
            </a:r>
            <a:endParaRPr lang="ru-RU" sz="1400"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eaLnBrk="1" hangingPunct="1">
              <a:defRPr/>
            </a:pPr>
            <a:r>
              <a:rPr lang="ru-RU" sz="1400" i="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спад</a:t>
            </a:r>
            <a:endParaRPr lang="ru-RU" sz="1400"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1286" name="Прямоугольник 1"/>
          <p:cNvSpPr>
            <a:spLocks noChangeArrowheads="1"/>
          </p:cNvSpPr>
          <p:nvPr/>
        </p:nvSpPr>
        <p:spPr bwMode="auto">
          <a:xfrm>
            <a:off x="5435600" y="44450"/>
            <a:ext cx="34575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Все второстепенно в сравнении с заботой о детях</a:t>
            </a:r>
            <a:endParaRPr lang="ru-RU" altLang="ru-RU" sz="1100"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r" eaLnBrk="1" hangingPunct="1">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Иоанн Златоуст</a:t>
            </a:r>
            <a:endParaRPr lang="ru-RU" altLang="ru-RU" sz="1100"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2" name="Овал 31"/>
          <p:cNvSpPr/>
          <p:nvPr/>
        </p:nvSpPr>
        <p:spPr>
          <a:xfrm>
            <a:off x="6530975" y="2595563"/>
            <a:ext cx="2566988" cy="1035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Восстановить здоровье детей:</a:t>
            </a:r>
          </a:p>
          <a:p>
            <a:pPr algn="ctr" eaLnBrk="1" hangingPunct="1">
              <a:defRPr/>
            </a:pPr>
            <a:r>
              <a:rPr lang="ru-RU"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закаливание, летние дачи</a:t>
            </a:r>
            <a:endParaRPr lang="en-US" altLang="ru-RU" sz="1400" b="1" i="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Oval 13"/>
          <p:cNvSpPr>
            <a:spLocks noChangeArrowheads="1"/>
          </p:cNvSpPr>
          <p:nvPr/>
        </p:nvSpPr>
        <p:spPr bwMode="auto">
          <a:xfrm>
            <a:off x="1274763" y="4943475"/>
            <a:ext cx="1879600" cy="511175"/>
          </a:xfrm>
          <a:prstGeom prst="ellipse">
            <a:avLst/>
          </a:prstGeom>
          <a:solidFill>
            <a:srgbClr val="F5D4F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endParaRPr lang="ru-RU" i="1" dirty="0" smtClean="0">
              <a:solidFill>
                <a:srgbClr val="CC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eaLnBrk="1" hangingPunct="1">
              <a:defRPr/>
            </a:pPr>
            <a:r>
              <a:rPr lang="ru-RU" sz="1400" b="1" i="1" dirty="0" smtClean="0">
                <a:solidFill>
                  <a:srgbClr val="CC0066"/>
                </a:solidFill>
                <a:latin typeface="Calibri" panose="020F0502020204030204" pitchFamily="34" charset="0"/>
                <a:cs typeface="Calibri" panose="020F0502020204030204" pitchFamily="34" charset="0"/>
              </a:rPr>
              <a:t>Ответственность </a:t>
            </a:r>
          </a:p>
          <a:p>
            <a:pPr algn="ctr" eaLnBrk="1" hangingPunct="1">
              <a:defRPr/>
            </a:pPr>
            <a:endParaRPr lang="ru-RU" i="1" dirty="0">
              <a:solidFill>
                <a:srgbClr val="CC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9" name="Oval 4"/>
          <p:cNvSpPr>
            <a:spLocks noChangeArrowheads="1"/>
          </p:cNvSpPr>
          <p:nvPr/>
        </p:nvSpPr>
        <p:spPr bwMode="auto">
          <a:xfrm>
            <a:off x="177800" y="5857875"/>
            <a:ext cx="2438400" cy="704850"/>
          </a:xfrm>
          <a:prstGeom prst="ellipse">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r>
              <a:rPr 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Развиваются педагог,</a:t>
            </a:r>
          </a:p>
          <a:p>
            <a:pPr algn="ctr" eaLnBrk="1" hangingPunct="1">
              <a:defRPr/>
            </a:pPr>
            <a:r>
              <a:rPr 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ребенок, родитель</a:t>
            </a:r>
          </a:p>
        </p:txBody>
      </p:sp>
      <p:sp>
        <p:nvSpPr>
          <p:cNvPr id="40" name="Oval 4"/>
          <p:cNvSpPr>
            <a:spLocks noChangeArrowheads="1"/>
          </p:cNvSpPr>
          <p:nvPr/>
        </p:nvSpPr>
        <p:spPr bwMode="auto">
          <a:xfrm>
            <a:off x="3154363" y="5857875"/>
            <a:ext cx="2619375" cy="704850"/>
          </a:xfrm>
          <a:prstGeom prst="ellipse">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r>
              <a:rPr lang="ru-RU" sz="1400" b="1" i="1" dirty="0">
                <a:solidFill>
                  <a:srgbClr val="0000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Первые учителя - родители</a:t>
            </a:r>
          </a:p>
        </p:txBody>
      </p:sp>
      <p:sp>
        <p:nvSpPr>
          <p:cNvPr id="11291" name="Oval 4"/>
          <p:cNvSpPr>
            <a:spLocks noChangeArrowheads="1"/>
          </p:cNvSpPr>
          <p:nvPr/>
        </p:nvSpPr>
        <p:spPr bwMode="auto">
          <a:xfrm>
            <a:off x="6348413" y="5740400"/>
            <a:ext cx="2619375" cy="704850"/>
          </a:xfrm>
          <a:prstGeom prst="ellipse">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algn="ctr" eaLnBrk="1" hangingPunct="1">
              <a:spcBef>
                <a:spcPct val="0"/>
              </a:spcBef>
              <a:buClrTx/>
              <a:buSzTx/>
              <a:buFontTx/>
              <a:buNone/>
              <a:defRPr/>
            </a:pPr>
            <a:r>
              <a:rPr lang="ru-RU" altLang="ru-RU" sz="1400" b="1" i="1" dirty="0" smtClean="0">
                <a:solidFill>
                  <a:srgbClr val="000066"/>
                </a:solidFill>
                <a:latin typeface="Calibri" panose="020F0502020204030204" pitchFamily="34" charset="0"/>
                <a:cs typeface="Calibri" panose="020F0502020204030204" pitchFamily="34" charset="0"/>
              </a:rPr>
              <a:t>Не услуги, а служение…</a:t>
            </a:r>
          </a:p>
        </p:txBody>
      </p:sp>
    </p:spTree>
    <p:extLst>
      <p:ext uri="{BB962C8B-B14F-4D97-AF65-F5344CB8AC3E}">
        <p14:creationId xmlns:p14="http://schemas.microsoft.com/office/powerpoint/2010/main" val="1209884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lide(fromBottom)">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lide(fromBottom)">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lide(fromBottom)">
                                      <p:cBhvr>
                                        <p:cTn id="22" dur="500"/>
                                        <p:tgtEl>
                                          <p:spTgt spid="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lide(fromBottom)">
                                      <p:cBhvr>
                                        <p:cTn id="27" dur="500"/>
                                        <p:tgtEl>
                                          <p:spTgt spid="17"/>
                                        </p:tgtEl>
                                      </p:cBhvr>
                                    </p:animEffect>
                                  </p:childTnLst>
                                </p:cTn>
                              </p:par>
                            </p:childTnLst>
                          </p:cTn>
                        </p:par>
                        <p:par>
                          <p:cTn id="28" fill="hold" nodeType="afterGroup">
                            <p:stCondLst>
                              <p:cond delay="500"/>
                            </p:stCondLst>
                            <p:childTnLst>
                              <p:par>
                                <p:cTn id="29" presetID="18" presetClass="entr" presetSubtype="12"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strips(downLeft)">
                                      <p:cBhvr>
                                        <p:cTn id="31" dur="500"/>
                                        <p:tgtEl>
                                          <p:spTgt spid="18"/>
                                        </p:tgtEl>
                                      </p:cBhvr>
                                    </p:animEffect>
                                  </p:childTnLst>
                                </p:cTn>
                              </p:par>
                            </p:childTnLst>
                          </p:cTn>
                        </p:par>
                        <p:par>
                          <p:cTn id="32" fill="hold" nodeType="afterGroup">
                            <p:stCondLst>
                              <p:cond delay="1000"/>
                            </p:stCondLst>
                            <p:childTnLst>
                              <p:par>
                                <p:cTn id="33" presetID="18" presetClass="entr" presetSubtype="12"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strips(downLeft)">
                                      <p:cBhvr>
                                        <p:cTn id="35" dur="500"/>
                                        <p:tgtEl>
                                          <p:spTgt spid="19"/>
                                        </p:tgtEl>
                                      </p:cBhvr>
                                    </p:animEffect>
                                  </p:childTnLst>
                                </p:cTn>
                              </p:par>
                            </p:childTnLst>
                          </p:cTn>
                        </p:par>
                        <p:par>
                          <p:cTn id="36" fill="hold" nodeType="afterGroup">
                            <p:stCondLst>
                              <p:cond delay="1500"/>
                            </p:stCondLst>
                            <p:childTnLst>
                              <p:par>
                                <p:cTn id="37" presetID="18" presetClass="entr" presetSubtype="12"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strips(downLeft)">
                                      <p:cBhvr>
                                        <p:cTn id="39" dur="500"/>
                                        <p:tgtEl>
                                          <p:spTgt spid="21"/>
                                        </p:tgtEl>
                                      </p:cBhvr>
                                    </p:animEffect>
                                  </p:childTnLst>
                                </p:cTn>
                              </p:par>
                            </p:childTnLst>
                          </p:cTn>
                        </p:par>
                        <p:par>
                          <p:cTn id="40" fill="hold" nodeType="afterGroup">
                            <p:stCondLst>
                              <p:cond delay="2000"/>
                            </p:stCondLst>
                            <p:childTnLst>
                              <p:par>
                                <p:cTn id="41" presetID="18" presetClass="entr" presetSubtype="12"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strips(downLeft)">
                                      <p:cBhvr>
                                        <p:cTn id="43" dur="500"/>
                                        <p:tgtEl>
                                          <p:spTgt spid="22"/>
                                        </p:tgtEl>
                                      </p:cBhvr>
                                    </p:animEffect>
                                  </p:childTnLst>
                                </p:cTn>
                              </p:par>
                            </p:childTnLst>
                          </p:cTn>
                        </p:par>
                        <p:par>
                          <p:cTn id="44" fill="hold" nodeType="afterGroup">
                            <p:stCondLst>
                              <p:cond delay="2500"/>
                            </p:stCondLst>
                            <p:childTnLst>
                              <p:par>
                                <p:cTn id="45" presetID="18" presetClass="entr" presetSubtype="12"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strips(downLeft)">
                                      <p:cBhvr>
                                        <p:cTn id="47" dur="500"/>
                                        <p:tgtEl>
                                          <p:spTgt spid="2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8" presetClass="entr" presetSubtype="0" accel="50000" fill="hold" grpId="0" nodeType="clickEffect">
                                  <p:stCondLst>
                                    <p:cond delay="0"/>
                                  </p:stCondLst>
                                  <p:iterate type="lt">
                                    <p:tmPct val="50000"/>
                                  </p:iterate>
                                  <p:childTnLst>
                                    <p:set>
                                      <p:cBhvr>
                                        <p:cTn id="51" dur="1" fill="hold">
                                          <p:stCondLst>
                                            <p:cond delay="0"/>
                                          </p:stCondLst>
                                        </p:cTn>
                                        <p:tgtEl>
                                          <p:spTgt spid="28"/>
                                        </p:tgtEl>
                                        <p:attrNameLst>
                                          <p:attrName>style.visibility</p:attrName>
                                        </p:attrNameLst>
                                      </p:cBhvr>
                                      <p:to>
                                        <p:strVal val="visible"/>
                                      </p:to>
                                    </p:set>
                                    <p:set>
                                      <p:cBhvr>
                                        <p:cTn id="52" dur="455" fill="hold">
                                          <p:stCondLst>
                                            <p:cond delay="0"/>
                                          </p:stCondLst>
                                        </p:cTn>
                                        <p:tgtEl>
                                          <p:spTgt spid="28"/>
                                        </p:tgtEl>
                                        <p:attrNameLst>
                                          <p:attrName>style.rotation</p:attrName>
                                        </p:attrNameLst>
                                      </p:cBhvr>
                                      <p:to>
                                        <p:strVal val="-45.0"/>
                                      </p:to>
                                    </p:set>
                                    <p:anim calcmode="lin" valueType="num">
                                      <p:cBhvr>
                                        <p:cTn id="53" dur="455" fill="hold">
                                          <p:stCondLst>
                                            <p:cond delay="455"/>
                                          </p:stCondLst>
                                        </p:cTn>
                                        <p:tgtEl>
                                          <p:spTgt spid="28"/>
                                        </p:tgtEl>
                                        <p:attrNameLst>
                                          <p:attrName>style.rotation</p:attrName>
                                        </p:attrNameLst>
                                      </p:cBhvr>
                                      <p:tavLst>
                                        <p:tav tm="0">
                                          <p:val>
                                            <p:fltVal val="-45"/>
                                          </p:val>
                                        </p:tav>
                                        <p:tav tm="69900">
                                          <p:val>
                                            <p:fltVal val="45"/>
                                          </p:val>
                                        </p:tav>
                                        <p:tav tm="100000">
                                          <p:val>
                                            <p:fltVal val="0"/>
                                          </p:val>
                                        </p:tav>
                                      </p:tavLst>
                                    </p:anim>
                                    <p:anim calcmode="lin" valueType="num">
                                      <p:cBhvr>
                                        <p:cTn id="54" dur="455" fill="hold">
                                          <p:stCondLst>
                                            <p:cond delay="0"/>
                                          </p:stCondLst>
                                        </p:cTn>
                                        <p:tgtEl>
                                          <p:spTgt spid="28"/>
                                        </p:tgtEl>
                                        <p:attrNameLst>
                                          <p:attrName>ppt_y</p:attrName>
                                        </p:attrNameLst>
                                      </p:cBhvr>
                                      <p:tavLst>
                                        <p:tav tm="0">
                                          <p:val>
                                            <p:strVal val="#ppt_y-1"/>
                                          </p:val>
                                        </p:tav>
                                        <p:tav tm="100000">
                                          <p:val>
                                            <p:strVal val="#ppt_y-(0.354*#ppt_w-0.172*#ppt_h)"/>
                                          </p:val>
                                        </p:tav>
                                      </p:tavLst>
                                    </p:anim>
                                    <p:anim calcmode="lin" valueType="num">
                                      <p:cBhvr>
                                        <p:cTn id="55" dur="156" decel="50000" autoRev="1" fill="hold">
                                          <p:stCondLst>
                                            <p:cond delay="455"/>
                                          </p:stCondLst>
                                        </p:cTn>
                                        <p:tgtEl>
                                          <p:spTgt spid="28"/>
                                        </p:tgtEl>
                                        <p:attrNameLst>
                                          <p:attrName>ppt_y</p:attrName>
                                        </p:attrNameLst>
                                      </p:cBhvr>
                                      <p:tavLst>
                                        <p:tav tm="0">
                                          <p:val>
                                            <p:strVal val="#ppt_y-(0.354*#ppt_w-0.172*#ppt_h)"/>
                                          </p:val>
                                        </p:tav>
                                        <p:tav tm="100000">
                                          <p:val>
                                            <p:strVal val="#ppt_y-(0.354*#ppt_w-0.172*#ppt_h)-#ppt_h/2"/>
                                          </p:val>
                                        </p:tav>
                                      </p:tavLst>
                                    </p:anim>
                                    <p:anim calcmode="lin" valueType="num">
                                      <p:cBhvr>
                                        <p:cTn id="56" dur="136" fill="hold">
                                          <p:stCondLst>
                                            <p:cond delay="864"/>
                                          </p:stCondLst>
                                        </p:cTn>
                                        <p:tgtEl>
                                          <p:spTgt spid="28"/>
                                        </p:tgtEl>
                                        <p:attrNameLst>
                                          <p:attrName>ppt_y</p:attrName>
                                        </p:attrNameLst>
                                      </p:cBhvr>
                                      <p:tavLst>
                                        <p:tav tm="0">
                                          <p:val>
                                            <p:strVal val="#ppt_y-(0.354*#ppt_w-0.172*#ppt_h)"/>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8" presetClass="entr" presetSubtype="0" accel="50000" fill="hold" grpId="0" nodeType="clickEffect">
                                  <p:stCondLst>
                                    <p:cond delay="0"/>
                                  </p:stCondLst>
                                  <p:iterate type="lt">
                                    <p:tmPct val="50000"/>
                                  </p:iterate>
                                  <p:childTnLst>
                                    <p:set>
                                      <p:cBhvr>
                                        <p:cTn id="60" dur="1" fill="hold">
                                          <p:stCondLst>
                                            <p:cond delay="0"/>
                                          </p:stCondLst>
                                        </p:cTn>
                                        <p:tgtEl>
                                          <p:spTgt spid="29"/>
                                        </p:tgtEl>
                                        <p:attrNameLst>
                                          <p:attrName>style.visibility</p:attrName>
                                        </p:attrNameLst>
                                      </p:cBhvr>
                                      <p:to>
                                        <p:strVal val="visible"/>
                                      </p:to>
                                    </p:set>
                                    <p:set>
                                      <p:cBhvr>
                                        <p:cTn id="61" dur="455" fill="hold">
                                          <p:stCondLst>
                                            <p:cond delay="0"/>
                                          </p:stCondLst>
                                        </p:cTn>
                                        <p:tgtEl>
                                          <p:spTgt spid="29"/>
                                        </p:tgtEl>
                                        <p:attrNameLst>
                                          <p:attrName>style.rotation</p:attrName>
                                        </p:attrNameLst>
                                      </p:cBhvr>
                                      <p:to>
                                        <p:strVal val="-45.0"/>
                                      </p:to>
                                    </p:set>
                                    <p:anim calcmode="lin" valueType="num">
                                      <p:cBhvr>
                                        <p:cTn id="62" dur="455" fill="hold">
                                          <p:stCondLst>
                                            <p:cond delay="455"/>
                                          </p:stCondLst>
                                        </p:cTn>
                                        <p:tgtEl>
                                          <p:spTgt spid="29"/>
                                        </p:tgtEl>
                                        <p:attrNameLst>
                                          <p:attrName>style.rotation</p:attrName>
                                        </p:attrNameLst>
                                      </p:cBhvr>
                                      <p:tavLst>
                                        <p:tav tm="0">
                                          <p:val>
                                            <p:fltVal val="-45"/>
                                          </p:val>
                                        </p:tav>
                                        <p:tav tm="69900">
                                          <p:val>
                                            <p:fltVal val="45"/>
                                          </p:val>
                                        </p:tav>
                                        <p:tav tm="100000">
                                          <p:val>
                                            <p:fltVal val="0"/>
                                          </p:val>
                                        </p:tav>
                                      </p:tavLst>
                                    </p:anim>
                                    <p:anim calcmode="lin" valueType="num">
                                      <p:cBhvr>
                                        <p:cTn id="63" dur="455" fill="hold">
                                          <p:stCondLst>
                                            <p:cond delay="0"/>
                                          </p:stCondLst>
                                        </p:cTn>
                                        <p:tgtEl>
                                          <p:spTgt spid="29"/>
                                        </p:tgtEl>
                                        <p:attrNameLst>
                                          <p:attrName>ppt_y</p:attrName>
                                        </p:attrNameLst>
                                      </p:cBhvr>
                                      <p:tavLst>
                                        <p:tav tm="0">
                                          <p:val>
                                            <p:strVal val="#ppt_y-1"/>
                                          </p:val>
                                        </p:tav>
                                        <p:tav tm="100000">
                                          <p:val>
                                            <p:strVal val="#ppt_y-(0.354*#ppt_w-0.172*#ppt_h)"/>
                                          </p:val>
                                        </p:tav>
                                      </p:tavLst>
                                    </p:anim>
                                    <p:anim calcmode="lin" valueType="num">
                                      <p:cBhvr>
                                        <p:cTn id="64" dur="156" decel="50000" autoRev="1" fill="hold">
                                          <p:stCondLst>
                                            <p:cond delay="455"/>
                                          </p:stCondLst>
                                        </p:cTn>
                                        <p:tgtEl>
                                          <p:spTgt spid="29"/>
                                        </p:tgtEl>
                                        <p:attrNameLst>
                                          <p:attrName>ppt_y</p:attrName>
                                        </p:attrNameLst>
                                      </p:cBhvr>
                                      <p:tavLst>
                                        <p:tav tm="0">
                                          <p:val>
                                            <p:strVal val="#ppt_y-(0.354*#ppt_w-0.172*#ppt_h)"/>
                                          </p:val>
                                        </p:tav>
                                        <p:tav tm="100000">
                                          <p:val>
                                            <p:strVal val="#ppt_y-(0.354*#ppt_w-0.172*#ppt_h)-#ppt_h/2"/>
                                          </p:val>
                                        </p:tav>
                                      </p:tavLst>
                                    </p:anim>
                                    <p:anim calcmode="lin" valueType="num">
                                      <p:cBhvr>
                                        <p:cTn id="65" dur="136" fill="hold">
                                          <p:stCondLst>
                                            <p:cond delay="864"/>
                                          </p:stCondLst>
                                        </p:cTn>
                                        <p:tgtEl>
                                          <p:spTgt spid="29"/>
                                        </p:tgtEl>
                                        <p:attrNameLst>
                                          <p:attrName>ppt_y</p:attrName>
                                        </p:attrNameLst>
                                      </p:cBhvr>
                                      <p:tavLst>
                                        <p:tav tm="0">
                                          <p:val>
                                            <p:strVal val="#ppt_y-(0.354*#ppt_w-0.172*#ppt_h)"/>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38" presetClass="entr" presetSubtype="0" accel="50000" fill="hold" grpId="0" nodeType="clickEffect">
                                  <p:stCondLst>
                                    <p:cond delay="0"/>
                                  </p:stCondLst>
                                  <p:iterate type="lt">
                                    <p:tmPct val="50000"/>
                                  </p:iterate>
                                  <p:childTnLst>
                                    <p:set>
                                      <p:cBhvr>
                                        <p:cTn id="69" dur="1" fill="hold">
                                          <p:stCondLst>
                                            <p:cond delay="0"/>
                                          </p:stCondLst>
                                        </p:cTn>
                                        <p:tgtEl>
                                          <p:spTgt spid="30"/>
                                        </p:tgtEl>
                                        <p:attrNameLst>
                                          <p:attrName>style.visibility</p:attrName>
                                        </p:attrNameLst>
                                      </p:cBhvr>
                                      <p:to>
                                        <p:strVal val="visible"/>
                                      </p:to>
                                    </p:set>
                                    <p:set>
                                      <p:cBhvr>
                                        <p:cTn id="70" dur="455" fill="hold">
                                          <p:stCondLst>
                                            <p:cond delay="0"/>
                                          </p:stCondLst>
                                        </p:cTn>
                                        <p:tgtEl>
                                          <p:spTgt spid="30"/>
                                        </p:tgtEl>
                                        <p:attrNameLst>
                                          <p:attrName>style.rotation</p:attrName>
                                        </p:attrNameLst>
                                      </p:cBhvr>
                                      <p:to>
                                        <p:strVal val="-45.0"/>
                                      </p:to>
                                    </p:set>
                                    <p:anim calcmode="lin" valueType="num">
                                      <p:cBhvr>
                                        <p:cTn id="71" dur="455" fill="hold">
                                          <p:stCondLst>
                                            <p:cond delay="455"/>
                                          </p:stCondLst>
                                        </p:cTn>
                                        <p:tgtEl>
                                          <p:spTgt spid="30"/>
                                        </p:tgtEl>
                                        <p:attrNameLst>
                                          <p:attrName>style.rotation</p:attrName>
                                        </p:attrNameLst>
                                      </p:cBhvr>
                                      <p:tavLst>
                                        <p:tav tm="0">
                                          <p:val>
                                            <p:fltVal val="-45"/>
                                          </p:val>
                                        </p:tav>
                                        <p:tav tm="69900">
                                          <p:val>
                                            <p:fltVal val="45"/>
                                          </p:val>
                                        </p:tav>
                                        <p:tav tm="100000">
                                          <p:val>
                                            <p:fltVal val="0"/>
                                          </p:val>
                                        </p:tav>
                                      </p:tavLst>
                                    </p:anim>
                                    <p:anim calcmode="lin" valueType="num">
                                      <p:cBhvr>
                                        <p:cTn id="72" dur="455" fill="hold">
                                          <p:stCondLst>
                                            <p:cond delay="0"/>
                                          </p:stCondLst>
                                        </p:cTn>
                                        <p:tgtEl>
                                          <p:spTgt spid="30"/>
                                        </p:tgtEl>
                                        <p:attrNameLst>
                                          <p:attrName>ppt_y</p:attrName>
                                        </p:attrNameLst>
                                      </p:cBhvr>
                                      <p:tavLst>
                                        <p:tav tm="0">
                                          <p:val>
                                            <p:strVal val="#ppt_y-1"/>
                                          </p:val>
                                        </p:tav>
                                        <p:tav tm="100000">
                                          <p:val>
                                            <p:strVal val="#ppt_y-(0.354*#ppt_w-0.172*#ppt_h)"/>
                                          </p:val>
                                        </p:tav>
                                      </p:tavLst>
                                    </p:anim>
                                    <p:anim calcmode="lin" valueType="num">
                                      <p:cBhvr>
                                        <p:cTn id="73" dur="156" decel="50000" autoRev="1" fill="hold">
                                          <p:stCondLst>
                                            <p:cond delay="455"/>
                                          </p:stCondLst>
                                        </p:cTn>
                                        <p:tgtEl>
                                          <p:spTgt spid="30"/>
                                        </p:tgtEl>
                                        <p:attrNameLst>
                                          <p:attrName>ppt_y</p:attrName>
                                        </p:attrNameLst>
                                      </p:cBhvr>
                                      <p:tavLst>
                                        <p:tav tm="0">
                                          <p:val>
                                            <p:strVal val="#ppt_y-(0.354*#ppt_w-0.172*#ppt_h)"/>
                                          </p:val>
                                        </p:tav>
                                        <p:tav tm="100000">
                                          <p:val>
                                            <p:strVal val="#ppt_y-(0.354*#ppt_w-0.172*#ppt_h)-#ppt_h/2"/>
                                          </p:val>
                                        </p:tav>
                                      </p:tavLst>
                                    </p:anim>
                                    <p:anim calcmode="lin" valueType="num">
                                      <p:cBhvr>
                                        <p:cTn id="74" dur="136" fill="hold">
                                          <p:stCondLst>
                                            <p:cond delay="864"/>
                                          </p:stCondLst>
                                        </p:cTn>
                                        <p:tgtEl>
                                          <p:spTgt spid="30"/>
                                        </p:tgtEl>
                                        <p:attrNameLst>
                                          <p:attrName>ppt_y</p:attrName>
                                        </p:attrNameLst>
                                      </p:cBhvr>
                                      <p:tavLst>
                                        <p:tav tm="0">
                                          <p:val>
                                            <p:strVal val="#ppt_y-(0.354*#ppt_w-0.172*#ppt_h)"/>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38" presetClass="entr" presetSubtype="0" accel="50000" fill="hold" grpId="0" nodeType="clickEffect">
                                  <p:stCondLst>
                                    <p:cond delay="0"/>
                                  </p:stCondLst>
                                  <p:iterate type="lt">
                                    <p:tmPct val="50000"/>
                                  </p:iterate>
                                  <p:childTnLst>
                                    <p:set>
                                      <p:cBhvr>
                                        <p:cTn id="78" dur="1" fill="hold">
                                          <p:stCondLst>
                                            <p:cond delay="0"/>
                                          </p:stCondLst>
                                        </p:cTn>
                                        <p:tgtEl>
                                          <p:spTgt spid="31"/>
                                        </p:tgtEl>
                                        <p:attrNameLst>
                                          <p:attrName>style.visibility</p:attrName>
                                        </p:attrNameLst>
                                      </p:cBhvr>
                                      <p:to>
                                        <p:strVal val="visible"/>
                                      </p:to>
                                    </p:set>
                                    <p:set>
                                      <p:cBhvr>
                                        <p:cTn id="79" dur="455" fill="hold">
                                          <p:stCondLst>
                                            <p:cond delay="0"/>
                                          </p:stCondLst>
                                        </p:cTn>
                                        <p:tgtEl>
                                          <p:spTgt spid="31"/>
                                        </p:tgtEl>
                                        <p:attrNameLst>
                                          <p:attrName>style.rotation</p:attrName>
                                        </p:attrNameLst>
                                      </p:cBhvr>
                                      <p:to>
                                        <p:strVal val="-45.0"/>
                                      </p:to>
                                    </p:set>
                                    <p:anim calcmode="lin" valueType="num">
                                      <p:cBhvr>
                                        <p:cTn id="80" dur="455" fill="hold">
                                          <p:stCondLst>
                                            <p:cond delay="455"/>
                                          </p:stCondLst>
                                        </p:cTn>
                                        <p:tgtEl>
                                          <p:spTgt spid="31"/>
                                        </p:tgtEl>
                                        <p:attrNameLst>
                                          <p:attrName>style.rotation</p:attrName>
                                        </p:attrNameLst>
                                      </p:cBhvr>
                                      <p:tavLst>
                                        <p:tav tm="0">
                                          <p:val>
                                            <p:fltVal val="-45"/>
                                          </p:val>
                                        </p:tav>
                                        <p:tav tm="69900">
                                          <p:val>
                                            <p:fltVal val="45"/>
                                          </p:val>
                                        </p:tav>
                                        <p:tav tm="100000">
                                          <p:val>
                                            <p:fltVal val="0"/>
                                          </p:val>
                                        </p:tav>
                                      </p:tavLst>
                                    </p:anim>
                                    <p:anim calcmode="lin" valueType="num">
                                      <p:cBhvr>
                                        <p:cTn id="81" dur="455" fill="hold">
                                          <p:stCondLst>
                                            <p:cond delay="0"/>
                                          </p:stCondLst>
                                        </p:cTn>
                                        <p:tgtEl>
                                          <p:spTgt spid="31"/>
                                        </p:tgtEl>
                                        <p:attrNameLst>
                                          <p:attrName>ppt_y</p:attrName>
                                        </p:attrNameLst>
                                      </p:cBhvr>
                                      <p:tavLst>
                                        <p:tav tm="0">
                                          <p:val>
                                            <p:strVal val="#ppt_y-1"/>
                                          </p:val>
                                        </p:tav>
                                        <p:tav tm="100000">
                                          <p:val>
                                            <p:strVal val="#ppt_y-(0.354*#ppt_w-0.172*#ppt_h)"/>
                                          </p:val>
                                        </p:tav>
                                      </p:tavLst>
                                    </p:anim>
                                    <p:anim calcmode="lin" valueType="num">
                                      <p:cBhvr>
                                        <p:cTn id="82" dur="156" decel="50000" autoRev="1" fill="hold">
                                          <p:stCondLst>
                                            <p:cond delay="455"/>
                                          </p:stCondLst>
                                        </p:cTn>
                                        <p:tgtEl>
                                          <p:spTgt spid="31"/>
                                        </p:tgtEl>
                                        <p:attrNameLst>
                                          <p:attrName>ppt_y</p:attrName>
                                        </p:attrNameLst>
                                      </p:cBhvr>
                                      <p:tavLst>
                                        <p:tav tm="0">
                                          <p:val>
                                            <p:strVal val="#ppt_y-(0.354*#ppt_w-0.172*#ppt_h)"/>
                                          </p:val>
                                        </p:tav>
                                        <p:tav tm="100000">
                                          <p:val>
                                            <p:strVal val="#ppt_y-(0.354*#ppt_w-0.172*#ppt_h)-#ppt_h/2"/>
                                          </p:val>
                                        </p:tav>
                                      </p:tavLst>
                                    </p:anim>
                                    <p:anim calcmode="lin" valueType="num">
                                      <p:cBhvr>
                                        <p:cTn id="83" dur="136" fill="hold">
                                          <p:stCondLst>
                                            <p:cond delay="864"/>
                                          </p:stCondLst>
                                        </p:cTn>
                                        <p:tgtEl>
                                          <p:spTgt spid="31"/>
                                        </p:tgtEl>
                                        <p:attrNameLst>
                                          <p:attrName>ppt_y</p:attrName>
                                        </p:attrNameLst>
                                      </p:cBhvr>
                                      <p:tavLst>
                                        <p:tav tm="0">
                                          <p:val>
                                            <p:strVal val="#ppt_y-(0.354*#ppt_w-0.172*#ppt_h)"/>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38" presetClass="entr" presetSubtype="0" accel="50000" fill="hold" grpId="0" nodeType="clickEffect">
                                  <p:stCondLst>
                                    <p:cond delay="0"/>
                                  </p:stCondLst>
                                  <p:iterate type="lt">
                                    <p:tmPct val="50000"/>
                                  </p:iterate>
                                  <p:childTnLst>
                                    <p:set>
                                      <p:cBhvr>
                                        <p:cTn id="87" dur="1" fill="hold">
                                          <p:stCondLst>
                                            <p:cond delay="0"/>
                                          </p:stCondLst>
                                        </p:cTn>
                                        <p:tgtEl>
                                          <p:spTgt spid="34"/>
                                        </p:tgtEl>
                                        <p:attrNameLst>
                                          <p:attrName>style.visibility</p:attrName>
                                        </p:attrNameLst>
                                      </p:cBhvr>
                                      <p:to>
                                        <p:strVal val="visible"/>
                                      </p:to>
                                    </p:set>
                                    <p:set>
                                      <p:cBhvr>
                                        <p:cTn id="88" dur="455" fill="hold">
                                          <p:stCondLst>
                                            <p:cond delay="0"/>
                                          </p:stCondLst>
                                        </p:cTn>
                                        <p:tgtEl>
                                          <p:spTgt spid="34"/>
                                        </p:tgtEl>
                                        <p:attrNameLst>
                                          <p:attrName>style.rotation</p:attrName>
                                        </p:attrNameLst>
                                      </p:cBhvr>
                                      <p:to>
                                        <p:strVal val="-45.0"/>
                                      </p:to>
                                    </p:set>
                                    <p:anim calcmode="lin" valueType="num">
                                      <p:cBhvr>
                                        <p:cTn id="89" dur="455" fill="hold">
                                          <p:stCondLst>
                                            <p:cond delay="455"/>
                                          </p:stCondLst>
                                        </p:cTn>
                                        <p:tgtEl>
                                          <p:spTgt spid="34"/>
                                        </p:tgtEl>
                                        <p:attrNameLst>
                                          <p:attrName>style.rotation</p:attrName>
                                        </p:attrNameLst>
                                      </p:cBhvr>
                                      <p:tavLst>
                                        <p:tav tm="0">
                                          <p:val>
                                            <p:fltVal val="-45"/>
                                          </p:val>
                                        </p:tav>
                                        <p:tav tm="69900">
                                          <p:val>
                                            <p:fltVal val="45"/>
                                          </p:val>
                                        </p:tav>
                                        <p:tav tm="100000">
                                          <p:val>
                                            <p:fltVal val="0"/>
                                          </p:val>
                                        </p:tav>
                                      </p:tavLst>
                                    </p:anim>
                                    <p:anim calcmode="lin" valueType="num">
                                      <p:cBhvr>
                                        <p:cTn id="90" dur="455" fill="hold">
                                          <p:stCondLst>
                                            <p:cond delay="0"/>
                                          </p:stCondLst>
                                        </p:cTn>
                                        <p:tgtEl>
                                          <p:spTgt spid="34"/>
                                        </p:tgtEl>
                                        <p:attrNameLst>
                                          <p:attrName>ppt_y</p:attrName>
                                        </p:attrNameLst>
                                      </p:cBhvr>
                                      <p:tavLst>
                                        <p:tav tm="0">
                                          <p:val>
                                            <p:strVal val="#ppt_y-1"/>
                                          </p:val>
                                        </p:tav>
                                        <p:tav tm="100000">
                                          <p:val>
                                            <p:strVal val="#ppt_y-(0.354*#ppt_w-0.172*#ppt_h)"/>
                                          </p:val>
                                        </p:tav>
                                      </p:tavLst>
                                    </p:anim>
                                    <p:anim calcmode="lin" valueType="num">
                                      <p:cBhvr>
                                        <p:cTn id="91" dur="156" decel="50000" autoRev="1" fill="hold">
                                          <p:stCondLst>
                                            <p:cond delay="455"/>
                                          </p:stCondLst>
                                        </p:cTn>
                                        <p:tgtEl>
                                          <p:spTgt spid="34"/>
                                        </p:tgtEl>
                                        <p:attrNameLst>
                                          <p:attrName>ppt_y</p:attrName>
                                        </p:attrNameLst>
                                      </p:cBhvr>
                                      <p:tavLst>
                                        <p:tav tm="0">
                                          <p:val>
                                            <p:strVal val="#ppt_y-(0.354*#ppt_w-0.172*#ppt_h)"/>
                                          </p:val>
                                        </p:tav>
                                        <p:tav tm="100000">
                                          <p:val>
                                            <p:strVal val="#ppt_y-(0.354*#ppt_w-0.172*#ppt_h)-#ppt_h/2"/>
                                          </p:val>
                                        </p:tav>
                                      </p:tavLst>
                                    </p:anim>
                                    <p:anim calcmode="lin" valueType="num">
                                      <p:cBhvr>
                                        <p:cTn id="92" dur="136" fill="hold">
                                          <p:stCondLst>
                                            <p:cond delay="864"/>
                                          </p:stCondLst>
                                        </p:cTn>
                                        <p:tgtEl>
                                          <p:spTgt spid="3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8" grpId="0" animBg="1"/>
      <p:bldP spid="29" grpId="0" animBg="1"/>
      <p:bldP spid="30" grpId="0" animBg="1"/>
      <p:bldP spid="31" grpId="0" animBg="1"/>
      <p:bldP spid="3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1"/>
          <p:cNvSpPr>
            <a:spLocks noChangeArrowheads="1"/>
          </p:cNvSpPr>
          <p:nvPr/>
        </p:nvSpPr>
        <p:spPr bwMode="auto">
          <a:xfrm>
            <a:off x="5647992" y="128657"/>
            <a:ext cx="34512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Cambria" panose="02040503050406030204"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Cambria" panose="02040503050406030204"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Cambria" panose="02040503050406030204"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Cambria" panose="02040503050406030204" pitchFamily="18" charset="0"/>
              </a:defRPr>
            </a:lvl4pPr>
            <a:lvl5pPr marL="2057400" indent="-228600">
              <a:spcBef>
                <a:spcPts val="375"/>
              </a:spcBef>
              <a:buClr>
                <a:srgbClr val="A28E6A"/>
              </a:buClr>
              <a:buChar char="o"/>
              <a:defRPr sz="2000">
                <a:solidFill>
                  <a:schemeClr val="tx1"/>
                </a:solidFill>
                <a:latin typeface="Cambria" panose="02040503050406030204"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Cambria" panose="02040503050406030204" pitchFamily="18" charset="0"/>
              </a:defRPr>
            </a:lvl9pPr>
          </a:lstStyle>
          <a:p>
            <a:pPr eaLnBrk="1" hangingPunct="1">
              <a:spcBef>
                <a:spcPct val="0"/>
              </a:spcBef>
              <a:buClrTx/>
              <a:buSzTx/>
              <a:buFontTx/>
              <a:buNone/>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Государство – это большая семья, а семья – это маленькое государство и держится оно на  любви. </a:t>
            </a:r>
          </a:p>
          <a:p>
            <a:pPr algn="r" eaLnBrk="1" hangingPunct="1">
              <a:spcBef>
                <a:spcPct val="0"/>
              </a:spcBef>
              <a:buClrTx/>
              <a:buSzTx/>
              <a:buFontTx/>
              <a:buNone/>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Конфуций</a:t>
            </a:r>
            <a:endParaRPr lang="ru-RU" altLang="ru-RU" sz="1100"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2291" name="Picture 4" descr="Картинки на белом фоне для презентации (226 фото)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4112" y="2276160"/>
            <a:ext cx="2373312"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Заголовок 1"/>
          <p:cNvSpPr>
            <a:spLocks noGrp="1"/>
          </p:cNvSpPr>
          <p:nvPr>
            <p:ph type="title"/>
          </p:nvPr>
        </p:nvSpPr>
        <p:spPr>
          <a:xfrm>
            <a:off x="0" y="10801"/>
            <a:ext cx="1763688" cy="537880"/>
          </a:xfrm>
          <a:ln>
            <a:miter lim="800000"/>
            <a:headEnd/>
            <a:tailEnd/>
          </a:ln>
        </p:spPr>
        <p:style>
          <a:lnRef idx="1">
            <a:schemeClr val="accent1"/>
          </a:lnRef>
          <a:fillRef idx="3">
            <a:schemeClr val="accent1"/>
          </a:fillRef>
          <a:effectRef idx="2">
            <a:schemeClr val="accent1"/>
          </a:effectRef>
          <a:fontRef idx="minor">
            <a:schemeClr val="lt1"/>
          </a:fontRef>
        </p:style>
        <p:txBody>
          <a:bodyPr>
            <a:noAutofit/>
          </a:bodyPr>
          <a:lstStyle/>
          <a:p>
            <a:pPr>
              <a:spcAft>
                <a:spcPts val="0"/>
              </a:spcAft>
              <a:defRPr/>
            </a:pPr>
            <a:r>
              <a:rPr lang="ru-RU" sz="1600" b="1" i="0" dirty="0" smtClean="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Современная российская семья</a:t>
            </a:r>
            <a:endParaRPr lang="ru-RU" sz="1600" b="1" i="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Заголовок 1"/>
          <p:cNvSpPr txBox="1">
            <a:spLocks/>
          </p:cNvSpPr>
          <p:nvPr/>
        </p:nvSpPr>
        <p:spPr bwMode="auto">
          <a:xfrm>
            <a:off x="3131840" y="1160348"/>
            <a:ext cx="2350325" cy="615431"/>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a:defRPr/>
            </a:pP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социальный </a:t>
            </a: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институт </a:t>
            </a: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a:p>
            <a:pPr algn="ctr">
              <a:defRPr/>
            </a:pP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базовая ячейка </a:t>
            </a: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общества</a:t>
            </a:r>
            <a:endPar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Заголовок 1"/>
          <p:cNvSpPr txBox="1">
            <a:spLocks/>
          </p:cNvSpPr>
          <p:nvPr/>
        </p:nvSpPr>
        <p:spPr bwMode="auto">
          <a:xfrm>
            <a:off x="395534" y="2738446"/>
            <a:ext cx="2519517" cy="1270293"/>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a:defRPr/>
            </a:pP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м</a:t>
            </a: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алая группа, члены которой связаны брачными или родственными отношениями, общностью быта, </a:t>
            </a:r>
          </a:p>
          <a:p>
            <a:pPr algn="ctr">
              <a:defRPr/>
            </a:pP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взаимной ответственностью</a:t>
            </a:r>
            <a:endPar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Заголовок 1"/>
          <p:cNvSpPr txBox="1">
            <a:spLocks/>
          </p:cNvSpPr>
          <p:nvPr/>
        </p:nvSpPr>
        <p:spPr bwMode="auto">
          <a:xfrm>
            <a:off x="6198443" y="2906262"/>
            <a:ext cx="2350325" cy="982121"/>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a:defRPr/>
            </a:pP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a:t>
            </a: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оциальная группа, необходимая обществу для физического и духовного воспроизводства</a:t>
            </a:r>
            <a:endPar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Заголовок 1"/>
          <p:cNvSpPr txBox="1">
            <a:spLocks/>
          </p:cNvSpPr>
          <p:nvPr/>
        </p:nvSpPr>
        <p:spPr bwMode="auto">
          <a:xfrm>
            <a:off x="5067309" y="4509120"/>
            <a:ext cx="2350325" cy="772979"/>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a:defRPr/>
            </a:pP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система взаимоотношений между супругами, между родителями и детьми</a:t>
            </a:r>
            <a:endPar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Заголовок 1"/>
          <p:cNvSpPr txBox="1">
            <a:spLocks/>
          </p:cNvSpPr>
          <p:nvPr/>
        </p:nvSpPr>
        <p:spPr bwMode="auto">
          <a:xfrm>
            <a:off x="480129" y="1788867"/>
            <a:ext cx="2350325" cy="524132"/>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a:defRPr/>
            </a:pP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м</a:t>
            </a: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икромодель общества</a:t>
            </a:r>
            <a:endPar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Заголовок 1"/>
          <p:cNvSpPr txBox="1">
            <a:spLocks/>
          </p:cNvSpPr>
          <p:nvPr/>
        </p:nvSpPr>
        <p:spPr bwMode="auto">
          <a:xfrm>
            <a:off x="6115050" y="1673037"/>
            <a:ext cx="2350325" cy="529896"/>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a:defRPr/>
            </a:pP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посредник между </a:t>
            </a:r>
          </a:p>
          <a:p>
            <a:pPr algn="ctr">
              <a:defRPr/>
            </a:pP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индивидом и </a:t>
            </a: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обществом</a:t>
            </a:r>
            <a:endPar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Заголовок 1"/>
          <p:cNvSpPr txBox="1">
            <a:spLocks/>
          </p:cNvSpPr>
          <p:nvPr/>
        </p:nvSpPr>
        <p:spPr bwMode="auto">
          <a:xfrm>
            <a:off x="1460500" y="4509120"/>
            <a:ext cx="2547473" cy="791625"/>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a:defRPr/>
            </a:pP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ч</a:t>
            </a: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асть целого общественного организма, социальный воспитательный</a:t>
            </a:r>
            <a:r>
              <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ru-RU" altLang="ru-RU" sz="1400" b="1" dirty="0" smtClean="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коллектив</a:t>
            </a:r>
            <a:endParaRPr lang="ru-RU" altLang="ru-RU" sz="14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Заголовок 1"/>
          <p:cNvSpPr txBox="1">
            <a:spLocks/>
          </p:cNvSpPr>
          <p:nvPr/>
        </p:nvSpPr>
        <p:spPr bwMode="auto">
          <a:xfrm>
            <a:off x="931392" y="5954518"/>
            <a:ext cx="7067296" cy="844731"/>
          </a:xfrm>
          <a:prstGeom prst="rect">
            <a:avLst/>
          </a:prstGeom>
          <a:ln w="9525" cap="flat" cmpd="sng" algn="ctr">
            <a:solidFill>
              <a:schemeClr val="accent1">
                <a:shade val="60000"/>
                <a:satMod val="110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bIns="91440" anchor="b"/>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algn="ctr" eaLnBrk="1" hangingPunct="1">
              <a:defRPr/>
            </a:pPr>
            <a:r>
              <a:rPr 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Наши родители</a:t>
            </a:r>
            <a:r>
              <a:rPr lang="ru-RU" sz="1400" b="1" u="sng"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a:p>
            <a:pPr eaLnBrk="1" hangingPunct="1">
              <a:defRPr/>
            </a:pPr>
            <a:r>
              <a:rPr lang="ru-RU" sz="1200" b="1" i="1" dirty="0">
                <a:solidFill>
                  <a:srgbClr val="006600"/>
                </a:solidFill>
                <a:latin typeface="Calibri" panose="020F0502020204030204" pitchFamily="34" charset="0"/>
                <a:cs typeface="Calibri" panose="020F0502020204030204" pitchFamily="34" charset="0"/>
              </a:rPr>
              <a:t>Возраст:		</a:t>
            </a:r>
            <a:r>
              <a:rPr lang="ru-RU" sz="1200" b="1" i="1" dirty="0">
                <a:solidFill>
                  <a:srgbClr val="FF0000"/>
                </a:solidFill>
                <a:latin typeface="Calibri" panose="020F0502020204030204" pitchFamily="34" charset="0"/>
                <a:cs typeface="Calibri" panose="020F0502020204030204" pitchFamily="34" charset="0"/>
              </a:rPr>
              <a:t>20-30 – 25%	</a:t>
            </a:r>
            <a:r>
              <a:rPr lang="ru-RU" sz="1200" b="1" i="1" dirty="0">
                <a:solidFill>
                  <a:srgbClr val="006600"/>
                </a:solidFill>
                <a:latin typeface="Calibri" panose="020F0502020204030204" pitchFamily="34" charset="0"/>
                <a:cs typeface="Calibri" panose="020F0502020204030204" pitchFamily="34" charset="0"/>
              </a:rPr>
              <a:t>	</a:t>
            </a:r>
            <a:r>
              <a:rPr lang="ru-RU" sz="1200" b="1" i="1" dirty="0">
                <a:solidFill>
                  <a:srgbClr val="FF0000"/>
                </a:solidFill>
                <a:latin typeface="Calibri" panose="020F0502020204030204" pitchFamily="34" charset="0"/>
                <a:cs typeface="Calibri" panose="020F0502020204030204" pitchFamily="34" charset="0"/>
              </a:rPr>
              <a:t>30-40 – 62,3%	</a:t>
            </a:r>
            <a:r>
              <a:rPr lang="ru-RU" sz="1200" b="1" i="1" dirty="0">
                <a:solidFill>
                  <a:srgbClr val="006600"/>
                </a:solidFill>
                <a:latin typeface="Calibri" panose="020F0502020204030204" pitchFamily="34" charset="0"/>
                <a:cs typeface="Calibri" panose="020F0502020204030204" pitchFamily="34" charset="0"/>
              </a:rPr>
              <a:t>	старше </a:t>
            </a:r>
            <a:r>
              <a:rPr lang="ru-RU" sz="1200" b="1" i="1" dirty="0">
                <a:solidFill>
                  <a:srgbClr val="FF0000"/>
                </a:solidFill>
                <a:latin typeface="Calibri" panose="020F0502020204030204" pitchFamily="34" charset="0"/>
                <a:cs typeface="Calibri" panose="020F0502020204030204" pitchFamily="34" charset="0"/>
              </a:rPr>
              <a:t>40 – 12,5%  </a:t>
            </a:r>
          </a:p>
          <a:p>
            <a:pPr eaLnBrk="1" hangingPunct="1">
              <a:defRPr/>
            </a:pPr>
            <a:r>
              <a:rPr lang="ru-RU" sz="1200" b="1" i="1" dirty="0" smtClean="0">
                <a:solidFill>
                  <a:srgbClr val="006600"/>
                </a:solidFill>
                <a:latin typeface="Calibri" panose="020F0502020204030204" pitchFamily="34" charset="0"/>
                <a:cs typeface="Calibri" panose="020F0502020204030204" pitchFamily="34" charset="0"/>
              </a:rPr>
              <a:t>Образование:</a:t>
            </a:r>
            <a:r>
              <a:rPr lang="ru-RU" sz="1200" b="1" i="1" dirty="0">
                <a:solidFill>
                  <a:srgbClr val="006600"/>
                </a:solidFill>
                <a:latin typeface="Calibri" panose="020F0502020204030204" pitchFamily="34" charset="0"/>
                <a:cs typeface="Calibri" panose="020F0502020204030204" pitchFamily="34" charset="0"/>
              </a:rPr>
              <a:t>	высшее –  </a:t>
            </a:r>
            <a:r>
              <a:rPr lang="ru-RU" sz="1200" b="1" i="1" dirty="0">
                <a:solidFill>
                  <a:srgbClr val="FF0000"/>
                </a:solidFill>
                <a:latin typeface="Calibri" panose="020F0502020204030204" pitchFamily="34" charset="0"/>
                <a:cs typeface="Calibri" panose="020F0502020204030204" pitchFamily="34" charset="0"/>
              </a:rPr>
              <a:t>72,7%</a:t>
            </a:r>
            <a:r>
              <a:rPr lang="ru-RU" sz="1200" b="1" i="1" dirty="0">
                <a:solidFill>
                  <a:srgbClr val="006600"/>
                </a:solidFill>
                <a:latin typeface="Calibri" panose="020F0502020204030204" pitchFamily="34" charset="0"/>
                <a:cs typeface="Calibri" panose="020F0502020204030204" pitchFamily="34" charset="0"/>
              </a:rPr>
              <a:t>	среднее специальное – </a:t>
            </a:r>
            <a:r>
              <a:rPr lang="ru-RU" sz="1200" b="1" i="1" dirty="0">
                <a:solidFill>
                  <a:srgbClr val="FF0000"/>
                </a:solidFill>
                <a:latin typeface="Calibri" panose="020F0502020204030204" pitchFamily="34" charset="0"/>
                <a:cs typeface="Calibri" panose="020F0502020204030204" pitchFamily="34" charset="0"/>
              </a:rPr>
              <a:t>26,5%</a:t>
            </a:r>
          </a:p>
          <a:p>
            <a:pPr eaLnBrk="1" hangingPunct="1">
              <a:defRPr/>
            </a:pPr>
            <a:r>
              <a:rPr lang="ru-RU" sz="1200" b="1" i="1" dirty="0">
                <a:solidFill>
                  <a:srgbClr val="006600"/>
                </a:solidFill>
                <a:latin typeface="Calibri" panose="020F0502020204030204" pitchFamily="34" charset="0"/>
                <a:cs typeface="Calibri" panose="020F0502020204030204" pitchFamily="34" charset="0"/>
              </a:rPr>
              <a:t>Трудовая </a:t>
            </a:r>
            <a:r>
              <a:rPr lang="ru-RU" sz="1200" b="1" i="1" dirty="0" smtClean="0">
                <a:solidFill>
                  <a:srgbClr val="006600"/>
                </a:solidFill>
                <a:latin typeface="Calibri" panose="020F0502020204030204" pitchFamily="34" charset="0"/>
                <a:cs typeface="Calibri" panose="020F0502020204030204" pitchFamily="34" charset="0"/>
              </a:rPr>
              <a:t>деятельность:     госсектор – </a:t>
            </a:r>
            <a:r>
              <a:rPr lang="ru-RU" sz="1200" b="1" i="1" dirty="0" smtClean="0">
                <a:solidFill>
                  <a:srgbClr val="FF0000"/>
                </a:solidFill>
                <a:latin typeface="Calibri" panose="020F0502020204030204" pitchFamily="34" charset="0"/>
                <a:cs typeface="Calibri" panose="020F0502020204030204" pitchFamily="34" charset="0"/>
              </a:rPr>
              <a:t>38,2%   </a:t>
            </a:r>
            <a:r>
              <a:rPr lang="ru-RU" sz="1200" b="1" i="1" dirty="0" smtClean="0">
                <a:solidFill>
                  <a:srgbClr val="006600"/>
                </a:solidFill>
                <a:latin typeface="Calibri" panose="020F0502020204030204" pitchFamily="34" charset="0"/>
                <a:cs typeface="Calibri" panose="020F0502020204030204" pitchFamily="34" charset="0"/>
              </a:rPr>
              <a:t>  частный </a:t>
            </a:r>
            <a:r>
              <a:rPr lang="ru-RU" sz="1200" b="1" i="1" dirty="0">
                <a:solidFill>
                  <a:srgbClr val="006600"/>
                </a:solidFill>
                <a:latin typeface="Calibri" panose="020F0502020204030204" pitchFamily="34" charset="0"/>
                <a:cs typeface="Calibri" panose="020F0502020204030204" pitchFamily="34" charset="0"/>
              </a:rPr>
              <a:t>сектор  – </a:t>
            </a:r>
            <a:r>
              <a:rPr lang="ru-RU" sz="1200" b="1" i="1" dirty="0">
                <a:solidFill>
                  <a:srgbClr val="FF0000"/>
                </a:solidFill>
                <a:latin typeface="Calibri" panose="020F0502020204030204" pitchFamily="34" charset="0"/>
                <a:cs typeface="Calibri" panose="020F0502020204030204" pitchFamily="34" charset="0"/>
              </a:rPr>
              <a:t>36,2%  </a:t>
            </a:r>
            <a:r>
              <a:rPr lang="ru-RU" sz="1200" b="1" i="1" dirty="0" smtClean="0">
                <a:solidFill>
                  <a:srgbClr val="FF0000"/>
                </a:solidFill>
                <a:latin typeface="Calibri" panose="020F0502020204030204" pitchFamily="34" charset="0"/>
                <a:cs typeface="Calibri" panose="020F0502020204030204" pitchFamily="34" charset="0"/>
              </a:rPr>
              <a:t>    </a:t>
            </a:r>
            <a:r>
              <a:rPr lang="ru-RU" sz="1200" b="1" i="1" dirty="0" smtClean="0">
                <a:solidFill>
                  <a:srgbClr val="006600"/>
                </a:solidFill>
                <a:latin typeface="Calibri" panose="020F0502020204030204" pitchFamily="34" charset="0"/>
                <a:cs typeface="Calibri" panose="020F0502020204030204" pitchFamily="34" charset="0"/>
              </a:rPr>
              <a:t>домохозяйство </a:t>
            </a:r>
            <a:r>
              <a:rPr lang="ru-RU" sz="1200" b="1" i="1" dirty="0">
                <a:solidFill>
                  <a:srgbClr val="006600"/>
                </a:solidFill>
                <a:latin typeface="Calibri" panose="020F0502020204030204" pitchFamily="34" charset="0"/>
                <a:cs typeface="Calibri" panose="020F0502020204030204" pitchFamily="34" charset="0"/>
              </a:rPr>
              <a:t>– </a:t>
            </a:r>
            <a:r>
              <a:rPr lang="ru-RU" sz="1200" b="1" i="1" dirty="0">
                <a:solidFill>
                  <a:srgbClr val="FF0000"/>
                </a:solidFill>
                <a:latin typeface="Calibri" panose="020F0502020204030204" pitchFamily="34" charset="0"/>
                <a:cs typeface="Calibri" panose="020F0502020204030204" pitchFamily="34" charset="0"/>
              </a:rPr>
              <a:t>18,4%</a:t>
            </a:r>
          </a:p>
        </p:txBody>
      </p:sp>
    </p:spTree>
    <p:extLst>
      <p:ext uri="{BB962C8B-B14F-4D97-AF65-F5344CB8AC3E}">
        <p14:creationId xmlns:p14="http://schemas.microsoft.com/office/powerpoint/2010/main" val="287026369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1" name="AutoShape 8"/>
          <p:cNvSpPr>
            <a:spLocks noChangeArrowheads="1"/>
          </p:cNvSpPr>
          <p:nvPr/>
        </p:nvSpPr>
        <p:spPr bwMode="auto">
          <a:xfrm>
            <a:off x="405408" y="2271620"/>
            <a:ext cx="2738438" cy="1206500"/>
          </a:xfrm>
          <a:prstGeom prst="roundRect">
            <a:avLst>
              <a:gd name="adj" fmla="val 16667"/>
            </a:avLst>
          </a:prstGeom>
          <a:solidFill>
            <a:srgbClr val="AAAACF"/>
          </a:solidFill>
          <a:ln w="12600" cap="sq">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9pPr>
          </a:lstStyle>
          <a:p>
            <a:pPr algn="ctr" eaLnBrk="1" hangingPunct="1">
              <a:spcBef>
                <a:spcPct val="0"/>
              </a:spcBef>
              <a:buClrTx/>
              <a:buFontTx/>
              <a:buNone/>
              <a:defRPr/>
            </a:pPr>
            <a:r>
              <a:rPr lang="ru-RU" altLang="ru-RU" sz="16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БЕЗ ИЗМЕНЕНИЙ</a:t>
            </a:r>
          </a:p>
          <a:p>
            <a:pPr algn="ctr" eaLnBrk="1" hangingPunct="1">
              <a:spcBef>
                <a:spcPct val="0"/>
              </a:spcBef>
              <a:buClr>
                <a:srgbClr val="FF0000"/>
              </a:buClr>
              <a:buFont typeface="Arial" panose="020B0604020202020204" pitchFamily="34" charset="0"/>
              <a:buChar char="•"/>
              <a:defRPr/>
            </a:pPr>
            <a:r>
              <a:rPr lang="ru-RU" altLang="ru-RU" sz="1400" b="1" dirty="0">
                <a:solidFill>
                  <a:srgbClr val="FF0000"/>
                </a:solidFill>
                <a:latin typeface="Calibri" panose="020F0502020204030204" pitchFamily="34" charset="0"/>
                <a:cs typeface="Calibri" panose="020F0502020204030204" pitchFamily="34" charset="0"/>
              </a:rPr>
              <a:t>снижение рождаемости</a:t>
            </a:r>
          </a:p>
          <a:p>
            <a:pPr algn="ctr" eaLnBrk="1" hangingPunct="1">
              <a:spcBef>
                <a:spcPct val="0"/>
              </a:spcBef>
              <a:buClr>
                <a:srgbClr val="FF0000"/>
              </a:buClr>
              <a:buFont typeface="Arial" panose="020B0604020202020204" pitchFamily="34" charset="0"/>
              <a:buChar char="•"/>
              <a:defRPr/>
            </a:pPr>
            <a:r>
              <a:rPr lang="ru-RU" altLang="ru-RU" sz="1400" b="1" dirty="0">
                <a:solidFill>
                  <a:srgbClr val="FF0000"/>
                </a:solidFill>
                <a:latin typeface="Calibri" panose="020F0502020204030204" pitchFamily="34" charset="0"/>
                <a:cs typeface="Calibri" panose="020F0502020204030204" pitchFamily="34" charset="0"/>
              </a:rPr>
              <a:t>отказ от детей</a:t>
            </a:r>
          </a:p>
          <a:p>
            <a:pPr algn="ctr" eaLnBrk="1" hangingPunct="1">
              <a:spcBef>
                <a:spcPct val="0"/>
              </a:spcBef>
              <a:buClr>
                <a:srgbClr val="FF0000"/>
              </a:buClr>
              <a:buFont typeface="Arial" panose="020B0604020202020204" pitchFamily="34" charset="0"/>
              <a:buChar char="•"/>
              <a:defRPr/>
            </a:pPr>
            <a:r>
              <a:rPr lang="ru-RU" altLang="ru-RU" sz="1400" b="1" dirty="0">
                <a:solidFill>
                  <a:srgbClr val="FF0000"/>
                </a:solidFill>
                <a:latin typeface="Calibri" panose="020F0502020204030204" pitchFamily="34" charset="0"/>
                <a:cs typeface="Calibri" panose="020F0502020204030204" pitchFamily="34" charset="0"/>
              </a:rPr>
              <a:t>понижение стабильности </a:t>
            </a:r>
            <a:r>
              <a:rPr lang="ru-RU" altLang="ru-RU" sz="1400" b="1" dirty="0" smtClean="0">
                <a:solidFill>
                  <a:srgbClr val="FF0000"/>
                </a:solidFill>
                <a:latin typeface="Calibri" panose="020F0502020204030204" pitchFamily="34" charset="0"/>
                <a:cs typeface="Calibri" panose="020F0502020204030204" pitchFamily="34" charset="0"/>
              </a:rPr>
              <a:t>семейных </a:t>
            </a:r>
            <a:r>
              <a:rPr lang="ru-RU" altLang="ru-RU" sz="1400" b="1" dirty="0">
                <a:solidFill>
                  <a:srgbClr val="FF0000"/>
                </a:solidFill>
                <a:latin typeface="Calibri" panose="020F0502020204030204" pitchFamily="34" charset="0"/>
                <a:cs typeface="Calibri" panose="020F0502020204030204" pitchFamily="34" charset="0"/>
              </a:rPr>
              <a:t>отношений</a:t>
            </a:r>
          </a:p>
        </p:txBody>
      </p:sp>
      <p:sp>
        <p:nvSpPr>
          <p:cNvPr id="33802" name="AutoShape 9"/>
          <p:cNvSpPr>
            <a:spLocks noChangeArrowheads="1"/>
          </p:cNvSpPr>
          <p:nvPr/>
        </p:nvSpPr>
        <p:spPr bwMode="auto">
          <a:xfrm>
            <a:off x="6430169" y="2262917"/>
            <a:ext cx="2560638" cy="1123950"/>
          </a:xfrm>
          <a:prstGeom prst="roundRect">
            <a:avLst>
              <a:gd name="adj" fmla="val 16667"/>
            </a:avLst>
          </a:prstGeom>
          <a:solidFill>
            <a:srgbClr val="AAAACF"/>
          </a:solidFill>
          <a:ln w="12600" cap="sq">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9pPr>
          </a:lstStyle>
          <a:p>
            <a:pPr algn="ctr" eaLnBrk="1" hangingPunct="1">
              <a:spcBef>
                <a:spcPct val="0"/>
              </a:spcBef>
              <a:buClrTx/>
              <a:buFontTx/>
              <a:buNone/>
              <a:defRPr/>
            </a:pPr>
            <a:r>
              <a:rPr lang="ru-RU" altLang="ru-RU" sz="16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УВЕЛИЧЕНИЕ</a:t>
            </a:r>
          </a:p>
          <a:p>
            <a:pPr algn="ctr" eaLnBrk="1" hangingPunct="1">
              <a:spcBef>
                <a:spcPct val="0"/>
              </a:spcBef>
              <a:buClr>
                <a:srgbClr val="FF0000"/>
              </a:buClr>
              <a:buFont typeface="Arial" panose="020B0604020202020204" pitchFamily="34" charset="0"/>
              <a:buChar char="•"/>
              <a:defRPr/>
            </a:pPr>
            <a:r>
              <a:rPr lang="ru-RU" altLang="ru-RU" sz="1400" b="1" dirty="0">
                <a:solidFill>
                  <a:srgbClr val="FF0000"/>
                </a:solidFill>
                <a:latin typeface="Calibri" panose="020F0502020204030204" pitchFamily="34" charset="0"/>
                <a:cs typeface="Calibri" panose="020F0502020204030204" pitchFamily="34" charset="0"/>
              </a:rPr>
              <a:t>числа внебрачных детей</a:t>
            </a:r>
          </a:p>
          <a:p>
            <a:pPr algn="ctr" eaLnBrk="1" hangingPunct="1">
              <a:spcBef>
                <a:spcPct val="0"/>
              </a:spcBef>
              <a:buClr>
                <a:srgbClr val="FF0000"/>
              </a:buClr>
              <a:buFont typeface="Arial" panose="020B0604020202020204" pitchFamily="34" charset="0"/>
              <a:buChar char="•"/>
              <a:defRPr/>
            </a:pPr>
            <a:r>
              <a:rPr lang="ru-RU" altLang="ru-RU" sz="1400" b="1" dirty="0">
                <a:solidFill>
                  <a:srgbClr val="FF0000"/>
                </a:solidFill>
                <a:latin typeface="Calibri" panose="020F0502020204030204" pitchFamily="34" charset="0"/>
                <a:cs typeface="Calibri" panose="020F0502020204030204" pitchFamily="34" charset="0"/>
              </a:rPr>
              <a:t>доли повторных браков</a:t>
            </a:r>
          </a:p>
          <a:p>
            <a:pPr algn="ctr" eaLnBrk="1" hangingPunct="1">
              <a:spcBef>
                <a:spcPct val="0"/>
              </a:spcBef>
              <a:buClr>
                <a:srgbClr val="FF0000"/>
              </a:buClr>
              <a:buFont typeface="Arial" panose="020B0604020202020204" pitchFamily="34" charset="0"/>
              <a:buChar char="•"/>
              <a:defRPr/>
            </a:pPr>
            <a:r>
              <a:rPr lang="ru-RU" altLang="ru-RU" sz="1400" b="1" dirty="0">
                <a:solidFill>
                  <a:srgbClr val="FF0000"/>
                </a:solidFill>
                <a:latin typeface="Calibri" panose="020F0502020204030204" pitchFamily="34" charset="0"/>
                <a:cs typeface="Calibri" panose="020F0502020204030204" pitchFamily="34" charset="0"/>
              </a:rPr>
              <a:t>количества неполных семей</a:t>
            </a:r>
          </a:p>
        </p:txBody>
      </p:sp>
      <p:sp>
        <p:nvSpPr>
          <p:cNvPr id="33803" name="AutoShape 10"/>
          <p:cNvSpPr>
            <a:spLocks noChangeArrowheads="1"/>
          </p:cNvSpPr>
          <p:nvPr/>
        </p:nvSpPr>
        <p:spPr bwMode="auto">
          <a:xfrm>
            <a:off x="3103067" y="3802063"/>
            <a:ext cx="3237904" cy="1081088"/>
          </a:xfrm>
          <a:prstGeom prst="roundRect">
            <a:avLst>
              <a:gd name="adj" fmla="val 16667"/>
            </a:avLst>
          </a:prstGeom>
          <a:solidFill>
            <a:srgbClr val="AAAACF"/>
          </a:solidFill>
          <a:ln w="12600" cap="sq">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FFFFFF"/>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FFFFFF"/>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latin typeface="Arial" panose="020B0604020202020204" pitchFamily="34" charset="0"/>
                <a:ea typeface="Microsoft YaHei" panose="020B0503020204020204" pitchFamily="34" charset="-122"/>
              </a:defRPr>
            </a:lvl9pPr>
          </a:lstStyle>
          <a:p>
            <a:pPr algn="ctr" eaLnBrk="1" hangingPunct="1">
              <a:spcBef>
                <a:spcPct val="0"/>
              </a:spcBef>
              <a:buClrTx/>
              <a:buFontTx/>
              <a:buNone/>
              <a:defRPr/>
            </a:pPr>
            <a:r>
              <a:rPr lang="ru-RU" altLang="ru-RU" sz="16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СОКРАЩЕНИЕ</a:t>
            </a:r>
          </a:p>
          <a:p>
            <a:pPr marL="0" lvl="1" algn="ctr" eaLnBrk="1" hangingPunct="1">
              <a:spcBef>
                <a:spcPct val="0"/>
              </a:spcBef>
              <a:buClr>
                <a:srgbClr val="FF0000"/>
              </a:buClr>
              <a:buFont typeface="Calibri" panose="020F0502020204030204" pitchFamily="34" charset="0"/>
              <a:buChar char="•"/>
              <a:defRPr/>
            </a:pPr>
            <a:r>
              <a:rPr lang="ru-RU" altLang="ru-RU" sz="1400" b="1" dirty="0">
                <a:solidFill>
                  <a:srgbClr val="FF0000"/>
                </a:solidFill>
                <a:latin typeface="Calibri" panose="020F0502020204030204" pitchFamily="34" charset="0"/>
                <a:cs typeface="Calibri" panose="020F0502020204030204" pitchFamily="34" charset="0"/>
              </a:rPr>
              <a:t>количества детей в семье</a:t>
            </a:r>
          </a:p>
          <a:p>
            <a:pPr marL="0" lvl="1" algn="ctr" eaLnBrk="1" hangingPunct="1">
              <a:spcBef>
                <a:spcPct val="0"/>
              </a:spcBef>
              <a:buClr>
                <a:srgbClr val="FF0000"/>
              </a:buClr>
              <a:buFont typeface="Calibri" panose="020F0502020204030204" pitchFamily="34" charset="0"/>
              <a:buChar char="•"/>
              <a:defRPr/>
            </a:pPr>
            <a:r>
              <a:rPr lang="ru-RU" altLang="ru-RU" sz="1400" b="1" dirty="0">
                <a:solidFill>
                  <a:srgbClr val="FF0000"/>
                </a:solidFill>
                <a:latin typeface="Calibri" panose="020F0502020204030204" pitchFamily="34" charset="0"/>
                <a:cs typeface="Calibri" panose="020F0502020204030204" pitchFamily="34" charset="0"/>
              </a:rPr>
              <a:t>доли многопоколенных семей</a:t>
            </a:r>
          </a:p>
          <a:p>
            <a:pPr marL="0" lvl="1" algn="ctr" eaLnBrk="1" hangingPunct="1">
              <a:spcBef>
                <a:spcPct val="0"/>
              </a:spcBef>
              <a:buClr>
                <a:srgbClr val="FF0000"/>
              </a:buClr>
              <a:buFont typeface="Calibri" panose="020F0502020204030204" pitchFamily="34" charset="0"/>
              <a:buChar char="•"/>
              <a:defRPr/>
            </a:pPr>
            <a:r>
              <a:rPr lang="ru-RU" altLang="ru-RU" sz="1400" b="1" dirty="0">
                <a:solidFill>
                  <a:srgbClr val="FF0000"/>
                </a:solidFill>
                <a:latin typeface="Calibri" panose="020F0502020204030204" pitchFamily="34" charset="0"/>
                <a:cs typeface="Calibri" panose="020F0502020204030204" pitchFamily="34" charset="0"/>
              </a:rPr>
              <a:t>числа семей с детьми</a:t>
            </a:r>
          </a:p>
        </p:txBody>
      </p:sp>
      <p:pic>
        <p:nvPicPr>
          <p:cNvPr id="13317" name="Picture 12" descr="https://thumbs.dreamstime.com/b/%D0%B1%D0%BE%D0%BB%D1%8C%D1%88%D0%B0%D1%8F-%D1%81%D0%B5%D0%BC%D1%8C%D1%8F-425394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9950" y="1951038"/>
            <a:ext cx="26241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AutoShape 16"/>
          <p:cNvSpPr>
            <a:spLocks noChangeArrowheads="1"/>
          </p:cNvSpPr>
          <p:nvPr/>
        </p:nvSpPr>
        <p:spPr bwMode="auto">
          <a:xfrm rot="10800000">
            <a:off x="846138" y="5324475"/>
            <a:ext cx="2540000" cy="492125"/>
          </a:xfrm>
          <a:prstGeom prst="wedgeRoundRectCallout">
            <a:avLst>
              <a:gd name="adj1" fmla="val -3444"/>
              <a:gd name="adj2" fmla="val 39366"/>
              <a:gd name="adj3" fmla="val 16667"/>
            </a:avLst>
          </a:prstGeom>
          <a:gradFill rotWithShape="1">
            <a:gsLst>
              <a:gs pos="0">
                <a:schemeClr val="bg1"/>
              </a:gs>
              <a:gs pos="100000">
                <a:srgbClr val="CCFF99"/>
              </a:gs>
            </a:gsLst>
            <a:path path="rect">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latin typeface="Tahoma" panose="020B0604030504040204" pitchFamily="34" charset="0"/>
            </a:endParaRPr>
          </a:p>
        </p:txBody>
      </p:sp>
      <p:sp>
        <p:nvSpPr>
          <p:cNvPr id="13319" name="Прямоугольник 2"/>
          <p:cNvSpPr>
            <a:spLocks noChangeArrowheads="1"/>
          </p:cNvSpPr>
          <p:nvPr/>
        </p:nvSpPr>
        <p:spPr bwMode="auto">
          <a:xfrm>
            <a:off x="733425" y="5308600"/>
            <a:ext cx="2697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Отсутствие должного </a:t>
            </a:r>
          </a:p>
          <a:p>
            <a:pPr algn="ctr" eaLnBrk="1" hangingPunct="1"/>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внимания к воспитанию детей</a:t>
            </a:r>
            <a:endParaRPr lang="ru-RU" altLang="ru-RU" sz="1400"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3320" name="AutoShape 16"/>
          <p:cNvSpPr>
            <a:spLocks noChangeArrowheads="1"/>
          </p:cNvSpPr>
          <p:nvPr/>
        </p:nvSpPr>
        <p:spPr bwMode="auto">
          <a:xfrm rot="10800000">
            <a:off x="1839913" y="5849938"/>
            <a:ext cx="2828925" cy="554037"/>
          </a:xfrm>
          <a:prstGeom prst="wedgeRoundRectCallout">
            <a:avLst>
              <a:gd name="adj1" fmla="val -3444"/>
              <a:gd name="adj2" fmla="val 39366"/>
              <a:gd name="adj3" fmla="val 16667"/>
            </a:avLst>
          </a:prstGeom>
          <a:gradFill rotWithShape="1">
            <a:gsLst>
              <a:gs pos="0">
                <a:schemeClr val="bg1"/>
              </a:gs>
              <a:gs pos="100000">
                <a:srgbClr val="CCFF99"/>
              </a:gs>
            </a:gsLst>
            <a:path path="rect">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latin typeface="Tahoma" panose="020B0604030504040204" pitchFamily="34" charset="0"/>
            </a:endParaRPr>
          </a:p>
        </p:txBody>
      </p:sp>
      <p:sp>
        <p:nvSpPr>
          <p:cNvPr id="13321" name="AutoShape 16"/>
          <p:cNvSpPr>
            <a:spLocks noChangeArrowheads="1"/>
          </p:cNvSpPr>
          <p:nvPr/>
        </p:nvSpPr>
        <p:spPr bwMode="auto">
          <a:xfrm rot="10800000">
            <a:off x="3386138" y="5334000"/>
            <a:ext cx="2008187" cy="496888"/>
          </a:xfrm>
          <a:prstGeom prst="wedgeRoundRectCallout">
            <a:avLst>
              <a:gd name="adj1" fmla="val -3444"/>
              <a:gd name="adj2" fmla="val 39366"/>
              <a:gd name="adj3" fmla="val 16667"/>
            </a:avLst>
          </a:prstGeom>
          <a:gradFill rotWithShape="1">
            <a:gsLst>
              <a:gs pos="0">
                <a:schemeClr val="bg1"/>
              </a:gs>
              <a:gs pos="100000">
                <a:srgbClr val="CCFF99"/>
              </a:gs>
            </a:gsLst>
            <a:path path="rect">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latin typeface="Tahoma" panose="020B0604030504040204" pitchFamily="34" charset="0"/>
            </a:endParaRPr>
          </a:p>
        </p:txBody>
      </p:sp>
      <p:sp>
        <p:nvSpPr>
          <p:cNvPr id="13322" name="Прямоугольник 25"/>
          <p:cNvSpPr>
            <a:spLocks noChangeArrowheads="1"/>
          </p:cNvSpPr>
          <p:nvPr/>
        </p:nvSpPr>
        <p:spPr bwMode="auto">
          <a:xfrm>
            <a:off x="1647825" y="5832475"/>
            <a:ext cx="32115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Недооценка роли сотрудничества </a:t>
            </a:r>
          </a:p>
          <a:p>
            <a:pPr algn="ctr" eaLnBrk="1" hangingPunct="1"/>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 ДОО в воспитательном процессе</a:t>
            </a:r>
            <a:endParaRPr lang="ru-RU" altLang="ru-RU" sz="1400"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3323" name="Прямоугольник 3"/>
          <p:cNvSpPr>
            <a:spLocks noChangeArrowheads="1"/>
          </p:cNvSpPr>
          <p:nvPr/>
        </p:nvSpPr>
        <p:spPr bwMode="auto">
          <a:xfrm>
            <a:off x="3003550" y="5284788"/>
            <a:ext cx="2719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Низкая общая и </a:t>
            </a:r>
          </a:p>
          <a:p>
            <a:pPr algn="ctr" eaLnBrk="1" hangingPunct="1"/>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педагогическая культура</a:t>
            </a:r>
            <a:endParaRPr lang="ru-RU" altLang="ru-RU" sz="1400"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3324" name="AutoShape 16"/>
          <p:cNvSpPr>
            <a:spLocks noChangeArrowheads="1"/>
          </p:cNvSpPr>
          <p:nvPr/>
        </p:nvSpPr>
        <p:spPr bwMode="auto">
          <a:xfrm rot="10800000">
            <a:off x="4696619" y="5824538"/>
            <a:ext cx="2674938" cy="538162"/>
          </a:xfrm>
          <a:prstGeom prst="wedgeRoundRectCallout">
            <a:avLst>
              <a:gd name="adj1" fmla="val -3444"/>
              <a:gd name="adj2" fmla="val 39366"/>
              <a:gd name="adj3" fmla="val 16667"/>
            </a:avLst>
          </a:prstGeom>
          <a:gradFill rotWithShape="1">
            <a:gsLst>
              <a:gs pos="0">
                <a:schemeClr val="bg1"/>
              </a:gs>
              <a:gs pos="100000">
                <a:srgbClr val="CCFF99"/>
              </a:gs>
            </a:gsLst>
            <a:path path="rect">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latin typeface="Tahoma" panose="020B0604030504040204" pitchFamily="34" charset="0"/>
            </a:endParaRPr>
          </a:p>
        </p:txBody>
      </p:sp>
      <p:sp>
        <p:nvSpPr>
          <p:cNvPr id="13325" name="Прямоугольник 5"/>
          <p:cNvSpPr>
            <a:spLocks noChangeArrowheads="1"/>
          </p:cNvSpPr>
          <p:nvPr/>
        </p:nvSpPr>
        <p:spPr bwMode="auto">
          <a:xfrm>
            <a:off x="4662488" y="5821363"/>
            <a:ext cx="2674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Переоценка своих </a:t>
            </a:r>
          </a:p>
          <a:p>
            <a:pPr algn="ctr" eaLnBrk="1" hangingPunct="1"/>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воспитательных возможностей</a:t>
            </a:r>
            <a:endParaRPr lang="ru-RU" altLang="ru-RU" sz="1400"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3326" name="AutoShape 16"/>
          <p:cNvSpPr>
            <a:spLocks noChangeArrowheads="1"/>
          </p:cNvSpPr>
          <p:nvPr/>
        </p:nvSpPr>
        <p:spPr bwMode="auto">
          <a:xfrm rot="10800000">
            <a:off x="5419725" y="5364163"/>
            <a:ext cx="3044825" cy="463550"/>
          </a:xfrm>
          <a:prstGeom prst="wedgeRoundRectCallout">
            <a:avLst>
              <a:gd name="adj1" fmla="val -3444"/>
              <a:gd name="adj2" fmla="val 39366"/>
              <a:gd name="adj3" fmla="val 16667"/>
            </a:avLst>
          </a:prstGeom>
          <a:gradFill rotWithShape="1">
            <a:gsLst>
              <a:gs pos="0">
                <a:schemeClr val="bg1"/>
              </a:gs>
              <a:gs pos="100000">
                <a:srgbClr val="CCFF99"/>
              </a:gs>
            </a:gsLst>
            <a:path path="rect">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a:latin typeface="Tahoma" panose="020B0604030504040204" pitchFamily="34" charset="0"/>
            </a:endParaRPr>
          </a:p>
        </p:txBody>
      </p:sp>
      <p:sp>
        <p:nvSpPr>
          <p:cNvPr id="13327" name="Прямоугольник 36"/>
          <p:cNvSpPr>
            <a:spLocks noChangeArrowheads="1"/>
          </p:cNvSpPr>
          <p:nvPr/>
        </p:nvSpPr>
        <p:spPr bwMode="auto">
          <a:xfrm>
            <a:off x="5362575" y="5321300"/>
            <a:ext cx="31575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Субъективный подход к оценке поведения и черт характера ребенка</a:t>
            </a:r>
          </a:p>
        </p:txBody>
      </p:sp>
      <p:sp>
        <p:nvSpPr>
          <p:cNvPr id="19" name="Заголовок 1"/>
          <p:cNvSpPr txBox="1">
            <a:spLocks/>
          </p:cNvSpPr>
          <p:nvPr/>
        </p:nvSpPr>
        <p:spPr bwMode="auto">
          <a:xfrm>
            <a:off x="1605936" y="1529539"/>
            <a:ext cx="6403082" cy="393701"/>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eaLnBrk="1" hangingPunct="1">
              <a:defRPr/>
            </a:pPr>
            <a:r>
              <a:rPr lang="ru-RU" altLang="ru-RU" sz="2000" b="1" dirty="0">
                <a:solidFill>
                  <a:srgbClr val="C00000"/>
                </a:solidFill>
                <a:effectLst>
                  <a:outerShdw blurRad="38100" dist="38100" dir="2700000" algn="tl">
                    <a:srgbClr val="000000"/>
                  </a:outerShdw>
                </a:effectLst>
                <a:latin typeface="Calibri" panose="020F0502020204030204" pitchFamily="34" charset="0"/>
                <a:cs typeface="Calibri" panose="020F0502020204030204" pitchFamily="34" charset="0"/>
              </a:rPr>
              <a:t>Тенденции в развитии современной российской </a:t>
            </a:r>
            <a:r>
              <a:rPr lang="ru-RU" altLang="ru-RU" sz="2000" b="1" dirty="0" smtClean="0">
                <a:solidFill>
                  <a:srgbClr val="C00000"/>
                </a:solidFill>
                <a:effectLst>
                  <a:outerShdw blurRad="38100" dist="38100" dir="2700000" algn="tl">
                    <a:srgbClr val="000000"/>
                  </a:outerShdw>
                </a:effectLst>
                <a:latin typeface="Calibri" panose="020F0502020204030204" pitchFamily="34" charset="0"/>
                <a:cs typeface="Calibri" panose="020F0502020204030204" pitchFamily="34" charset="0"/>
              </a:rPr>
              <a:t>семьи</a:t>
            </a:r>
            <a:endParaRPr lang="ru-RU" altLang="ru-RU" sz="2000" b="1" dirty="0">
              <a:solidFill>
                <a:srgbClr val="C00000"/>
              </a:solidFill>
              <a:effectLst>
                <a:outerShdw blurRad="38100" dist="38100" dir="2700000" algn="tl">
                  <a:srgbClr val="000000"/>
                </a:outerShdw>
              </a:effectLst>
              <a:latin typeface="Calibri" panose="020F0502020204030204" pitchFamily="34" charset="0"/>
              <a:cs typeface="Calibri" panose="020F0502020204030204" pitchFamily="34" charset="0"/>
            </a:endParaRPr>
          </a:p>
        </p:txBody>
      </p:sp>
      <p:sp>
        <p:nvSpPr>
          <p:cNvPr id="20" name="Заголовок 1"/>
          <p:cNvSpPr txBox="1">
            <a:spLocks/>
          </p:cNvSpPr>
          <p:nvPr/>
        </p:nvSpPr>
        <p:spPr bwMode="auto">
          <a:xfrm>
            <a:off x="323528" y="4913567"/>
            <a:ext cx="8454775" cy="395286"/>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just" eaLnBrk="1" hangingPunct="1">
              <a:spcBef>
                <a:spcPts val="0"/>
              </a:spcBef>
              <a:buSzPct val="60000"/>
              <a:defRPr/>
            </a:pPr>
            <a:r>
              <a:rPr lang="ru-RU" altLang="ru-RU" sz="2000" b="1" dirty="0">
                <a:solidFill>
                  <a:srgbClr val="C00000"/>
                </a:solidFill>
                <a:effectLst>
                  <a:outerShdw blurRad="38100" dist="38100" dir="2700000" algn="tl">
                    <a:srgbClr val="000000"/>
                  </a:outerShdw>
                </a:effectLst>
                <a:latin typeface="Calibri" panose="020F0502020204030204" pitchFamily="34" charset="0"/>
                <a:cs typeface="Calibri" panose="020F0502020204030204" pitchFamily="34" charset="0"/>
              </a:rPr>
              <a:t>Факторы, сдерживающие результативность сотрудничества </a:t>
            </a:r>
            <a:r>
              <a:rPr lang="ru-RU" altLang="ru-RU" sz="2000" b="1" dirty="0" smtClean="0">
                <a:solidFill>
                  <a:srgbClr val="C00000"/>
                </a:solidFill>
                <a:effectLst>
                  <a:outerShdw blurRad="38100" dist="38100" dir="2700000" algn="tl">
                    <a:srgbClr val="000000"/>
                  </a:outerShdw>
                </a:effectLst>
                <a:latin typeface="Calibri" panose="020F0502020204030204" pitchFamily="34" charset="0"/>
                <a:cs typeface="Calibri" panose="020F0502020204030204" pitchFamily="34" charset="0"/>
              </a:rPr>
              <a:t>с родителями</a:t>
            </a:r>
            <a:endParaRPr lang="ru-RU" altLang="ru-RU" sz="2000" b="1" dirty="0">
              <a:solidFill>
                <a:srgbClr val="C00000"/>
              </a:solidFill>
              <a:effectLst>
                <a:outerShdw blurRad="38100" dist="38100" dir="2700000" algn="tl">
                  <a:srgbClr val="000000"/>
                </a:outerShdw>
              </a:effectLst>
              <a:latin typeface="Calibri" panose="020F0502020204030204" pitchFamily="34" charset="0"/>
              <a:cs typeface="Calibri" panose="020F0502020204030204" pitchFamily="34" charset="0"/>
            </a:endParaRPr>
          </a:p>
        </p:txBody>
      </p:sp>
      <p:sp>
        <p:nvSpPr>
          <p:cNvPr id="21" name="Заголовок 1"/>
          <p:cNvSpPr txBox="1">
            <a:spLocks/>
          </p:cNvSpPr>
          <p:nvPr/>
        </p:nvSpPr>
        <p:spPr bwMode="auto">
          <a:xfrm>
            <a:off x="76136" y="54290"/>
            <a:ext cx="3354452" cy="1142462"/>
          </a:xfrm>
          <a:prstGeom prst="rect">
            <a:avLst/>
          </a:prstGeom>
          <a:ln w="9525" cap="flat" cmpd="sng" algn="ctr">
            <a:solidFill>
              <a:schemeClr val="accent1">
                <a:shade val="60000"/>
                <a:satMod val="110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bIns="91440" anchor="b"/>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eaLnBrk="1" hangingPunct="1">
              <a:defRPr/>
            </a:pPr>
            <a:endParaRPr lang="ru-RU" altLang="ru-RU" sz="1200" b="1" i="1" dirty="0">
              <a:solidFill>
                <a:srgbClr val="FFFF00"/>
              </a:solidFill>
              <a:latin typeface="Calibri" panose="020F0502020204030204" pitchFamily="34" charset="0"/>
              <a:cs typeface="Calibri" panose="020F0502020204030204" pitchFamily="34" charset="0"/>
            </a:endParaRPr>
          </a:p>
        </p:txBody>
      </p:sp>
      <p:sp>
        <p:nvSpPr>
          <p:cNvPr id="22" name="Прямоугольник 21"/>
          <p:cNvSpPr/>
          <p:nvPr/>
        </p:nvSpPr>
        <p:spPr>
          <a:xfrm>
            <a:off x="-1" y="10101"/>
            <a:ext cx="3386137" cy="1431161"/>
          </a:xfrm>
          <a:prstGeom prst="rect">
            <a:avLst/>
          </a:prstGeom>
        </p:spPr>
        <p:txBody>
          <a:bodyPr wrap="square">
            <a:spAutoFit/>
          </a:bodyPr>
          <a:lstStyle/>
          <a:p>
            <a:pPr algn="ctr" eaLnBrk="1" hangingPunct="1">
              <a:defRPr/>
            </a:pPr>
            <a:r>
              <a:rPr 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Старшее </a:t>
            </a:r>
            <a:r>
              <a:rPr lang="ru-RU" sz="1400" b="1" dirty="0" smtClean="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поколение принимает </a:t>
            </a:r>
            <a:r>
              <a:rPr 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участие </a:t>
            </a:r>
            <a:endParaRPr lang="ru-RU" sz="1400" b="1" dirty="0" smtClean="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eaLnBrk="1" hangingPunct="1">
              <a:defRPr/>
            </a:pPr>
            <a:r>
              <a:rPr lang="ru-RU" sz="1400" b="1" dirty="0" smtClean="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 </a:t>
            </a:r>
            <a:r>
              <a:rPr 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воспитании </a:t>
            </a:r>
            <a:r>
              <a:rPr lang="ru-RU" sz="1400" b="1" dirty="0" smtClean="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Вашего ребенка</a:t>
            </a:r>
            <a:r>
              <a:rPr 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a:p>
            <a:pPr eaLnBrk="1" hangingPunct="1">
              <a:defRPr/>
            </a:pPr>
            <a:r>
              <a:rPr lang="ru-RU" sz="1200" b="1" i="1" dirty="0" smtClean="0">
                <a:solidFill>
                  <a:srgbClr val="006600"/>
                </a:solidFill>
                <a:latin typeface="Calibri" panose="020F0502020204030204" pitchFamily="34" charset="0"/>
                <a:cs typeface="Calibri" panose="020F0502020204030204" pitchFamily="34" charset="0"/>
              </a:rPr>
              <a:t>	Да </a:t>
            </a:r>
            <a:r>
              <a:rPr lang="ru-RU" sz="1200" b="1" i="1" dirty="0">
                <a:solidFill>
                  <a:srgbClr val="006600"/>
                </a:solidFill>
                <a:latin typeface="Calibri" panose="020F0502020204030204" pitchFamily="34" charset="0"/>
                <a:cs typeface="Calibri" panose="020F0502020204030204" pitchFamily="34" charset="0"/>
              </a:rPr>
              <a:t>– </a:t>
            </a:r>
            <a:r>
              <a:rPr lang="ru-RU" sz="1200" b="1" i="1" dirty="0">
                <a:solidFill>
                  <a:srgbClr val="FF0000"/>
                </a:solidFill>
                <a:latin typeface="Calibri" panose="020F0502020204030204" pitchFamily="34" charset="0"/>
                <a:cs typeface="Calibri" panose="020F0502020204030204" pitchFamily="34" charset="0"/>
              </a:rPr>
              <a:t>45,4%</a:t>
            </a:r>
            <a:r>
              <a:rPr lang="ru-RU" sz="1200" b="1" i="1" dirty="0">
                <a:solidFill>
                  <a:srgbClr val="006600"/>
                </a:solidFill>
                <a:latin typeface="Calibri" panose="020F0502020204030204" pitchFamily="34" charset="0"/>
                <a:cs typeface="Calibri" panose="020F0502020204030204" pitchFamily="34" charset="0"/>
              </a:rPr>
              <a:t>	        </a:t>
            </a:r>
          </a:p>
          <a:p>
            <a:pPr eaLnBrk="1" hangingPunct="1">
              <a:defRPr/>
            </a:pPr>
            <a:r>
              <a:rPr lang="ru-RU" sz="1200" b="1" i="1" dirty="0" smtClean="0">
                <a:solidFill>
                  <a:srgbClr val="006600"/>
                </a:solidFill>
                <a:latin typeface="Calibri" panose="020F0502020204030204" pitchFamily="34" charset="0"/>
                <a:cs typeface="Calibri" panose="020F0502020204030204" pitchFamily="34" charset="0"/>
              </a:rPr>
              <a:t>	По </a:t>
            </a:r>
            <a:r>
              <a:rPr lang="ru-RU" sz="1200" b="1" i="1" dirty="0">
                <a:solidFill>
                  <a:srgbClr val="006600"/>
                </a:solidFill>
                <a:latin typeface="Calibri" panose="020F0502020204030204" pitchFamily="34" charset="0"/>
                <a:cs typeface="Calibri" panose="020F0502020204030204" pitchFamily="34" charset="0"/>
              </a:rPr>
              <a:t>ситуации  – </a:t>
            </a:r>
            <a:r>
              <a:rPr lang="ru-RU" sz="1200" b="1" i="1" dirty="0">
                <a:solidFill>
                  <a:srgbClr val="FF0000"/>
                </a:solidFill>
                <a:latin typeface="Calibri" panose="020F0502020204030204" pitchFamily="34" charset="0"/>
                <a:cs typeface="Calibri" panose="020F0502020204030204" pitchFamily="34" charset="0"/>
              </a:rPr>
              <a:t>18,3%</a:t>
            </a:r>
            <a:r>
              <a:rPr lang="ru-RU" sz="1200" b="1" i="1" dirty="0">
                <a:solidFill>
                  <a:srgbClr val="006600"/>
                </a:solidFill>
                <a:latin typeface="Calibri" panose="020F0502020204030204" pitchFamily="34" charset="0"/>
                <a:cs typeface="Calibri" panose="020F0502020204030204" pitchFamily="34" charset="0"/>
              </a:rPr>
              <a:t>  </a:t>
            </a:r>
          </a:p>
          <a:p>
            <a:pPr eaLnBrk="1" hangingPunct="1">
              <a:defRPr/>
            </a:pPr>
            <a:r>
              <a:rPr lang="ru-RU" sz="1200" b="1" i="1" dirty="0" smtClean="0">
                <a:solidFill>
                  <a:srgbClr val="006600"/>
                </a:solidFill>
                <a:latin typeface="Calibri" panose="020F0502020204030204" pitchFamily="34" charset="0"/>
                <a:cs typeface="Calibri" panose="020F0502020204030204" pitchFamily="34" charset="0"/>
              </a:rPr>
              <a:t>	Нет </a:t>
            </a:r>
            <a:r>
              <a:rPr lang="ru-RU" sz="1200" b="1" i="1" dirty="0">
                <a:solidFill>
                  <a:srgbClr val="006600"/>
                </a:solidFill>
                <a:latin typeface="Calibri" panose="020F0502020204030204" pitchFamily="34" charset="0"/>
                <a:cs typeface="Calibri" panose="020F0502020204030204" pitchFamily="34" charset="0"/>
              </a:rPr>
              <a:t>– </a:t>
            </a:r>
            <a:r>
              <a:rPr lang="ru-RU" sz="1200" b="1" i="1" dirty="0">
                <a:solidFill>
                  <a:srgbClr val="FF0000"/>
                </a:solidFill>
                <a:latin typeface="Calibri" panose="020F0502020204030204" pitchFamily="34" charset="0"/>
                <a:cs typeface="Calibri" panose="020F0502020204030204" pitchFamily="34" charset="0"/>
              </a:rPr>
              <a:t>17,0%</a:t>
            </a:r>
          </a:p>
          <a:p>
            <a:pPr eaLnBrk="1" hangingPunct="1">
              <a:defRPr/>
            </a:pPr>
            <a:r>
              <a:rPr lang="ru-RU" sz="1200" b="1" i="1" dirty="0" smtClean="0">
                <a:solidFill>
                  <a:srgbClr val="FF0000"/>
                </a:solidFill>
                <a:latin typeface="Calibri" panose="020F0502020204030204" pitchFamily="34" charset="0"/>
                <a:cs typeface="Calibri" panose="020F0502020204030204" pitchFamily="34" charset="0"/>
              </a:rPr>
              <a:t>	</a:t>
            </a:r>
            <a:r>
              <a:rPr lang="ru-RU" sz="1200" b="1" i="1" dirty="0" smtClean="0">
                <a:solidFill>
                  <a:schemeClr val="accent1">
                    <a:lumMod val="50000"/>
                  </a:schemeClr>
                </a:solidFill>
                <a:latin typeface="Calibri" panose="020F0502020204030204" pitchFamily="34" charset="0"/>
                <a:cs typeface="Calibri" panose="020F0502020204030204" pitchFamily="34" charset="0"/>
              </a:rPr>
              <a:t>Редко </a:t>
            </a:r>
            <a:r>
              <a:rPr lang="ru-RU" sz="1200" b="1" i="1" dirty="0">
                <a:solidFill>
                  <a:srgbClr val="FF0000"/>
                </a:solidFill>
                <a:latin typeface="Calibri" panose="020F0502020204030204" pitchFamily="34" charset="0"/>
                <a:cs typeface="Calibri" panose="020F0502020204030204" pitchFamily="34" charset="0"/>
              </a:rPr>
              <a:t>– 19,3%</a:t>
            </a:r>
          </a:p>
          <a:p>
            <a:pPr eaLnBrk="1" hangingPunct="1">
              <a:defRPr/>
            </a:pPr>
            <a:endParaRPr lang="ru-RU" sz="1100" b="1" dirty="0">
              <a:solidFill>
                <a:srgbClr val="FF0000"/>
              </a:solidFill>
              <a:latin typeface="Times New Roman" panose="02020603050405020304" pitchFamily="18" charset="0"/>
              <a:cs typeface="Times New Roman" panose="02020603050405020304" pitchFamily="18" charset="0"/>
            </a:endParaRPr>
          </a:p>
        </p:txBody>
      </p:sp>
      <p:sp>
        <p:nvSpPr>
          <p:cNvPr id="24" name="Прямоугольник 23"/>
          <p:cNvSpPr/>
          <p:nvPr/>
        </p:nvSpPr>
        <p:spPr>
          <a:xfrm>
            <a:off x="3819525" y="106363"/>
            <a:ext cx="5221288" cy="831850"/>
          </a:xfrm>
          <a:prstGeom prst="rect">
            <a:avLst/>
          </a:prstGeom>
        </p:spPr>
        <p:txBody>
          <a:bodyPr>
            <a:spAutoFit/>
          </a:bodyPr>
          <a:lstStyle/>
          <a:p>
            <a:pPr algn="just" eaLnBrk="1" hangingPunct="1">
              <a:buSzPct val="100000"/>
              <a:defRPr/>
            </a:pPr>
            <a:r>
              <a:rPr lang="ru-RU" altLang="ru-RU" sz="1200" b="1" i="1" dirty="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До пяти-шести лет… ребенка нужно душевно беречь, как нежный цветок… Ибо воистину, – мир можно пересоздать, перевоспитать из детской, но в детской же можно его и погубить</a:t>
            </a:r>
          </a:p>
          <a:p>
            <a:pPr algn="r" eaLnBrk="1" hangingPunct="1">
              <a:buSzPct val="100000"/>
              <a:defRPr/>
            </a:pPr>
            <a:r>
              <a:rPr lang="az-Cyrl-AZ" altLang="ru-RU" sz="1200" b="1" i="1" dirty="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Иван Ильин</a:t>
            </a:r>
          </a:p>
        </p:txBody>
      </p:sp>
    </p:spTree>
    <p:extLst>
      <p:ext uri="{BB962C8B-B14F-4D97-AF65-F5344CB8AC3E}">
        <p14:creationId xmlns:p14="http://schemas.microsoft.com/office/powerpoint/2010/main" val="61775236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9" name="AutoShape 5"/>
          <p:cNvSpPr>
            <a:spLocks noChangeArrowheads="1"/>
          </p:cNvSpPr>
          <p:nvPr/>
        </p:nvSpPr>
        <p:spPr bwMode="auto">
          <a:xfrm>
            <a:off x="3143246" y="810193"/>
            <a:ext cx="4153048" cy="442913"/>
          </a:xfrm>
          <a:prstGeom prst="roundRect">
            <a:avLst>
              <a:gd name="adj" fmla="val 16667"/>
            </a:avLst>
          </a:prstGeom>
          <a:gradFill rotWithShape="0">
            <a:gsLst>
              <a:gs pos="0">
                <a:srgbClr val="6BFF6B"/>
              </a:gs>
              <a:gs pos="50000">
                <a:srgbClr val="DDFF99"/>
              </a:gs>
              <a:gs pos="100000">
                <a:srgbClr val="6BFF6B"/>
              </a:gs>
            </a:gsLst>
            <a:lin ang="5400000" scaled="1"/>
          </a:gradFill>
          <a:ln w="9525">
            <a:solidFill>
              <a:srgbClr val="663300"/>
            </a:solidFill>
            <a:round/>
            <a:headEnd/>
            <a:tailEnd/>
          </a:ln>
          <a:effectLst>
            <a:outerShdw dist="107763" dir="2700000" algn="ctr" rotWithShape="0">
              <a:srgbClr val="FF9900"/>
            </a:outerShdw>
          </a:effectLst>
        </p:spPr>
        <p:txBody>
          <a:bodyPr wrap="square">
            <a:spAutoFit/>
          </a:bodyPr>
          <a:lstStyle>
            <a:lvl1pPr eaLnBrk="0" hangingPunct="0">
              <a:defRPr sz="2400">
                <a:solidFill>
                  <a:schemeClr val="tx1"/>
                </a:solidFill>
                <a:latin typeface="Monotype Corsiva" panose="03010101010201010101" pitchFamily="66" charset="0"/>
              </a:defRPr>
            </a:lvl1pPr>
            <a:lvl2pPr marL="742950" indent="-285750" eaLnBrk="0" hangingPunct="0">
              <a:defRPr sz="2400">
                <a:solidFill>
                  <a:schemeClr val="tx1"/>
                </a:solidFill>
                <a:latin typeface="Monotype Corsiva" panose="03010101010201010101" pitchFamily="66" charset="0"/>
              </a:defRPr>
            </a:lvl2pPr>
            <a:lvl3pPr marL="1143000" indent="-228600" eaLnBrk="0" hangingPunct="0">
              <a:defRPr sz="2400">
                <a:solidFill>
                  <a:schemeClr val="tx1"/>
                </a:solidFill>
                <a:latin typeface="Monotype Corsiva" panose="03010101010201010101" pitchFamily="66" charset="0"/>
              </a:defRPr>
            </a:lvl3pPr>
            <a:lvl4pPr marL="1600200" indent="-228600" eaLnBrk="0" hangingPunct="0">
              <a:defRPr sz="2400">
                <a:solidFill>
                  <a:schemeClr val="tx1"/>
                </a:solidFill>
                <a:latin typeface="Monotype Corsiva" panose="03010101010201010101" pitchFamily="66" charset="0"/>
              </a:defRPr>
            </a:lvl4pPr>
            <a:lvl5pPr marL="2057400" indent="-228600" eaLnBrk="0" hangingPunct="0">
              <a:defRPr sz="2400">
                <a:solidFill>
                  <a:schemeClr val="tx1"/>
                </a:solidFill>
                <a:latin typeface="Monotype Corsiva" panose="03010101010201010101" pitchFamily="66" charset="0"/>
              </a:defRPr>
            </a:lvl5pPr>
            <a:lvl6pPr marL="2514600" indent="-228600" eaLnBrk="0" fontAlgn="base" hangingPunct="0">
              <a:lnSpc>
                <a:spcPct val="90000"/>
              </a:lnSpc>
              <a:spcBef>
                <a:spcPct val="20000"/>
              </a:spcBef>
              <a:spcAft>
                <a:spcPct val="0"/>
              </a:spcAft>
              <a:defRPr sz="2400">
                <a:solidFill>
                  <a:schemeClr val="tx1"/>
                </a:solidFill>
                <a:latin typeface="Monotype Corsiva" panose="03010101010201010101" pitchFamily="66" charset="0"/>
              </a:defRPr>
            </a:lvl6pPr>
            <a:lvl7pPr marL="2971800" indent="-228600" eaLnBrk="0" fontAlgn="base" hangingPunct="0">
              <a:lnSpc>
                <a:spcPct val="90000"/>
              </a:lnSpc>
              <a:spcBef>
                <a:spcPct val="20000"/>
              </a:spcBef>
              <a:spcAft>
                <a:spcPct val="0"/>
              </a:spcAft>
              <a:defRPr sz="2400">
                <a:solidFill>
                  <a:schemeClr val="tx1"/>
                </a:solidFill>
                <a:latin typeface="Monotype Corsiva" panose="03010101010201010101" pitchFamily="66" charset="0"/>
              </a:defRPr>
            </a:lvl7pPr>
            <a:lvl8pPr marL="3429000" indent="-228600" eaLnBrk="0" fontAlgn="base" hangingPunct="0">
              <a:lnSpc>
                <a:spcPct val="90000"/>
              </a:lnSpc>
              <a:spcBef>
                <a:spcPct val="20000"/>
              </a:spcBef>
              <a:spcAft>
                <a:spcPct val="0"/>
              </a:spcAft>
              <a:defRPr sz="2400">
                <a:solidFill>
                  <a:schemeClr val="tx1"/>
                </a:solidFill>
                <a:latin typeface="Monotype Corsiva" panose="03010101010201010101" pitchFamily="66" charset="0"/>
              </a:defRPr>
            </a:lvl8pPr>
            <a:lvl9pPr marL="3886200" indent="-228600" eaLnBrk="0" fontAlgn="base" hangingPunct="0">
              <a:lnSpc>
                <a:spcPct val="90000"/>
              </a:lnSpc>
              <a:spcBef>
                <a:spcPct val="20000"/>
              </a:spcBef>
              <a:spcAft>
                <a:spcPct val="0"/>
              </a:spcAft>
              <a:defRPr sz="2400">
                <a:solidFill>
                  <a:schemeClr val="tx1"/>
                </a:solidFill>
                <a:latin typeface="Monotype Corsiva" panose="03010101010201010101" pitchFamily="66" charset="0"/>
              </a:defRPr>
            </a:lvl9pPr>
          </a:lstStyle>
          <a:p>
            <a:pPr algn="ctr">
              <a:defRPr/>
            </a:pPr>
            <a:r>
              <a:rPr 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Воспитательный потенциал семьи</a:t>
            </a:r>
          </a:p>
        </p:txBody>
      </p:sp>
      <p:sp>
        <p:nvSpPr>
          <p:cNvPr id="661512" name="Rectangle 8"/>
          <p:cNvSpPr>
            <a:spLocks noChangeArrowheads="1"/>
          </p:cNvSpPr>
          <p:nvPr/>
        </p:nvSpPr>
        <p:spPr bwMode="auto">
          <a:xfrm>
            <a:off x="188913" y="2241550"/>
            <a:ext cx="3532187" cy="338554"/>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rgbClr val="FF0000"/>
              </a:buClr>
              <a:buFont typeface="Arial Black" panose="020B0A04020102020204" pitchFamily="34" charset="0"/>
              <a:buNone/>
            </a:pPr>
            <a:r>
              <a:rPr lang="ru-RU" altLang="ru-RU" sz="1600" b="1" i="1" dirty="0">
                <a:solidFill>
                  <a:srgbClr val="990033"/>
                </a:solidFill>
                <a:latin typeface="Calibri" panose="020F0502020204030204" pitchFamily="34" charset="0"/>
                <a:cs typeface="Calibri" panose="020F0502020204030204" pitchFamily="34" charset="0"/>
              </a:rPr>
              <a:t>Позитивное отношение к миру</a:t>
            </a:r>
          </a:p>
        </p:txBody>
      </p:sp>
      <p:sp>
        <p:nvSpPr>
          <p:cNvPr id="661513" name="Rectangle 9"/>
          <p:cNvSpPr>
            <a:spLocks noChangeArrowheads="1"/>
          </p:cNvSpPr>
          <p:nvPr/>
        </p:nvSpPr>
        <p:spPr bwMode="auto">
          <a:xfrm>
            <a:off x="6235700" y="2640013"/>
            <a:ext cx="2749550" cy="338554"/>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rgbClr val="FF0000"/>
              </a:buClr>
              <a:buFont typeface="Arial Black" panose="020B0A04020102020204" pitchFamily="34" charset="0"/>
              <a:buNone/>
            </a:pPr>
            <a:r>
              <a:rPr lang="ru-RU" altLang="ru-RU" sz="1600" b="1" i="1" dirty="0">
                <a:solidFill>
                  <a:srgbClr val="990033"/>
                </a:solidFill>
                <a:latin typeface="Calibri" panose="020F0502020204030204" pitchFamily="34" charset="0"/>
                <a:cs typeface="Calibri" panose="020F0502020204030204" pitchFamily="34" charset="0"/>
              </a:rPr>
              <a:t>Здоровый образ жизни</a:t>
            </a:r>
            <a:r>
              <a:rPr lang="ru-RU" altLang="ru-RU" sz="1600" b="1" dirty="0">
                <a:solidFill>
                  <a:srgbClr val="990033"/>
                </a:solidFill>
                <a:latin typeface="Calibri" panose="020F0502020204030204" pitchFamily="34" charset="0"/>
                <a:cs typeface="Calibri" panose="020F0502020204030204" pitchFamily="34" charset="0"/>
              </a:rPr>
              <a:t> </a:t>
            </a:r>
          </a:p>
        </p:txBody>
      </p:sp>
      <p:sp>
        <p:nvSpPr>
          <p:cNvPr id="661514" name="Rectangle 10"/>
          <p:cNvSpPr>
            <a:spLocks noChangeArrowheads="1"/>
          </p:cNvSpPr>
          <p:nvPr/>
        </p:nvSpPr>
        <p:spPr bwMode="auto">
          <a:xfrm>
            <a:off x="290513" y="1754188"/>
            <a:ext cx="3946525" cy="313932"/>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ru-RU" altLang="ru-RU" sz="1600" b="1" i="1" dirty="0">
                <a:solidFill>
                  <a:srgbClr val="990033"/>
                </a:solidFill>
                <a:latin typeface="Calibri" panose="020F0502020204030204" pitchFamily="34" charset="0"/>
                <a:cs typeface="Calibri" panose="020F0502020204030204" pitchFamily="34" charset="0"/>
              </a:rPr>
              <a:t>«Цензура» и дозировка  информации</a:t>
            </a:r>
            <a:r>
              <a:rPr lang="ru-RU" altLang="ru-RU" sz="1600" b="1" dirty="0">
                <a:solidFill>
                  <a:srgbClr val="990033"/>
                </a:solidFill>
                <a:latin typeface="Calibri" panose="020F0502020204030204" pitchFamily="34" charset="0"/>
                <a:cs typeface="Calibri" panose="020F0502020204030204" pitchFamily="34" charset="0"/>
              </a:rPr>
              <a:t> </a:t>
            </a:r>
          </a:p>
        </p:txBody>
      </p:sp>
      <p:sp>
        <p:nvSpPr>
          <p:cNvPr id="661531" name="Rectangle 27"/>
          <p:cNvSpPr>
            <a:spLocks noChangeArrowheads="1"/>
          </p:cNvSpPr>
          <p:nvPr/>
        </p:nvSpPr>
        <p:spPr bwMode="auto">
          <a:xfrm>
            <a:off x="611188" y="4606925"/>
            <a:ext cx="3568700" cy="707886"/>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dirty="0">
                <a:latin typeface="Monotype Corsiva" panose="03010101010201010101" pitchFamily="66" charset="0"/>
                <a:cs typeface="Arial" panose="020B0604020202020204" pitchFamily="34" charset="0"/>
              </a:rPr>
              <a:t> </a:t>
            </a:r>
            <a:r>
              <a:rPr lang="ru-RU" altLang="ru-RU" sz="1600" b="1" i="1" dirty="0">
                <a:solidFill>
                  <a:srgbClr val="A50021"/>
                </a:solidFill>
                <a:latin typeface="Calibri" panose="020F0502020204030204" pitchFamily="34" charset="0"/>
                <a:cs typeface="Calibri" panose="020F0502020204030204" pitchFamily="34" charset="0"/>
              </a:rPr>
              <a:t>Системность и </a:t>
            </a:r>
            <a:r>
              <a:rPr lang="ru-RU" altLang="ru-RU" sz="1600" b="1" i="1" dirty="0" smtClean="0">
                <a:solidFill>
                  <a:srgbClr val="A50021"/>
                </a:solidFill>
                <a:latin typeface="Calibri" panose="020F0502020204030204" pitchFamily="34" charset="0"/>
                <a:cs typeface="Calibri" panose="020F0502020204030204" pitchFamily="34" charset="0"/>
              </a:rPr>
              <a:t>единство требований </a:t>
            </a:r>
            <a:r>
              <a:rPr lang="ru-RU" altLang="ru-RU" sz="1600" b="1" i="1" dirty="0">
                <a:solidFill>
                  <a:srgbClr val="A50021"/>
                </a:solidFill>
                <a:latin typeface="Calibri" panose="020F0502020204030204" pitchFamily="34" charset="0"/>
                <a:cs typeface="Calibri" panose="020F0502020204030204" pitchFamily="34" charset="0"/>
              </a:rPr>
              <a:t>значимых взрослых</a:t>
            </a:r>
          </a:p>
        </p:txBody>
      </p:sp>
      <p:sp>
        <p:nvSpPr>
          <p:cNvPr id="4" name="Rectangle 8"/>
          <p:cNvSpPr>
            <a:spLocks noChangeArrowheads="1"/>
          </p:cNvSpPr>
          <p:nvPr/>
        </p:nvSpPr>
        <p:spPr bwMode="auto">
          <a:xfrm>
            <a:off x="473075" y="3948113"/>
            <a:ext cx="1965325" cy="338554"/>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rgbClr val="FF0000"/>
              </a:buClr>
              <a:buFont typeface="Arial Black" panose="020B0A04020102020204" pitchFamily="34" charset="0"/>
              <a:buNone/>
            </a:pPr>
            <a:r>
              <a:rPr lang="ru-RU" altLang="ru-RU" sz="1600" b="1" i="1" dirty="0">
                <a:solidFill>
                  <a:srgbClr val="990033"/>
                </a:solidFill>
                <a:latin typeface="Calibri" panose="020F0502020204030204" pitchFamily="34" charset="0"/>
                <a:cs typeface="Calibri" panose="020F0502020204030204" pitchFamily="34" charset="0"/>
              </a:rPr>
              <a:t>Личный пример</a:t>
            </a:r>
            <a:r>
              <a:rPr lang="ru-RU" altLang="ru-RU" sz="1600" b="1" dirty="0">
                <a:solidFill>
                  <a:srgbClr val="990033"/>
                </a:solidFill>
                <a:latin typeface="Calibri" panose="020F0502020204030204" pitchFamily="34" charset="0"/>
                <a:cs typeface="Calibri" panose="020F0502020204030204" pitchFamily="34" charset="0"/>
              </a:rPr>
              <a:t> </a:t>
            </a:r>
          </a:p>
        </p:txBody>
      </p:sp>
      <p:sp>
        <p:nvSpPr>
          <p:cNvPr id="5" name="Rectangle 9"/>
          <p:cNvSpPr>
            <a:spLocks noChangeArrowheads="1"/>
          </p:cNvSpPr>
          <p:nvPr/>
        </p:nvSpPr>
        <p:spPr bwMode="auto">
          <a:xfrm>
            <a:off x="5681663" y="2108200"/>
            <a:ext cx="3130550" cy="313932"/>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ru-RU" altLang="ru-RU" sz="1600" dirty="0">
                <a:latin typeface="Calibri" panose="020F0502020204030204" pitchFamily="34" charset="0"/>
                <a:cs typeface="Calibri" panose="020F0502020204030204" pitchFamily="34" charset="0"/>
              </a:rPr>
              <a:t> </a:t>
            </a:r>
            <a:r>
              <a:rPr lang="ru-RU" altLang="ru-RU" sz="1600" b="1" i="1" dirty="0">
                <a:solidFill>
                  <a:srgbClr val="990033"/>
                </a:solidFill>
                <a:latin typeface="Calibri" panose="020F0502020204030204" pitchFamily="34" charset="0"/>
                <a:cs typeface="Calibri" panose="020F0502020204030204" pitchFamily="34" charset="0"/>
              </a:rPr>
              <a:t>Совместная деятельность</a:t>
            </a:r>
            <a:r>
              <a:rPr lang="ru-RU" altLang="ru-RU" sz="1600" b="1" dirty="0">
                <a:solidFill>
                  <a:srgbClr val="990033"/>
                </a:solidFill>
                <a:latin typeface="Calibri" panose="020F0502020204030204" pitchFamily="34" charset="0"/>
                <a:cs typeface="Calibri" panose="020F0502020204030204" pitchFamily="34" charset="0"/>
              </a:rPr>
              <a:t> </a:t>
            </a:r>
          </a:p>
        </p:txBody>
      </p:sp>
      <p:sp>
        <p:nvSpPr>
          <p:cNvPr id="6" name="Rectangle 27"/>
          <p:cNvSpPr>
            <a:spLocks noChangeArrowheads="1"/>
          </p:cNvSpPr>
          <p:nvPr/>
        </p:nvSpPr>
        <p:spPr bwMode="auto">
          <a:xfrm>
            <a:off x="1035050" y="3425825"/>
            <a:ext cx="2408238" cy="313932"/>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ru-RU" altLang="ru-RU" sz="1600" b="1" i="1" dirty="0" err="1">
                <a:solidFill>
                  <a:srgbClr val="990033"/>
                </a:solidFill>
                <a:latin typeface="Calibri" panose="020F0502020204030204" pitchFamily="34" charset="0"/>
                <a:cs typeface="Calibri" panose="020F0502020204030204" pitchFamily="34" charset="0"/>
              </a:rPr>
              <a:t>Коммуникативность</a:t>
            </a:r>
            <a:endParaRPr lang="ru-RU" altLang="ru-RU" sz="1600" b="1" i="1" dirty="0">
              <a:solidFill>
                <a:srgbClr val="990033"/>
              </a:solidFill>
              <a:latin typeface="Calibri" panose="020F0502020204030204" pitchFamily="34" charset="0"/>
              <a:cs typeface="Calibri" panose="020F0502020204030204" pitchFamily="34" charset="0"/>
            </a:endParaRPr>
          </a:p>
        </p:txBody>
      </p:sp>
      <p:sp>
        <p:nvSpPr>
          <p:cNvPr id="7" name="Rectangle 9"/>
          <p:cNvSpPr>
            <a:spLocks noChangeArrowheads="1"/>
          </p:cNvSpPr>
          <p:nvPr/>
        </p:nvSpPr>
        <p:spPr bwMode="auto">
          <a:xfrm>
            <a:off x="601654" y="2696858"/>
            <a:ext cx="2462212" cy="433965"/>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ru-RU" altLang="ru-RU" dirty="0">
                <a:latin typeface="Monotype Corsiva" panose="03010101010201010101" pitchFamily="66" charset="0"/>
                <a:cs typeface="Arial" panose="020B0604020202020204" pitchFamily="34" charset="0"/>
              </a:rPr>
              <a:t> </a:t>
            </a:r>
            <a:r>
              <a:rPr lang="ru-RU" altLang="ru-RU" sz="1600" b="1" i="1" dirty="0">
                <a:solidFill>
                  <a:srgbClr val="990033"/>
                </a:solidFill>
                <a:latin typeface="Calibri" panose="020F0502020204030204" pitchFamily="34" charset="0"/>
                <a:cs typeface="Calibri" panose="020F0502020204030204" pitchFamily="34" charset="0"/>
              </a:rPr>
              <a:t>Культура поведения</a:t>
            </a:r>
          </a:p>
        </p:txBody>
      </p:sp>
      <p:sp>
        <p:nvSpPr>
          <p:cNvPr id="8" name="Rectangle 9"/>
          <p:cNvSpPr>
            <a:spLocks noChangeArrowheads="1"/>
          </p:cNvSpPr>
          <p:nvPr/>
        </p:nvSpPr>
        <p:spPr bwMode="auto">
          <a:xfrm>
            <a:off x="5722938" y="3149600"/>
            <a:ext cx="3089275" cy="707886"/>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dirty="0">
                <a:latin typeface="Monotype Corsiva" panose="03010101010201010101" pitchFamily="66" charset="0"/>
                <a:cs typeface="Arial" panose="020B0604020202020204" pitchFamily="34" charset="0"/>
              </a:rPr>
              <a:t> </a:t>
            </a:r>
            <a:r>
              <a:rPr lang="ru-RU" altLang="ru-RU" sz="1600" b="1" i="1" dirty="0">
                <a:solidFill>
                  <a:srgbClr val="990033"/>
                </a:solidFill>
                <a:latin typeface="Calibri" panose="020F0502020204030204" pitchFamily="34" charset="0"/>
                <a:cs typeface="Calibri" panose="020F0502020204030204" pitchFamily="34" charset="0"/>
              </a:rPr>
              <a:t>Мотивация к  учебе детей </a:t>
            </a:r>
          </a:p>
          <a:p>
            <a:pPr eaLnBrk="1" hangingPunct="1"/>
            <a:r>
              <a:rPr lang="ru-RU" altLang="ru-RU" sz="1600" b="1" i="1" dirty="0">
                <a:solidFill>
                  <a:srgbClr val="990033"/>
                </a:solidFill>
                <a:latin typeface="Calibri" panose="020F0502020204030204" pitchFamily="34" charset="0"/>
                <a:cs typeface="Calibri" panose="020F0502020204030204" pitchFamily="34" charset="0"/>
              </a:rPr>
              <a:t>и самих родителей</a:t>
            </a:r>
          </a:p>
        </p:txBody>
      </p:sp>
      <p:sp>
        <p:nvSpPr>
          <p:cNvPr id="315422" name="Rectangle 30"/>
          <p:cNvSpPr>
            <a:spLocks noChangeArrowheads="1"/>
          </p:cNvSpPr>
          <p:nvPr/>
        </p:nvSpPr>
        <p:spPr bwMode="auto">
          <a:xfrm>
            <a:off x="0" y="347663"/>
            <a:ext cx="184150" cy="3175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none" anchor="ctr">
            <a:spAutoFit/>
          </a:bodyPr>
          <a:lstStyle/>
          <a:p>
            <a:pPr eaLnBrk="1" hangingPunct="1">
              <a:lnSpc>
                <a:spcPct val="90000"/>
              </a:lnSpc>
              <a:spcBef>
                <a:spcPct val="20000"/>
              </a:spcBef>
              <a:defRPr/>
            </a:pPr>
            <a:endParaRPr lang="ru-RU" sz="1633"/>
          </a:p>
        </p:txBody>
      </p:sp>
      <p:sp>
        <p:nvSpPr>
          <p:cNvPr id="315424" name="Rectangle 32"/>
          <p:cNvSpPr>
            <a:spLocks noChangeArrowheads="1"/>
          </p:cNvSpPr>
          <p:nvPr/>
        </p:nvSpPr>
        <p:spPr bwMode="auto">
          <a:xfrm>
            <a:off x="0" y="-158750"/>
            <a:ext cx="184150" cy="31908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none" anchor="ctr">
            <a:spAutoFit/>
          </a:bodyPr>
          <a:lstStyle/>
          <a:p>
            <a:pPr eaLnBrk="1" hangingPunct="1">
              <a:lnSpc>
                <a:spcPct val="90000"/>
              </a:lnSpc>
              <a:spcBef>
                <a:spcPct val="20000"/>
              </a:spcBef>
              <a:defRPr/>
            </a:pPr>
            <a:endParaRPr lang="ru-RU" sz="1633"/>
          </a:p>
        </p:txBody>
      </p:sp>
      <p:sp>
        <p:nvSpPr>
          <p:cNvPr id="26" name="Rectangle 8"/>
          <p:cNvSpPr>
            <a:spLocks noChangeArrowheads="1"/>
          </p:cNvSpPr>
          <p:nvPr/>
        </p:nvSpPr>
        <p:spPr bwMode="auto">
          <a:xfrm>
            <a:off x="4640977" y="1440381"/>
            <a:ext cx="4300538" cy="338554"/>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rgbClr val="FF0000"/>
              </a:buClr>
              <a:buFont typeface="Arial Black" panose="020B0A04020102020204" pitchFamily="34" charset="0"/>
              <a:buNone/>
            </a:pPr>
            <a:r>
              <a:rPr lang="ru-RU" altLang="ru-RU" sz="1600" b="1" i="1" dirty="0">
                <a:solidFill>
                  <a:srgbClr val="990033"/>
                </a:solidFill>
                <a:latin typeface="Calibri" panose="020F0502020204030204" pitchFamily="34" charset="0"/>
                <a:cs typeface="Calibri" panose="020F0502020204030204" pitchFamily="34" charset="0"/>
              </a:rPr>
              <a:t>Авторитет значимых взрослых</a:t>
            </a:r>
          </a:p>
        </p:txBody>
      </p:sp>
      <p:sp>
        <p:nvSpPr>
          <p:cNvPr id="27" name="Rectangle 27"/>
          <p:cNvSpPr>
            <a:spLocks noChangeArrowheads="1"/>
          </p:cNvSpPr>
          <p:nvPr/>
        </p:nvSpPr>
        <p:spPr bwMode="auto">
          <a:xfrm>
            <a:off x="4915873" y="4693102"/>
            <a:ext cx="3532187" cy="535531"/>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ru-RU" altLang="ru-RU" sz="1600" b="1" i="1" dirty="0">
                <a:solidFill>
                  <a:srgbClr val="990033"/>
                </a:solidFill>
                <a:latin typeface="Calibri" panose="020F0502020204030204" pitchFamily="34" charset="0"/>
                <a:cs typeface="Calibri" panose="020F0502020204030204" pitchFamily="34" charset="0"/>
              </a:rPr>
              <a:t>Эмоционально-нравственный </a:t>
            </a:r>
          </a:p>
          <a:p>
            <a:pPr eaLnBrk="1" hangingPunct="1">
              <a:lnSpc>
                <a:spcPct val="90000"/>
              </a:lnSpc>
            </a:pPr>
            <a:r>
              <a:rPr lang="ru-RU" altLang="ru-RU" sz="1600" b="1" i="1" dirty="0">
                <a:solidFill>
                  <a:srgbClr val="990033"/>
                </a:solidFill>
                <a:latin typeface="Calibri" panose="020F0502020204030204" pitchFamily="34" charset="0"/>
                <a:cs typeface="Calibri" panose="020F0502020204030204" pitchFamily="34" charset="0"/>
              </a:rPr>
              <a:t>климат в семье</a:t>
            </a:r>
          </a:p>
        </p:txBody>
      </p:sp>
      <p:sp>
        <p:nvSpPr>
          <p:cNvPr id="30" name="Rectangle 9"/>
          <p:cNvSpPr>
            <a:spLocks noChangeArrowheads="1"/>
          </p:cNvSpPr>
          <p:nvPr/>
        </p:nvSpPr>
        <p:spPr bwMode="auto">
          <a:xfrm>
            <a:off x="6235700" y="3903663"/>
            <a:ext cx="2197100" cy="433965"/>
          </a:xfrm>
          <a:prstGeom prst="rect">
            <a:avLst/>
          </a:prstGeom>
          <a:gradFill rotWithShape="0">
            <a:gsLst>
              <a:gs pos="0">
                <a:srgbClr val="A2A200"/>
              </a:gs>
              <a:gs pos="50000">
                <a:srgbClr val="FFFF00"/>
              </a:gs>
              <a:gs pos="100000">
                <a:srgbClr val="A2A200"/>
              </a:gs>
            </a:gsLst>
            <a:lin ang="5400000" scaled="1"/>
          </a:gradFill>
          <a:ln w="9525">
            <a:solidFill>
              <a:schemeClr val="tx1"/>
            </a:solidFill>
            <a:miter lim="800000"/>
            <a:headEnd/>
            <a:tailEnd/>
          </a:ln>
          <a:effectLst>
            <a:outerShdw dist="107763" dir="2700000" algn="ctr" rotWithShape="0">
              <a:srgbClr val="FF9900"/>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ru-RU" altLang="ru-RU" dirty="0">
                <a:latin typeface="Monotype Corsiva" panose="03010101010201010101" pitchFamily="66" charset="0"/>
                <a:cs typeface="Arial" panose="020B0604020202020204" pitchFamily="34" charset="0"/>
              </a:rPr>
              <a:t> </a:t>
            </a:r>
            <a:r>
              <a:rPr lang="ru-RU" altLang="ru-RU" sz="1600" b="1" i="1" dirty="0">
                <a:solidFill>
                  <a:srgbClr val="990033"/>
                </a:solidFill>
                <a:latin typeface="Calibri" panose="020F0502020204030204" pitchFamily="34" charset="0"/>
                <a:cs typeface="Calibri" panose="020F0502020204030204" pitchFamily="34" charset="0"/>
              </a:rPr>
              <a:t>Уклад и  традиции</a:t>
            </a:r>
          </a:p>
        </p:txBody>
      </p:sp>
      <p:pic>
        <p:nvPicPr>
          <p:cNvPr id="15377" name="Рисунок 7" descr="https://thumbs.dreamstime.com/b/%D0%BC%D0%B0%D0%BB%D0%B0%D1%8F-%D0%BB%D1%8E%D0%B4-%D1%81%D1%87%D0%B0%D1%81%D1%82%D0%BB%D0%B8%D0%B2%D0%B0%D1%8F-%D1%81%D0%B5%D0%BC%D1%8C%D1%8F-3d-2923453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4600" y="2203450"/>
            <a:ext cx="17018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Скругленный прямоугольник 4"/>
          <p:cNvSpPr txBox="1"/>
          <p:nvPr/>
        </p:nvSpPr>
        <p:spPr>
          <a:xfrm>
            <a:off x="2027238" y="6262688"/>
            <a:ext cx="4808537" cy="595312"/>
          </a:xfrm>
          <a:prstGeom prst="rect">
            <a:avLst/>
          </a:prstGeom>
        </p:spPr>
        <p:style>
          <a:lnRef idx="0">
            <a:scrgbClr r="0" g="0" b="0"/>
          </a:lnRef>
          <a:fillRef idx="0">
            <a:scrgbClr r="0" g="0" b="0"/>
          </a:fillRef>
          <a:effectRef idx="0">
            <a:scrgbClr r="0" g="0" b="0"/>
          </a:effectRef>
          <a:fontRef idx="minor">
            <a:schemeClr val="lt1"/>
          </a:fontRef>
        </p:style>
        <p:txBody>
          <a:bodyPr lIns="99060" tIns="99060" rIns="99060" bIns="99060" spcCol="1270" anchor="ctr"/>
          <a:lstStyle/>
          <a:p>
            <a:pPr defTabSz="1155700" eaLnBrk="1" hangingPunct="1">
              <a:lnSpc>
                <a:spcPct val="90000"/>
              </a:lnSpc>
              <a:spcAft>
                <a:spcPct val="35000"/>
              </a:spcAft>
              <a:defRPr/>
            </a:pPr>
            <a:endParaRPr lang="ru-RU" sz="1100" dirty="0">
              <a:solidFill>
                <a:schemeClr val="accent2">
                  <a:lumMod val="50000"/>
                </a:schemeClr>
              </a:solidFill>
              <a:latin typeface="Constantia"/>
            </a:endParaRPr>
          </a:p>
        </p:txBody>
      </p:sp>
      <p:sp>
        <p:nvSpPr>
          <p:cNvPr id="15381" name="Прямоугольник 1"/>
          <p:cNvSpPr>
            <a:spLocks noChangeArrowheads="1"/>
          </p:cNvSpPr>
          <p:nvPr/>
        </p:nvSpPr>
        <p:spPr bwMode="auto">
          <a:xfrm>
            <a:off x="3443288" y="103188"/>
            <a:ext cx="55848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Воспитывая детей, помните, что вы воспитываете родителей для своих внуков </a:t>
            </a:r>
          </a:p>
          <a:p>
            <a:pPr algn="r" eaLnBrk="1" hangingPunct="1">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Народная мудрость</a:t>
            </a:r>
            <a:endParaRPr lang="ru-RU" altLang="ru-RU" sz="1100" dirty="0" smtClean="0">
              <a:solidFill>
                <a:srgbClr val="000066"/>
              </a:solidFill>
              <a:effectLst>
                <a:outerShdw blurRad="38100" dist="38100" dir="2700000" algn="tl">
                  <a:srgbClr val="000000">
                    <a:alpha val="43137"/>
                  </a:srgbClr>
                </a:outerShdw>
              </a:effectLst>
              <a:latin typeface="Tahoma" panose="020B0604030504040204" pitchFamily="34" charset="0"/>
            </a:endParaRPr>
          </a:p>
        </p:txBody>
      </p:sp>
      <p:sp>
        <p:nvSpPr>
          <p:cNvPr id="23" name="Заголовок 1"/>
          <p:cNvSpPr txBox="1">
            <a:spLocks/>
          </p:cNvSpPr>
          <p:nvPr/>
        </p:nvSpPr>
        <p:spPr bwMode="auto">
          <a:xfrm>
            <a:off x="0" y="-5700"/>
            <a:ext cx="3063866" cy="1027209"/>
          </a:xfrm>
          <a:prstGeom prst="rect">
            <a:avLst/>
          </a:prstGeom>
          <a:ln w="9525" cap="flat" cmpd="sng" algn="ctr">
            <a:solidFill>
              <a:schemeClr val="accent1">
                <a:shade val="60000"/>
                <a:satMod val="110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bIns="91440" anchor="b"/>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eaLnBrk="1" hangingPunct="1">
              <a:defRPr/>
            </a:pPr>
            <a:endParaRPr lang="ru-RU" altLang="ru-RU" sz="1200" b="1" i="1" dirty="0">
              <a:solidFill>
                <a:srgbClr val="FFFF00"/>
              </a:solidFill>
              <a:latin typeface="Calibri" panose="020F0502020204030204" pitchFamily="34" charset="0"/>
              <a:cs typeface="Calibri" panose="020F0502020204030204" pitchFamily="34" charset="0"/>
            </a:endParaRPr>
          </a:p>
        </p:txBody>
      </p:sp>
      <p:sp>
        <p:nvSpPr>
          <p:cNvPr id="24" name="Rectangle 9"/>
          <p:cNvSpPr>
            <a:spLocks noChangeArrowheads="1"/>
          </p:cNvSpPr>
          <p:nvPr/>
        </p:nvSpPr>
        <p:spPr bwMode="auto">
          <a:xfrm>
            <a:off x="10632" y="1"/>
            <a:ext cx="3132614" cy="1072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3077" tIns="43200" rIns="83077" bIns="432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b="1">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b="1">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b="1">
                <a:solidFill>
                  <a:schemeClr val="tx1"/>
                </a:solidFill>
                <a:latin typeface="Arial" panose="020B0604020202020204" pitchFamily="34" charset="0"/>
              </a:defRPr>
            </a:lvl9pPr>
          </a:lstStyle>
          <a:p>
            <a:pPr algn="ctr" eaLnBrk="1" hangingPunct="1">
              <a:spcBef>
                <a:spcPct val="0"/>
              </a:spcBef>
              <a:buFontTx/>
              <a:buNone/>
              <a:defRPr/>
            </a:pPr>
            <a:r>
              <a:rPr lang="ru-RU" altLang="ru-RU" sz="1400" dirty="0">
                <a:solidFill>
                  <a:srgbClr val="0066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Calibri" panose="020F0502020204030204" pitchFamily="34" charset="0"/>
              </a:rPr>
              <a:t>Есть ли единодушие в Вашей семье </a:t>
            </a:r>
          </a:p>
          <a:p>
            <a:pPr algn="ctr" eaLnBrk="1" hangingPunct="1">
              <a:spcBef>
                <a:spcPct val="0"/>
              </a:spcBef>
              <a:buFontTx/>
              <a:buNone/>
              <a:defRPr/>
            </a:pPr>
            <a:r>
              <a:rPr lang="ru-RU" altLang="ru-RU" sz="1400" dirty="0">
                <a:solidFill>
                  <a:srgbClr val="0066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Calibri" panose="020F0502020204030204" pitchFamily="34" charset="0"/>
              </a:rPr>
              <a:t>в вопросах воспитания детей</a:t>
            </a:r>
            <a:r>
              <a:rPr lang="ru-RU" altLang="ru-RU" sz="1200" dirty="0">
                <a:solidFill>
                  <a:srgbClr val="0066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Calibri" panose="020F0502020204030204" pitchFamily="34" charset="0"/>
              </a:rPr>
              <a:t>? </a:t>
            </a:r>
          </a:p>
          <a:p>
            <a:pPr eaLnBrk="1" hangingPunct="1">
              <a:spcBef>
                <a:spcPct val="0"/>
              </a:spcBef>
              <a:buFontTx/>
              <a:buNone/>
              <a:defRPr/>
            </a:pPr>
            <a:r>
              <a:rPr lang="ru-RU" altLang="ru-RU" sz="1200" i="1" dirty="0" smtClean="0">
                <a:solidFill>
                  <a:srgbClr val="006600"/>
                </a:solidFill>
                <a:latin typeface="Calibri" panose="020F0502020204030204" pitchFamily="34" charset="0"/>
                <a:ea typeface="Microsoft YaHei" panose="020B0503020204020204" pitchFamily="34" charset="-122"/>
                <a:cs typeface="Calibri" panose="020F0502020204030204" pitchFamily="34" charset="0"/>
              </a:rPr>
              <a:t>Да </a:t>
            </a:r>
            <a:r>
              <a:rPr lang="ru-RU" altLang="ru-RU" sz="1200" i="1" dirty="0">
                <a:solidFill>
                  <a:srgbClr val="006600"/>
                </a:solidFill>
                <a:latin typeface="Calibri" panose="020F0502020204030204" pitchFamily="34" charset="0"/>
                <a:ea typeface="Microsoft YaHei" panose="020B0503020204020204" pitchFamily="34" charset="-122"/>
                <a:cs typeface="Calibri" panose="020F0502020204030204" pitchFamily="34" charset="0"/>
              </a:rPr>
              <a:t>	 </a:t>
            </a:r>
            <a:r>
              <a:rPr lang="ru-RU" altLang="ru-RU" sz="1200" i="1" dirty="0" smtClean="0">
                <a:solidFill>
                  <a:srgbClr val="006600"/>
                </a:solidFill>
                <a:latin typeface="Calibri" panose="020F0502020204030204" pitchFamily="34" charset="0"/>
                <a:ea typeface="Microsoft YaHei" panose="020B0503020204020204" pitchFamily="34" charset="-122"/>
                <a:cs typeface="Calibri" panose="020F0502020204030204" pitchFamily="34" charset="0"/>
              </a:rPr>
              <a:t>     </a:t>
            </a:r>
            <a:r>
              <a:rPr lang="ru-RU" altLang="ru-RU" sz="1200" i="1" dirty="0" smtClean="0">
                <a:solidFill>
                  <a:srgbClr val="FF0000"/>
                </a:solidFill>
                <a:latin typeface="Calibri" panose="020F0502020204030204" pitchFamily="34" charset="0"/>
                <a:ea typeface="Microsoft YaHei" panose="020B0503020204020204" pitchFamily="34" charset="-122"/>
                <a:cs typeface="Calibri" panose="020F0502020204030204" pitchFamily="34" charset="0"/>
              </a:rPr>
              <a:t>- </a:t>
            </a:r>
            <a:r>
              <a:rPr lang="az-Cyrl-AZ" altLang="ru-RU" sz="1200" i="1" dirty="0">
                <a:solidFill>
                  <a:srgbClr val="FF0000"/>
                </a:solidFill>
                <a:latin typeface="Calibri" panose="020F0502020204030204" pitchFamily="34" charset="0"/>
                <a:ea typeface="Microsoft YaHei" panose="020B0503020204020204" pitchFamily="34" charset="-122"/>
                <a:cs typeface="Calibri" panose="020F0502020204030204" pitchFamily="34" charset="0"/>
              </a:rPr>
              <a:t>53,1%</a:t>
            </a:r>
            <a:r>
              <a:rPr lang="ru-RU" altLang="ru-RU" sz="1200" i="1" dirty="0">
                <a:solidFill>
                  <a:srgbClr val="FF0000"/>
                </a:solidFill>
                <a:latin typeface="Calibri" panose="020F0502020204030204" pitchFamily="34" charset="0"/>
                <a:ea typeface="Microsoft YaHei" panose="020B0503020204020204" pitchFamily="34" charset="-122"/>
                <a:cs typeface="Calibri" panose="020F0502020204030204" pitchFamily="34" charset="0"/>
              </a:rPr>
              <a:t>	</a:t>
            </a:r>
          </a:p>
          <a:p>
            <a:pPr eaLnBrk="1" hangingPunct="1">
              <a:spcBef>
                <a:spcPct val="0"/>
              </a:spcBef>
              <a:buFontTx/>
              <a:buNone/>
              <a:defRPr/>
            </a:pPr>
            <a:r>
              <a:rPr lang="ru-RU" altLang="ru-RU" sz="1200" i="1" dirty="0">
                <a:solidFill>
                  <a:srgbClr val="006600"/>
                </a:solidFill>
                <a:latin typeface="Calibri" panose="020F0502020204030204" pitchFamily="34" charset="0"/>
                <a:ea typeface="Microsoft YaHei" panose="020B0503020204020204" pitchFamily="34" charset="-122"/>
                <a:cs typeface="Calibri" panose="020F0502020204030204" pitchFamily="34" charset="0"/>
              </a:rPr>
              <a:t>Нет	</a:t>
            </a:r>
            <a:r>
              <a:rPr lang="ru-RU" altLang="ru-RU" sz="1200" i="1" dirty="0" smtClean="0">
                <a:solidFill>
                  <a:srgbClr val="006600"/>
                </a:solidFill>
                <a:latin typeface="Calibri" panose="020F0502020204030204" pitchFamily="34" charset="0"/>
                <a:ea typeface="Microsoft YaHei" panose="020B0503020204020204" pitchFamily="34" charset="-122"/>
                <a:cs typeface="Calibri" panose="020F0502020204030204" pitchFamily="34" charset="0"/>
              </a:rPr>
              <a:t>     </a:t>
            </a:r>
            <a:r>
              <a:rPr lang="az-Cyrl-AZ" altLang="ru-RU" sz="1200" i="1" dirty="0" smtClean="0">
                <a:solidFill>
                  <a:srgbClr val="006600"/>
                </a:solidFill>
                <a:latin typeface="Calibri" panose="020F0502020204030204" pitchFamily="34" charset="0"/>
                <a:ea typeface="Microsoft YaHei" panose="020B0503020204020204" pitchFamily="34" charset="-122"/>
                <a:cs typeface="Calibri" panose="020F0502020204030204" pitchFamily="34" charset="0"/>
              </a:rPr>
              <a:t> </a:t>
            </a:r>
            <a:r>
              <a:rPr lang="az-Cyrl-AZ" altLang="ru-RU" sz="1200" i="1" dirty="0" smtClean="0">
                <a:solidFill>
                  <a:srgbClr val="FF0000"/>
                </a:solidFill>
                <a:latin typeface="Calibri" panose="020F0502020204030204" pitchFamily="34" charset="0"/>
                <a:ea typeface="Microsoft YaHei" panose="020B0503020204020204" pitchFamily="34" charset="-122"/>
                <a:cs typeface="Calibri" panose="020F0502020204030204" pitchFamily="34" charset="0"/>
              </a:rPr>
              <a:t>- </a:t>
            </a:r>
            <a:r>
              <a:rPr lang="az-Cyrl-AZ" altLang="ru-RU" sz="1200" i="1" dirty="0">
                <a:solidFill>
                  <a:srgbClr val="FF0000"/>
                </a:solidFill>
                <a:latin typeface="Calibri" panose="020F0502020204030204" pitchFamily="34" charset="0"/>
                <a:ea typeface="Microsoft YaHei" panose="020B0503020204020204" pitchFamily="34" charset="-122"/>
                <a:cs typeface="Calibri" panose="020F0502020204030204" pitchFamily="34" charset="0"/>
              </a:rPr>
              <a:t>14,3%</a:t>
            </a:r>
            <a:r>
              <a:rPr lang="ru-RU" altLang="ru-RU" sz="1200" i="1" dirty="0">
                <a:solidFill>
                  <a:srgbClr val="FF0000"/>
                </a:solidFill>
                <a:latin typeface="Calibri" panose="020F0502020204030204" pitchFamily="34" charset="0"/>
                <a:ea typeface="Microsoft YaHei" panose="020B0503020204020204" pitchFamily="34" charset="-122"/>
                <a:cs typeface="Calibri" panose="020F0502020204030204" pitchFamily="34" charset="0"/>
              </a:rPr>
              <a:t>	</a:t>
            </a:r>
          </a:p>
          <a:p>
            <a:pPr eaLnBrk="1" hangingPunct="1">
              <a:spcBef>
                <a:spcPct val="0"/>
              </a:spcBef>
              <a:buFontTx/>
              <a:buNone/>
              <a:defRPr/>
            </a:pPr>
            <a:r>
              <a:rPr lang="ru-RU" altLang="ru-RU" sz="1200" i="1" dirty="0">
                <a:solidFill>
                  <a:srgbClr val="006600"/>
                </a:solidFill>
                <a:latin typeface="Calibri" panose="020F0502020204030204" pitchFamily="34" charset="0"/>
                <a:ea typeface="Microsoft YaHei" panose="020B0503020204020204" pitchFamily="34" charset="-122"/>
                <a:cs typeface="Calibri" panose="020F0502020204030204" pitchFamily="34" charset="0"/>
              </a:rPr>
              <a:t>Не всегда	</a:t>
            </a:r>
            <a:r>
              <a:rPr lang="ru-RU" altLang="ru-RU" sz="1200" i="1" dirty="0" smtClean="0">
                <a:solidFill>
                  <a:srgbClr val="FF0000"/>
                </a:solidFill>
                <a:latin typeface="Calibri" panose="020F0502020204030204" pitchFamily="34" charset="0"/>
                <a:ea typeface="Microsoft YaHei" panose="020B0503020204020204" pitchFamily="34" charset="-122"/>
                <a:cs typeface="Calibri" panose="020F0502020204030204" pitchFamily="34" charset="0"/>
              </a:rPr>
              <a:t>      - </a:t>
            </a:r>
            <a:r>
              <a:rPr lang="ru-RU" altLang="ru-RU" sz="1200" i="1" dirty="0">
                <a:solidFill>
                  <a:srgbClr val="FF0000"/>
                </a:solidFill>
                <a:latin typeface="Calibri" panose="020F0502020204030204" pitchFamily="34" charset="0"/>
                <a:ea typeface="Microsoft YaHei" panose="020B0503020204020204" pitchFamily="34" charset="-122"/>
                <a:cs typeface="Calibri" panose="020F0502020204030204" pitchFamily="34" charset="0"/>
              </a:rPr>
              <a:t>32,6%</a:t>
            </a:r>
            <a:r>
              <a:rPr lang="ru-RU" altLang="ru-RU" sz="1200" dirty="0">
                <a:solidFill>
                  <a:srgbClr val="FF0000"/>
                </a:solidFill>
                <a:latin typeface="Calibri" panose="020F0502020204030204" pitchFamily="34" charset="0"/>
                <a:ea typeface="Microsoft YaHei" panose="020B0503020204020204" pitchFamily="34" charset="-122"/>
                <a:cs typeface="Calibri" panose="020F0502020204030204" pitchFamily="34" charset="0"/>
              </a:rPr>
              <a:t>	</a:t>
            </a:r>
          </a:p>
        </p:txBody>
      </p:sp>
      <p:sp>
        <p:nvSpPr>
          <p:cNvPr id="25" name="Заголовок 1"/>
          <p:cNvSpPr txBox="1">
            <a:spLocks/>
          </p:cNvSpPr>
          <p:nvPr/>
        </p:nvSpPr>
        <p:spPr bwMode="auto">
          <a:xfrm>
            <a:off x="2863906" y="5531741"/>
            <a:ext cx="6280094" cy="1198368"/>
          </a:xfrm>
          <a:prstGeom prst="rect">
            <a:avLst/>
          </a:prstGeom>
          <a:ln w="9525" cap="flat" cmpd="sng" algn="ctr">
            <a:solidFill>
              <a:schemeClr val="accent1">
                <a:shade val="60000"/>
                <a:satMod val="110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bIns="91440" anchor="b"/>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eaLnBrk="1" hangingPunct="1">
              <a:defRPr/>
            </a:pPr>
            <a:r>
              <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Для того, чтобы овладеть педагогическими </a:t>
            </a:r>
            <a:r>
              <a:rPr lang="ru-RU" altLang="ru-RU" sz="1400" b="1" dirty="0" smtClean="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знаниями:</a:t>
            </a:r>
            <a:endParaRPr lang="ru-RU" altLang="ru-RU" sz="1400" b="1" dirty="0">
              <a:solidFill>
                <a:srgbClr val="00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eaLnBrk="1" hangingPunct="1">
              <a:defRPr/>
            </a:pPr>
            <a:r>
              <a:rPr lang="ru-RU" altLang="ru-RU" sz="1200" b="1" i="1" dirty="0">
                <a:solidFill>
                  <a:srgbClr val="006600"/>
                </a:solidFill>
                <a:latin typeface="Calibri" panose="020F0502020204030204" pitchFamily="34" charset="0"/>
                <a:cs typeface="Calibri" panose="020F0502020204030204" pitchFamily="34" charset="0"/>
              </a:rPr>
              <a:t>Вы находите необходимую информацию в социальных сетях – </a:t>
            </a:r>
            <a:r>
              <a:rPr lang="ru-RU" altLang="ru-RU" sz="1200" b="1" i="1" dirty="0">
                <a:solidFill>
                  <a:srgbClr val="FF0000"/>
                </a:solidFill>
                <a:latin typeface="Calibri" panose="020F0502020204030204" pitchFamily="34" charset="0"/>
                <a:cs typeface="Calibri" panose="020F0502020204030204" pitchFamily="34" charset="0"/>
              </a:rPr>
              <a:t>56,7%</a:t>
            </a:r>
          </a:p>
          <a:p>
            <a:pPr eaLnBrk="1" hangingPunct="1">
              <a:defRPr/>
            </a:pPr>
            <a:r>
              <a:rPr lang="ru-RU" altLang="ru-RU" sz="1200" b="1" i="1" dirty="0">
                <a:solidFill>
                  <a:srgbClr val="006600"/>
                </a:solidFill>
                <a:latin typeface="Calibri" panose="020F0502020204030204" pitchFamily="34" charset="0"/>
                <a:cs typeface="Calibri" panose="020F0502020204030204" pitchFamily="34" charset="0"/>
              </a:rPr>
              <a:t>У Вас обширный круг знакомых – есть с кем посоветоваться – 32,0%</a:t>
            </a:r>
          </a:p>
          <a:p>
            <a:pPr eaLnBrk="1" hangingPunct="1">
              <a:defRPr/>
            </a:pPr>
            <a:r>
              <a:rPr lang="ru-RU" altLang="ru-RU" sz="1200" b="1" i="1" dirty="0">
                <a:solidFill>
                  <a:srgbClr val="006600"/>
                </a:solidFill>
                <a:latin typeface="Calibri" panose="020F0502020204030204" pitchFamily="34" charset="0"/>
                <a:cs typeface="Calibri" panose="020F0502020204030204" pitchFamily="34" charset="0"/>
              </a:rPr>
              <a:t>Вы руководствуетесь житейским опытом - </a:t>
            </a:r>
            <a:r>
              <a:rPr lang="ru-RU" altLang="ru-RU" sz="1200" b="1" i="1" dirty="0">
                <a:solidFill>
                  <a:srgbClr val="FF0000"/>
                </a:solidFill>
                <a:latin typeface="Calibri" panose="020F0502020204030204" pitchFamily="34" charset="0"/>
                <a:cs typeface="Calibri" panose="020F0502020204030204" pitchFamily="34" charset="0"/>
              </a:rPr>
              <a:t>32,0%</a:t>
            </a:r>
          </a:p>
          <a:p>
            <a:pPr eaLnBrk="1" hangingPunct="1">
              <a:defRPr/>
            </a:pPr>
            <a:r>
              <a:rPr lang="ru-RU" altLang="ru-RU" sz="1200" b="1" i="1" dirty="0">
                <a:solidFill>
                  <a:srgbClr val="006600"/>
                </a:solidFill>
                <a:latin typeface="Calibri" panose="020F0502020204030204" pitchFamily="34" charset="0"/>
                <a:cs typeface="Calibri" panose="020F0502020204030204" pitchFamily="34" charset="0"/>
              </a:rPr>
              <a:t>Вы следите за книжными новинками и публикациями в периодической печати – </a:t>
            </a:r>
            <a:r>
              <a:rPr lang="ru-RU" altLang="ru-RU" sz="1200" b="1" i="1" dirty="0">
                <a:solidFill>
                  <a:srgbClr val="FF0000"/>
                </a:solidFill>
                <a:latin typeface="Calibri" panose="020F0502020204030204" pitchFamily="34" charset="0"/>
                <a:cs typeface="Calibri" panose="020F0502020204030204" pitchFamily="34" charset="0"/>
              </a:rPr>
              <a:t>19,6%</a:t>
            </a:r>
          </a:p>
          <a:p>
            <a:pPr eaLnBrk="1" hangingPunct="1">
              <a:defRPr/>
            </a:pPr>
            <a:r>
              <a:rPr lang="ru-RU" altLang="ru-RU" sz="1200" b="1" i="1" dirty="0">
                <a:solidFill>
                  <a:srgbClr val="006600"/>
                </a:solidFill>
                <a:latin typeface="Calibri" panose="020F0502020204030204" pitchFamily="34" charset="0"/>
                <a:cs typeface="Calibri" panose="020F0502020204030204" pitchFamily="34" charset="0"/>
              </a:rPr>
              <a:t>Вы смотрите программы по ТВ и слушаете радиопередачи  - </a:t>
            </a:r>
            <a:r>
              <a:rPr lang="ru-RU" altLang="ru-RU" sz="1200" b="1" i="1" dirty="0">
                <a:solidFill>
                  <a:srgbClr val="FF0000"/>
                </a:solidFill>
                <a:latin typeface="Calibri" panose="020F0502020204030204" pitchFamily="34" charset="0"/>
                <a:cs typeface="Calibri" panose="020F0502020204030204" pitchFamily="34" charset="0"/>
              </a:rPr>
              <a:t>17,8%</a:t>
            </a:r>
          </a:p>
        </p:txBody>
      </p:sp>
    </p:spTree>
    <p:extLst>
      <p:ext uri="{BB962C8B-B14F-4D97-AF65-F5344CB8AC3E}">
        <p14:creationId xmlns:p14="http://schemas.microsoft.com/office/powerpoint/2010/main" val="38071609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61514"/>
                                        </p:tgtEl>
                                        <p:attrNameLst>
                                          <p:attrName>style.visibility</p:attrName>
                                        </p:attrNameLst>
                                      </p:cBhvr>
                                      <p:to>
                                        <p:strVal val="visible"/>
                                      </p:to>
                                    </p:set>
                                    <p:animEffect transition="in" filter="slide(fromTop)">
                                      <p:cBhvr>
                                        <p:cTn id="7" dur="500"/>
                                        <p:tgtEl>
                                          <p:spTgt spid="661514"/>
                                        </p:tgtEl>
                                      </p:cBhvr>
                                    </p:animEffect>
                                  </p:childTnLst>
                                </p:cTn>
                              </p:par>
                            </p:childTnLst>
                          </p:cTn>
                        </p:par>
                        <p:par>
                          <p:cTn id="8" fill="hold" nodeType="afterGroup">
                            <p:stCondLst>
                              <p:cond delay="500"/>
                            </p:stCondLst>
                            <p:childTnLst>
                              <p:par>
                                <p:cTn id="9" presetID="12" presetClass="entr" presetSubtype="1" fill="hold" grpId="0" nodeType="afterEffect">
                                  <p:stCondLst>
                                    <p:cond delay="3000"/>
                                  </p:stCondLst>
                                  <p:childTnLst>
                                    <p:set>
                                      <p:cBhvr>
                                        <p:cTn id="10" dur="1" fill="hold">
                                          <p:stCondLst>
                                            <p:cond delay="0"/>
                                          </p:stCondLst>
                                        </p:cTn>
                                        <p:tgtEl>
                                          <p:spTgt spid="661512"/>
                                        </p:tgtEl>
                                        <p:attrNameLst>
                                          <p:attrName>style.visibility</p:attrName>
                                        </p:attrNameLst>
                                      </p:cBhvr>
                                      <p:to>
                                        <p:strVal val="visible"/>
                                      </p:to>
                                    </p:set>
                                    <p:animEffect transition="in" filter="slide(fromTop)">
                                      <p:cBhvr>
                                        <p:cTn id="11" dur="500"/>
                                        <p:tgtEl>
                                          <p:spTgt spid="661512"/>
                                        </p:tgtEl>
                                      </p:cBhvr>
                                    </p:animEffect>
                                  </p:childTnLst>
                                </p:cTn>
                              </p:par>
                            </p:childTnLst>
                          </p:cTn>
                        </p:par>
                        <p:par>
                          <p:cTn id="12" fill="hold" nodeType="afterGroup">
                            <p:stCondLst>
                              <p:cond delay="4000"/>
                            </p:stCondLst>
                            <p:childTnLst>
                              <p:par>
                                <p:cTn id="13" presetID="12" presetClass="entr" presetSubtype="1" fill="hold" grpId="0" nodeType="afterEffect">
                                  <p:stCondLst>
                                    <p:cond delay="3000"/>
                                  </p:stCondLst>
                                  <p:childTnLst>
                                    <p:set>
                                      <p:cBhvr>
                                        <p:cTn id="14" dur="1" fill="hold">
                                          <p:stCondLst>
                                            <p:cond delay="0"/>
                                          </p:stCondLst>
                                        </p:cTn>
                                        <p:tgtEl>
                                          <p:spTgt spid="661513"/>
                                        </p:tgtEl>
                                        <p:attrNameLst>
                                          <p:attrName>style.visibility</p:attrName>
                                        </p:attrNameLst>
                                      </p:cBhvr>
                                      <p:to>
                                        <p:strVal val="visible"/>
                                      </p:to>
                                    </p:set>
                                    <p:animEffect transition="in" filter="slide(fromTop)">
                                      <p:cBhvr>
                                        <p:cTn id="15" dur="500"/>
                                        <p:tgtEl>
                                          <p:spTgt spid="661513"/>
                                        </p:tgtEl>
                                      </p:cBhvr>
                                    </p:animEffect>
                                  </p:childTnLst>
                                </p:cTn>
                              </p:par>
                            </p:childTnLst>
                          </p:cTn>
                        </p:par>
                        <p:par>
                          <p:cTn id="16" fill="hold" nodeType="afterGroup">
                            <p:stCondLst>
                              <p:cond delay="7500"/>
                            </p:stCondLst>
                            <p:childTnLst>
                              <p:par>
                                <p:cTn id="17" presetID="12" presetClass="entr" presetSubtype="1" fill="hold" grpId="0" nodeType="afterEffect">
                                  <p:stCondLst>
                                    <p:cond delay="3000"/>
                                  </p:stCondLst>
                                  <p:childTnLst>
                                    <p:set>
                                      <p:cBhvr>
                                        <p:cTn id="18" dur="1" fill="hold">
                                          <p:stCondLst>
                                            <p:cond delay="0"/>
                                          </p:stCondLst>
                                        </p:cTn>
                                        <p:tgtEl>
                                          <p:spTgt spid="661531"/>
                                        </p:tgtEl>
                                        <p:attrNameLst>
                                          <p:attrName>style.visibility</p:attrName>
                                        </p:attrNameLst>
                                      </p:cBhvr>
                                      <p:to>
                                        <p:strVal val="visible"/>
                                      </p:to>
                                    </p:set>
                                    <p:animEffect transition="in" filter="slide(fromTop)">
                                      <p:cBhvr>
                                        <p:cTn id="19" dur="500"/>
                                        <p:tgtEl>
                                          <p:spTgt spid="661531"/>
                                        </p:tgtEl>
                                      </p:cBhvr>
                                    </p:animEffect>
                                  </p:childTnLst>
                                </p:cTn>
                              </p:par>
                            </p:childTnLst>
                          </p:cTn>
                        </p:par>
                        <p:par>
                          <p:cTn id="20" fill="hold" nodeType="afterGroup">
                            <p:stCondLst>
                              <p:cond delay="11000"/>
                            </p:stCondLst>
                            <p:childTnLst>
                              <p:par>
                                <p:cTn id="21" presetID="12" presetClass="entr" presetSubtype="1" fill="hold" grpId="0" nodeType="afterEffect">
                                  <p:stCondLst>
                                    <p:cond delay="3000"/>
                                  </p:stCondLst>
                                  <p:childTnLst>
                                    <p:set>
                                      <p:cBhvr>
                                        <p:cTn id="22" dur="1" fill="hold">
                                          <p:stCondLst>
                                            <p:cond delay="0"/>
                                          </p:stCondLst>
                                        </p:cTn>
                                        <p:tgtEl>
                                          <p:spTgt spid="4"/>
                                        </p:tgtEl>
                                        <p:attrNameLst>
                                          <p:attrName>style.visibility</p:attrName>
                                        </p:attrNameLst>
                                      </p:cBhvr>
                                      <p:to>
                                        <p:strVal val="visible"/>
                                      </p:to>
                                    </p:set>
                                    <p:animEffect transition="in" filter="slide(fromTop)">
                                      <p:cBhvr>
                                        <p:cTn id="23" dur="500"/>
                                        <p:tgtEl>
                                          <p:spTgt spid="4"/>
                                        </p:tgtEl>
                                      </p:cBhvr>
                                    </p:animEffect>
                                  </p:childTnLst>
                                </p:cTn>
                              </p:par>
                            </p:childTnLst>
                          </p:cTn>
                        </p:par>
                        <p:par>
                          <p:cTn id="24" fill="hold" nodeType="afterGroup">
                            <p:stCondLst>
                              <p:cond delay="14500"/>
                            </p:stCondLst>
                            <p:childTnLst>
                              <p:par>
                                <p:cTn id="25" presetID="12" presetClass="entr" presetSubtype="1" fill="hold" grpId="0" nodeType="afterEffect">
                                  <p:stCondLst>
                                    <p:cond delay="3000"/>
                                  </p:stCondLst>
                                  <p:childTnLst>
                                    <p:set>
                                      <p:cBhvr>
                                        <p:cTn id="26" dur="1" fill="hold">
                                          <p:stCondLst>
                                            <p:cond delay="0"/>
                                          </p:stCondLst>
                                        </p:cTn>
                                        <p:tgtEl>
                                          <p:spTgt spid="5"/>
                                        </p:tgtEl>
                                        <p:attrNameLst>
                                          <p:attrName>style.visibility</p:attrName>
                                        </p:attrNameLst>
                                      </p:cBhvr>
                                      <p:to>
                                        <p:strVal val="visible"/>
                                      </p:to>
                                    </p:set>
                                    <p:animEffect transition="in" filter="slide(fromTop)">
                                      <p:cBhvr>
                                        <p:cTn id="27" dur="500"/>
                                        <p:tgtEl>
                                          <p:spTgt spid="5"/>
                                        </p:tgtEl>
                                      </p:cBhvr>
                                    </p:animEffect>
                                  </p:childTnLst>
                                </p:cTn>
                              </p:par>
                            </p:childTnLst>
                          </p:cTn>
                        </p:par>
                        <p:par>
                          <p:cTn id="28" fill="hold" nodeType="afterGroup">
                            <p:stCondLst>
                              <p:cond delay="18000"/>
                            </p:stCondLst>
                            <p:childTnLst>
                              <p:par>
                                <p:cTn id="29" presetID="12" presetClass="entr" presetSubtype="1" fill="hold" grpId="0" nodeType="afterEffect">
                                  <p:stCondLst>
                                    <p:cond delay="3000"/>
                                  </p:stCondLst>
                                  <p:childTnLst>
                                    <p:set>
                                      <p:cBhvr>
                                        <p:cTn id="30" dur="1" fill="hold">
                                          <p:stCondLst>
                                            <p:cond delay="0"/>
                                          </p:stCondLst>
                                        </p:cTn>
                                        <p:tgtEl>
                                          <p:spTgt spid="6"/>
                                        </p:tgtEl>
                                        <p:attrNameLst>
                                          <p:attrName>style.visibility</p:attrName>
                                        </p:attrNameLst>
                                      </p:cBhvr>
                                      <p:to>
                                        <p:strVal val="visible"/>
                                      </p:to>
                                    </p:set>
                                    <p:animEffect transition="in" filter="slide(fromTop)">
                                      <p:cBhvr>
                                        <p:cTn id="31" dur="500"/>
                                        <p:tgtEl>
                                          <p:spTgt spid="6"/>
                                        </p:tgtEl>
                                      </p:cBhvr>
                                    </p:animEffect>
                                  </p:childTnLst>
                                </p:cTn>
                              </p:par>
                            </p:childTnLst>
                          </p:cTn>
                        </p:par>
                        <p:par>
                          <p:cTn id="32" fill="hold" nodeType="afterGroup">
                            <p:stCondLst>
                              <p:cond delay="21500"/>
                            </p:stCondLst>
                            <p:childTnLst>
                              <p:par>
                                <p:cTn id="33" presetID="12" presetClass="entr" presetSubtype="1" fill="hold" grpId="0" nodeType="afterEffect">
                                  <p:stCondLst>
                                    <p:cond delay="3000"/>
                                  </p:stCondLst>
                                  <p:childTnLst>
                                    <p:set>
                                      <p:cBhvr>
                                        <p:cTn id="34" dur="1" fill="hold">
                                          <p:stCondLst>
                                            <p:cond delay="0"/>
                                          </p:stCondLst>
                                        </p:cTn>
                                        <p:tgtEl>
                                          <p:spTgt spid="7"/>
                                        </p:tgtEl>
                                        <p:attrNameLst>
                                          <p:attrName>style.visibility</p:attrName>
                                        </p:attrNameLst>
                                      </p:cBhvr>
                                      <p:to>
                                        <p:strVal val="visible"/>
                                      </p:to>
                                    </p:set>
                                    <p:animEffect transition="in" filter="slide(fromTop)">
                                      <p:cBhvr>
                                        <p:cTn id="35" dur="500"/>
                                        <p:tgtEl>
                                          <p:spTgt spid="7"/>
                                        </p:tgtEl>
                                      </p:cBhvr>
                                    </p:animEffect>
                                  </p:childTnLst>
                                </p:cTn>
                              </p:par>
                            </p:childTnLst>
                          </p:cTn>
                        </p:par>
                        <p:par>
                          <p:cTn id="36" fill="hold" nodeType="afterGroup">
                            <p:stCondLst>
                              <p:cond delay="25000"/>
                            </p:stCondLst>
                            <p:childTnLst>
                              <p:par>
                                <p:cTn id="37" presetID="12" presetClass="entr" presetSubtype="1" fill="hold" grpId="0" nodeType="afterEffect">
                                  <p:stCondLst>
                                    <p:cond delay="3000"/>
                                  </p:stCondLst>
                                  <p:childTnLst>
                                    <p:set>
                                      <p:cBhvr>
                                        <p:cTn id="38" dur="1" fill="hold">
                                          <p:stCondLst>
                                            <p:cond delay="0"/>
                                          </p:stCondLst>
                                        </p:cTn>
                                        <p:tgtEl>
                                          <p:spTgt spid="8"/>
                                        </p:tgtEl>
                                        <p:attrNameLst>
                                          <p:attrName>style.visibility</p:attrName>
                                        </p:attrNameLst>
                                      </p:cBhvr>
                                      <p:to>
                                        <p:strVal val="visible"/>
                                      </p:to>
                                    </p:set>
                                    <p:animEffect transition="in" filter="slide(fromTop)">
                                      <p:cBhvr>
                                        <p:cTn id="39" dur="500"/>
                                        <p:tgtEl>
                                          <p:spTgt spid="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1"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ppt_x"/>
                                          </p:val>
                                        </p:tav>
                                        <p:tav tm="100000">
                                          <p:val>
                                            <p:strVal val="#ppt_x"/>
                                          </p:val>
                                        </p:tav>
                                      </p:tavLst>
                                    </p:anim>
                                    <p:anim calcmode="lin" valueType="num">
                                      <p:cBhvr additive="base">
                                        <p:cTn id="4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1" presetClass="entr" presetSubtype="1" fill="hold" grpId="2"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heel(1)">
                                      <p:cBhvr>
                                        <p:cTn id="50" dur="2000"/>
                                        <p:tgtEl>
                                          <p:spTgt spid="6"/>
                                        </p:tgtEl>
                                      </p:cBhvr>
                                    </p:animEffect>
                                  </p:childTnLst>
                                </p:cTn>
                              </p:par>
                            </p:childTnLst>
                          </p:cTn>
                        </p:par>
                        <p:par>
                          <p:cTn id="51" fill="hold" nodeType="afterGroup">
                            <p:stCondLst>
                              <p:cond delay="2000"/>
                            </p:stCondLst>
                            <p:childTnLst>
                              <p:par>
                                <p:cTn id="52" presetID="12" presetClass="entr" presetSubtype="1" fill="hold" grpId="0" nodeType="afterEffect">
                                  <p:stCondLst>
                                    <p:cond delay="3000"/>
                                  </p:stCondLst>
                                  <p:childTnLst>
                                    <p:set>
                                      <p:cBhvr>
                                        <p:cTn id="53" dur="1" fill="hold">
                                          <p:stCondLst>
                                            <p:cond delay="0"/>
                                          </p:stCondLst>
                                        </p:cTn>
                                        <p:tgtEl>
                                          <p:spTgt spid="26"/>
                                        </p:tgtEl>
                                        <p:attrNameLst>
                                          <p:attrName>style.visibility</p:attrName>
                                        </p:attrNameLst>
                                      </p:cBhvr>
                                      <p:to>
                                        <p:strVal val="visible"/>
                                      </p:to>
                                    </p:set>
                                    <p:animEffect transition="in" filter="slide(fromTop)">
                                      <p:cBhvr>
                                        <p:cTn id="54" dur="500"/>
                                        <p:tgtEl>
                                          <p:spTgt spid="26"/>
                                        </p:tgtEl>
                                      </p:cBhvr>
                                    </p:animEffect>
                                  </p:childTnLst>
                                </p:cTn>
                              </p:par>
                            </p:childTnLst>
                          </p:cTn>
                        </p:par>
                        <p:par>
                          <p:cTn id="55" fill="hold" nodeType="afterGroup">
                            <p:stCondLst>
                              <p:cond delay="5500"/>
                            </p:stCondLst>
                            <p:childTnLst>
                              <p:par>
                                <p:cTn id="56" presetID="12" presetClass="entr" presetSubtype="1" fill="hold" grpId="0" nodeType="afterEffect">
                                  <p:stCondLst>
                                    <p:cond delay="3000"/>
                                  </p:stCondLst>
                                  <p:childTnLst>
                                    <p:set>
                                      <p:cBhvr>
                                        <p:cTn id="57" dur="1" fill="hold">
                                          <p:stCondLst>
                                            <p:cond delay="0"/>
                                          </p:stCondLst>
                                        </p:cTn>
                                        <p:tgtEl>
                                          <p:spTgt spid="27"/>
                                        </p:tgtEl>
                                        <p:attrNameLst>
                                          <p:attrName>style.visibility</p:attrName>
                                        </p:attrNameLst>
                                      </p:cBhvr>
                                      <p:to>
                                        <p:strVal val="visible"/>
                                      </p:to>
                                    </p:set>
                                    <p:animEffect transition="in" filter="slide(fromTop)">
                                      <p:cBhvr>
                                        <p:cTn id="58" dur="500"/>
                                        <p:tgtEl>
                                          <p:spTgt spid="2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1"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ppt_x"/>
                                          </p:val>
                                        </p:tav>
                                        <p:tav tm="100000">
                                          <p:val>
                                            <p:strVal val="#ppt_x"/>
                                          </p:val>
                                        </p:tav>
                                      </p:tavLst>
                                    </p:anim>
                                    <p:anim calcmode="lin" valueType="num">
                                      <p:cBhvr additive="base">
                                        <p:cTn id="6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1" presetClass="entr" presetSubtype="1" fill="hold" grpId="2" nodeType="click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wheel(1)">
                                      <p:cBhvr>
                                        <p:cTn id="69" dur="2000"/>
                                        <p:tgtEl>
                                          <p:spTgt spid="27"/>
                                        </p:tgtEl>
                                      </p:cBhvr>
                                    </p:animEffect>
                                  </p:childTnLst>
                                </p:cTn>
                              </p:par>
                            </p:childTnLst>
                          </p:cTn>
                        </p:par>
                        <p:par>
                          <p:cTn id="70" fill="hold" nodeType="afterGroup">
                            <p:stCondLst>
                              <p:cond delay="2000"/>
                            </p:stCondLst>
                            <p:childTnLst>
                              <p:par>
                                <p:cTn id="71" presetID="12" presetClass="entr" presetSubtype="1" fill="hold" grpId="0" nodeType="afterEffect">
                                  <p:stCondLst>
                                    <p:cond delay="3000"/>
                                  </p:stCondLst>
                                  <p:childTnLst>
                                    <p:set>
                                      <p:cBhvr>
                                        <p:cTn id="72" dur="1" fill="hold">
                                          <p:stCondLst>
                                            <p:cond delay="0"/>
                                          </p:stCondLst>
                                        </p:cTn>
                                        <p:tgtEl>
                                          <p:spTgt spid="30"/>
                                        </p:tgtEl>
                                        <p:attrNameLst>
                                          <p:attrName>style.visibility</p:attrName>
                                        </p:attrNameLst>
                                      </p:cBhvr>
                                      <p:to>
                                        <p:strVal val="visible"/>
                                      </p:to>
                                    </p:set>
                                    <p:animEffect transition="in" filter="slide(fromTop)">
                                      <p:cBhvr>
                                        <p:cTn id="7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12" grpId="0" animBg="1" autoUpdateAnimBg="0"/>
      <p:bldP spid="661513" grpId="0" animBg="1" autoUpdateAnimBg="0"/>
      <p:bldP spid="661514" grpId="0" animBg="1" autoUpdateAnimBg="0"/>
      <p:bldP spid="661531" grpId="0" animBg="1" autoUpdateAnimBg="0"/>
      <p:bldP spid="4" grpId="0" animBg="1" autoUpdateAnimBg="0"/>
      <p:bldP spid="5" grpId="0" animBg="1" autoUpdateAnimBg="0"/>
      <p:bldP spid="6" grpId="0" animBg="1" autoUpdateAnimBg="0"/>
      <p:bldP spid="6" grpId="1" animBg="1"/>
      <p:bldP spid="6" grpId="2" animBg="1"/>
      <p:bldP spid="7" grpId="0" animBg="1" autoUpdateAnimBg="0"/>
      <p:bldP spid="8" grpId="0" animBg="1" autoUpdateAnimBg="0"/>
      <p:bldP spid="26" grpId="0" animBg="1" autoUpdateAnimBg="0"/>
      <p:bldP spid="27" grpId="0" animBg="1" autoUpdateAnimBg="0"/>
      <p:bldP spid="27" grpId="1" animBg="1"/>
      <p:bldP spid="27" grpId="2" animBg="1"/>
      <p:bldP spid="3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3708400" y="88900"/>
            <a:ext cx="5170488" cy="425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3077" tIns="43200" rIns="83077" bIns="43200">
            <a:spAutoFit/>
          </a:bodyPr>
          <a:lstStyle>
            <a:lvl1pPr>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anose="020F0502020204030204" pitchFamily="34" charset="0"/>
              </a:defRPr>
            </a:lvl9pPr>
          </a:lstStyle>
          <a:p>
            <a:pPr algn="r" eaLnBrk="1" hangingPunct="1">
              <a:spcBef>
                <a:spcPct val="0"/>
              </a:spcBef>
              <a:buFontTx/>
              <a:buNone/>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Любому </a:t>
            </a: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кораблю в порту будет безопасней, </a:t>
            </a: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но </a:t>
            </a: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строили его не для </a:t>
            </a: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этого</a:t>
            </a:r>
            <a:endPar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algn="r" eaLnBrk="1" hangingPunct="1">
              <a:spcBef>
                <a:spcPct val="0"/>
              </a:spcBef>
              <a:buFontTx/>
              <a:buNone/>
              <a:defRPr/>
            </a:pPr>
            <a:r>
              <a:rPr lang="ru-RU" altLang="ru-RU" sz="1100" b="1" i="1" dirty="0">
                <a:solidFill>
                  <a:srgbClr val="000066"/>
                </a:solidFill>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Грейс Хоппер</a:t>
            </a:r>
          </a:p>
        </p:txBody>
      </p:sp>
      <p:sp>
        <p:nvSpPr>
          <p:cNvPr id="10" name="Скругленный прямоугольник 9"/>
          <p:cNvSpPr/>
          <p:nvPr/>
        </p:nvSpPr>
        <p:spPr>
          <a:xfrm>
            <a:off x="330200" y="1566863"/>
            <a:ext cx="3948113" cy="3806825"/>
          </a:xfrm>
          <a:prstGeom prst="roundRect">
            <a:avLst/>
          </a:prstGeom>
          <a:solidFill>
            <a:schemeClr val="bg1"/>
          </a:solid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sz="1633" i="1" dirty="0">
                <a:solidFill>
                  <a:srgbClr val="990033"/>
                </a:solidFill>
                <a:latin typeface="Calibri" panose="020F0502020204030204" pitchFamily="34" charset="0"/>
                <a:cs typeface="Calibri" panose="020F0502020204030204" pitchFamily="34" charset="0"/>
              </a:rPr>
              <a:t> </a:t>
            </a:r>
          </a:p>
          <a:p>
            <a:pPr algn="ctr" eaLnBrk="1" hangingPunct="1">
              <a:defRPr/>
            </a:pPr>
            <a:r>
              <a:rPr lang="ru-RU"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Особенности </a:t>
            </a:r>
          </a:p>
          <a:p>
            <a:pPr algn="ctr" eaLnBrk="1" hangingPunct="1">
              <a:defRPr/>
            </a:pPr>
            <a:r>
              <a:rPr lang="ru-RU"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современного ребенка</a:t>
            </a:r>
          </a:p>
          <a:p>
            <a:pPr algn="just" eaLnBrk="1" hangingPunct="1">
              <a:defRPr/>
            </a:pPr>
            <a:r>
              <a:rPr lang="ru-RU" sz="1477" dirty="0" smtClean="0">
                <a:solidFill>
                  <a:srgbClr val="002060"/>
                </a:solidFill>
                <a:effectLst>
                  <a:outerShdw blurRad="38100" dist="38100" dir="2700000" algn="tl">
                    <a:srgbClr val="000000">
                      <a:alpha val="43137"/>
                    </a:srgbClr>
                  </a:outerShdw>
                </a:effectLst>
              </a:rPr>
              <a:t>- </a:t>
            </a:r>
            <a:r>
              <a:rPr lang="ru-RU" sz="1477" i="1" dirty="0" smtClean="0">
                <a:solidFill>
                  <a:srgbClr val="002060"/>
                </a:solidFill>
                <a:effectLst>
                  <a:outerShdw blurRad="38100" dist="38100" dir="2700000" algn="tl">
                    <a:srgbClr val="000000">
                      <a:alpha val="43137"/>
                    </a:srgbClr>
                  </a:outerShdw>
                </a:effectLst>
                <a:cs typeface="Calibri" panose="020F0502020204030204" pitchFamily="34" charset="0"/>
              </a:rPr>
              <a:t>физически </a:t>
            </a: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более развиты;</a:t>
            </a:r>
          </a:p>
          <a:p>
            <a:pPr algn="just" eaLnBrk="1" hangingPunct="1">
              <a:buFontTx/>
              <a:buChar char="-"/>
              <a:defRPr/>
            </a:pPr>
            <a:r>
              <a:rPr lang="ru-RU" sz="1477" i="1" dirty="0" smtClean="0">
                <a:solidFill>
                  <a:srgbClr val="002060"/>
                </a:solidFill>
                <a:effectLst>
                  <a:outerShdw blurRad="38100" dist="38100" dir="2700000" algn="tl">
                    <a:srgbClr val="000000">
                      <a:alpha val="43137"/>
                    </a:srgbClr>
                  </a:outerShdw>
                </a:effectLst>
                <a:cs typeface="Calibri" panose="020F0502020204030204" pitchFamily="34" charset="0"/>
              </a:rPr>
              <a:t> фиксированный </a:t>
            </a: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взгляд при рождении, держат голову;</a:t>
            </a:r>
          </a:p>
          <a:p>
            <a:pPr algn="just" eaLnBrk="1" hangingPunct="1">
              <a:defRPr/>
            </a:pP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 повышенный тонус организма;</a:t>
            </a:r>
          </a:p>
          <a:p>
            <a:pPr marL="285750" indent="-285750" algn="just" eaLnBrk="1" hangingPunct="1">
              <a:buFontTx/>
              <a:buChar char="-"/>
              <a:defRPr/>
            </a:pPr>
            <a:r>
              <a:rPr lang="ru-RU" sz="1477" i="1" dirty="0" smtClean="0">
                <a:solidFill>
                  <a:srgbClr val="002060"/>
                </a:solidFill>
                <a:effectLst>
                  <a:outerShdw blurRad="38100" dist="38100" dir="2700000" algn="tl">
                    <a:srgbClr val="000000">
                      <a:alpha val="43137"/>
                    </a:srgbClr>
                  </a:outerShdw>
                </a:effectLst>
                <a:cs typeface="Calibri" panose="020F0502020204030204" pitchFamily="34" charset="0"/>
              </a:rPr>
              <a:t>рано </a:t>
            </a: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отказываются </a:t>
            </a:r>
            <a:endParaRPr lang="ru-RU" sz="1477" i="1" dirty="0" smtClean="0">
              <a:solidFill>
                <a:srgbClr val="002060"/>
              </a:solidFill>
              <a:effectLst>
                <a:outerShdw blurRad="38100" dist="38100" dir="2700000" algn="tl">
                  <a:srgbClr val="000000">
                    <a:alpha val="43137"/>
                  </a:srgbClr>
                </a:outerShdw>
              </a:effectLst>
              <a:cs typeface="Calibri" panose="020F0502020204030204" pitchFamily="34" charset="0"/>
            </a:endParaRPr>
          </a:p>
          <a:p>
            <a:pPr algn="just" eaLnBrk="1" hangingPunct="1">
              <a:defRPr/>
            </a:pPr>
            <a:r>
              <a:rPr lang="ru-RU" sz="1477" i="1" dirty="0" smtClean="0">
                <a:solidFill>
                  <a:srgbClr val="002060"/>
                </a:solidFill>
                <a:effectLst>
                  <a:outerShdw blurRad="38100" dist="38100" dir="2700000" algn="tl">
                    <a:srgbClr val="000000">
                      <a:alpha val="43137"/>
                    </a:srgbClr>
                  </a:outerShdw>
                </a:effectLst>
                <a:cs typeface="Calibri" panose="020F0502020204030204" pitchFamily="34" charset="0"/>
              </a:rPr>
              <a:t>от </a:t>
            </a: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грудного молока;</a:t>
            </a:r>
          </a:p>
          <a:p>
            <a:pPr algn="just" eaLnBrk="1" hangingPunct="1">
              <a:defRPr/>
            </a:pP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 не воспринимают лекарственные препараты;</a:t>
            </a:r>
          </a:p>
          <a:p>
            <a:pPr algn="just" eaLnBrk="1" hangingPunct="1">
              <a:buFontTx/>
              <a:buChar char="-"/>
              <a:defRPr/>
            </a:pPr>
            <a:r>
              <a:rPr lang="ru-RU" sz="1477" i="1" dirty="0" smtClean="0">
                <a:solidFill>
                  <a:srgbClr val="002060"/>
                </a:solidFill>
                <a:effectLst>
                  <a:outerShdw blurRad="38100" dist="38100" dir="2700000" algn="tl">
                    <a:srgbClr val="000000">
                      <a:alpha val="43137"/>
                    </a:srgbClr>
                  </a:outerShdw>
                </a:effectLst>
                <a:cs typeface="Calibri" panose="020F0502020204030204" pitchFamily="34" charset="0"/>
              </a:rPr>
              <a:t> повышенная </a:t>
            </a: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чувствительность и </a:t>
            </a:r>
            <a:r>
              <a:rPr lang="ru-RU" sz="1477" i="1" dirty="0" smtClean="0">
                <a:solidFill>
                  <a:srgbClr val="002060"/>
                </a:solidFill>
                <a:effectLst>
                  <a:outerShdw blurRad="38100" dist="38100" dir="2700000" algn="tl">
                    <a:srgbClr val="000000">
                      <a:alpha val="43137"/>
                    </a:srgbClr>
                  </a:outerShdw>
                </a:effectLst>
                <a:cs typeface="Calibri" panose="020F0502020204030204" pitchFamily="34" charset="0"/>
              </a:rPr>
              <a:t>эмоциональность</a:t>
            </a: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a:t>
            </a:r>
          </a:p>
          <a:p>
            <a:pPr algn="just" eaLnBrk="1" hangingPunct="1">
              <a:defRPr/>
            </a:pPr>
            <a:r>
              <a:rPr lang="ru-RU" sz="1477" i="1" dirty="0" smtClean="0">
                <a:solidFill>
                  <a:srgbClr val="002060"/>
                </a:solidFill>
                <a:effectLst>
                  <a:outerShdw blurRad="38100" dist="38100" dir="2700000" algn="tl">
                    <a:srgbClr val="000000">
                      <a:alpha val="43137"/>
                    </a:srgbClr>
                  </a:outerShdw>
                </a:effectLst>
                <a:cs typeface="Calibri" panose="020F0502020204030204" pitchFamily="34" charset="0"/>
              </a:rPr>
              <a:t>- начинают </a:t>
            </a: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говорить позднее, особенно мальчики</a:t>
            </a:r>
          </a:p>
          <a:p>
            <a:pPr algn="just" eaLnBrk="1" hangingPunct="1">
              <a:defRPr/>
            </a:pPr>
            <a:endParaRPr lang="ru-RU" sz="1477" i="1" dirty="0">
              <a:solidFill>
                <a:srgbClr val="FFC000"/>
              </a:solidFill>
              <a:latin typeface="Calibri" panose="020F0502020204030204" pitchFamily="34" charset="0"/>
              <a:cs typeface="Calibri" panose="020F0502020204030204" pitchFamily="34" charset="0"/>
            </a:endParaRPr>
          </a:p>
          <a:p>
            <a:pPr eaLnBrk="1" hangingPunct="1">
              <a:buFontTx/>
              <a:buChar char="-"/>
              <a:defRPr/>
            </a:pPr>
            <a:endParaRPr lang="ru-RU" sz="1633" i="1" dirty="0">
              <a:solidFill>
                <a:srgbClr val="FFC000"/>
              </a:solidFill>
              <a:latin typeface="Calibri" panose="020F0502020204030204" pitchFamily="34" charset="0"/>
              <a:cs typeface="Calibri" panose="020F0502020204030204" pitchFamily="34" charset="0"/>
            </a:endParaRPr>
          </a:p>
        </p:txBody>
      </p:sp>
      <p:sp>
        <p:nvSpPr>
          <p:cNvPr id="11" name="Скругленный прямоугольник 10"/>
          <p:cNvSpPr/>
          <p:nvPr/>
        </p:nvSpPr>
        <p:spPr>
          <a:xfrm>
            <a:off x="4570413" y="1566863"/>
            <a:ext cx="4267200" cy="3725862"/>
          </a:xfrm>
          <a:prstGeom prst="roundRect">
            <a:avLst/>
          </a:prstGeom>
          <a:solidFill>
            <a:schemeClr val="bg1"/>
          </a:solidFill>
          <a:ln w="57150">
            <a:solidFill>
              <a:schemeClr val="accent6">
                <a:lumMod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400050" indent="-4000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sz="1633" i="1" dirty="0">
              <a:solidFill>
                <a:srgbClr val="A5002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eaLnBrk="1" hangingPunct="1">
              <a:defRPr/>
            </a:pPr>
            <a:r>
              <a:rPr lang="ru-RU"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Дети нового типа сознания</a:t>
            </a:r>
          </a:p>
          <a:p>
            <a:pPr marL="85725" indent="0" algn="just" eaLnBrk="1" hangingPunct="1">
              <a:defRPr/>
            </a:pP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 повышенная потребность к восприятию информации;</a:t>
            </a:r>
          </a:p>
          <a:p>
            <a:pPr marL="85725" indent="0" algn="just" eaLnBrk="1" hangingPunct="1">
              <a:defRPr/>
            </a:pP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 объем долговременной памяти больше, </a:t>
            </a:r>
          </a:p>
          <a:p>
            <a:pPr marL="85725" indent="0" algn="just" eaLnBrk="1" hangingPunct="1">
              <a:defRPr/>
            </a:pP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 - проходимость оперативной памяти выше;</a:t>
            </a:r>
          </a:p>
          <a:p>
            <a:pPr marL="85725" indent="0" algn="just" eaLnBrk="1" hangingPunct="1">
              <a:defRPr/>
            </a:pP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 повышенная тревожность;</a:t>
            </a:r>
          </a:p>
          <a:p>
            <a:pPr marL="85725" indent="0" algn="just" eaLnBrk="1" hangingPunct="1">
              <a:defRPr/>
            </a:pP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 настойчивы и требовательны;</a:t>
            </a:r>
          </a:p>
          <a:p>
            <a:pPr marL="85725" indent="0" algn="just" eaLnBrk="1" hangingPunct="1">
              <a:buFontTx/>
              <a:buChar char="-"/>
              <a:defRPr/>
            </a:pP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 не терпят насилия, не слышат указаний и приказов взрослых;</a:t>
            </a:r>
          </a:p>
          <a:p>
            <a:pPr marL="85725" indent="0" algn="just" eaLnBrk="1" hangingPunct="1">
              <a:buFontTx/>
              <a:buChar char="-"/>
              <a:defRPr/>
            </a:pPr>
            <a:r>
              <a:rPr lang="ru-RU" sz="1477" i="1" dirty="0" smtClean="0">
                <a:solidFill>
                  <a:srgbClr val="002060"/>
                </a:solidFill>
                <a:effectLst>
                  <a:outerShdw blurRad="38100" dist="38100" dir="2700000" algn="tl">
                    <a:srgbClr val="000000">
                      <a:alpha val="43137"/>
                    </a:srgbClr>
                  </a:outerShdw>
                </a:effectLst>
                <a:cs typeface="Calibri" panose="020F0502020204030204" pitchFamily="34" charset="0"/>
              </a:rPr>
              <a:t> взрослые </a:t>
            </a:r>
            <a:r>
              <a:rPr lang="ru-RU" sz="1477" i="1" dirty="0">
                <a:solidFill>
                  <a:srgbClr val="002060"/>
                </a:solidFill>
                <a:effectLst>
                  <a:outerShdw blurRad="38100" dist="38100" dir="2700000" algn="tl">
                    <a:srgbClr val="000000">
                      <a:alpha val="43137"/>
                    </a:srgbClr>
                  </a:outerShdw>
                </a:effectLst>
                <a:cs typeface="Calibri" panose="020F0502020204030204" pitchFamily="34" charset="0"/>
              </a:rPr>
              <a:t>порой не понимают мотивы поведения ребенка;</a:t>
            </a:r>
          </a:p>
          <a:p>
            <a:pPr marL="0" indent="0" eaLnBrk="1" hangingPunct="1">
              <a:defRPr/>
            </a:pPr>
            <a:endParaRPr lang="ru-RU" sz="1662" i="1" dirty="0">
              <a:solidFill>
                <a:srgbClr val="7030A0"/>
              </a:solidFill>
              <a:latin typeface="Calibri" panose="020F0502020204030204" pitchFamily="34" charset="0"/>
              <a:cs typeface="Calibri" panose="020F0502020204030204" pitchFamily="34" charset="0"/>
            </a:endParaRPr>
          </a:p>
          <a:p>
            <a:pPr eaLnBrk="1" hangingPunct="1">
              <a:buFontTx/>
              <a:buChar char="-"/>
              <a:defRPr/>
            </a:pPr>
            <a:endParaRPr lang="ru-RU" sz="1633" i="1" dirty="0">
              <a:solidFill>
                <a:srgbClr val="FFC000"/>
              </a:solidFill>
              <a:latin typeface="Calibri" panose="020F0502020204030204" pitchFamily="34" charset="0"/>
              <a:cs typeface="Calibri" panose="020F0502020204030204" pitchFamily="34" charset="0"/>
            </a:endParaRPr>
          </a:p>
        </p:txBody>
      </p:sp>
      <p:grpSp>
        <p:nvGrpSpPr>
          <p:cNvPr id="17413" name="Группа 12"/>
          <p:cNvGrpSpPr>
            <a:grpSpLocks/>
          </p:cNvGrpSpPr>
          <p:nvPr/>
        </p:nvGrpSpPr>
        <p:grpSpPr bwMode="auto">
          <a:xfrm>
            <a:off x="3878263" y="2120900"/>
            <a:ext cx="1019175" cy="552450"/>
            <a:chOff x="4163653" y="609292"/>
            <a:chExt cx="839223" cy="598697"/>
          </a:xfrm>
        </p:grpSpPr>
        <p:sp>
          <p:nvSpPr>
            <p:cNvPr id="13" name="Блок-схема: узел 12"/>
            <p:cNvSpPr>
              <a:spLocks noChangeAspect="1"/>
            </p:cNvSpPr>
            <p:nvPr/>
          </p:nvSpPr>
          <p:spPr>
            <a:xfrm>
              <a:off x="4715292" y="714237"/>
              <a:ext cx="287584" cy="289026"/>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633"/>
            </a:p>
          </p:txBody>
        </p:sp>
        <p:sp>
          <p:nvSpPr>
            <p:cNvPr id="14" name="Блок-схема: узел 13"/>
            <p:cNvSpPr>
              <a:spLocks noChangeAspect="1"/>
            </p:cNvSpPr>
            <p:nvPr/>
          </p:nvSpPr>
          <p:spPr>
            <a:xfrm>
              <a:off x="4163653" y="702193"/>
              <a:ext cx="287584" cy="287306"/>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633"/>
            </a:p>
          </p:txBody>
        </p:sp>
        <p:sp>
          <p:nvSpPr>
            <p:cNvPr id="15" name="Арка 14"/>
            <p:cNvSpPr/>
            <p:nvPr/>
          </p:nvSpPr>
          <p:spPr>
            <a:xfrm>
              <a:off x="4233588" y="609292"/>
              <a:ext cx="700942" cy="598697"/>
            </a:xfrm>
            <a:prstGeom prst="blockArc">
              <a:avLst/>
            </a:prstGeom>
            <a:ln/>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endParaRPr lang="ru-RU" sz="1633">
                <a:solidFill>
                  <a:schemeClr val="tx1"/>
                </a:solidFill>
              </a:endParaRPr>
            </a:p>
          </p:txBody>
        </p:sp>
      </p:grpSp>
      <p:grpSp>
        <p:nvGrpSpPr>
          <p:cNvPr id="17414" name="Группа 12"/>
          <p:cNvGrpSpPr>
            <a:grpSpLocks/>
          </p:cNvGrpSpPr>
          <p:nvPr/>
        </p:nvGrpSpPr>
        <p:grpSpPr bwMode="auto">
          <a:xfrm>
            <a:off x="3910013" y="3121025"/>
            <a:ext cx="992187" cy="552450"/>
            <a:chOff x="4163653" y="609292"/>
            <a:chExt cx="839223" cy="598697"/>
          </a:xfrm>
        </p:grpSpPr>
        <p:sp>
          <p:nvSpPr>
            <p:cNvPr id="17" name="Блок-схема: узел 16"/>
            <p:cNvSpPr>
              <a:spLocks noChangeAspect="1"/>
            </p:cNvSpPr>
            <p:nvPr/>
          </p:nvSpPr>
          <p:spPr>
            <a:xfrm>
              <a:off x="4715526" y="714237"/>
              <a:ext cx="287350" cy="289026"/>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633"/>
            </a:p>
          </p:txBody>
        </p:sp>
        <p:sp>
          <p:nvSpPr>
            <p:cNvPr id="18" name="Блок-схема: узел 17"/>
            <p:cNvSpPr>
              <a:spLocks noChangeAspect="1"/>
            </p:cNvSpPr>
            <p:nvPr/>
          </p:nvSpPr>
          <p:spPr>
            <a:xfrm>
              <a:off x="4163653" y="703914"/>
              <a:ext cx="287350" cy="28730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633"/>
            </a:p>
          </p:txBody>
        </p:sp>
        <p:sp>
          <p:nvSpPr>
            <p:cNvPr id="19" name="Арка 18"/>
            <p:cNvSpPr/>
            <p:nvPr/>
          </p:nvSpPr>
          <p:spPr>
            <a:xfrm>
              <a:off x="4233588" y="609292"/>
              <a:ext cx="700941" cy="598697"/>
            </a:xfrm>
            <a:prstGeom prst="blockArc">
              <a:avLst/>
            </a:prstGeom>
            <a:ln/>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endParaRPr lang="ru-RU" sz="1633">
                <a:solidFill>
                  <a:schemeClr val="tx1"/>
                </a:solidFill>
              </a:endParaRPr>
            </a:p>
          </p:txBody>
        </p:sp>
      </p:grpSp>
      <p:grpSp>
        <p:nvGrpSpPr>
          <p:cNvPr id="17415" name="Группа 12"/>
          <p:cNvGrpSpPr>
            <a:grpSpLocks/>
          </p:cNvGrpSpPr>
          <p:nvPr/>
        </p:nvGrpSpPr>
        <p:grpSpPr bwMode="auto">
          <a:xfrm>
            <a:off x="3900488" y="4608513"/>
            <a:ext cx="1085850" cy="552450"/>
            <a:chOff x="4163653" y="609292"/>
            <a:chExt cx="839223" cy="598697"/>
          </a:xfrm>
        </p:grpSpPr>
        <p:sp>
          <p:nvSpPr>
            <p:cNvPr id="21" name="Блок-схема: узел 20"/>
            <p:cNvSpPr>
              <a:spLocks noChangeAspect="1"/>
            </p:cNvSpPr>
            <p:nvPr/>
          </p:nvSpPr>
          <p:spPr>
            <a:xfrm>
              <a:off x="4714546" y="714235"/>
              <a:ext cx="288330" cy="289026"/>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633"/>
            </a:p>
          </p:txBody>
        </p:sp>
        <p:sp>
          <p:nvSpPr>
            <p:cNvPr id="22" name="Блок-схема: узел 21"/>
            <p:cNvSpPr>
              <a:spLocks noChangeAspect="1"/>
            </p:cNvSpPr>
            <p:nvPr/>
          </p:nvSpPr>
          <p:spPr>
            <a:xfrm>
              <a:off x="4163653" y="702193"/>
              <a:ext cx="288329" cy="28730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633"/>
            </a:p>
          </p:txBody>
        </p:sp>
        <p:sp>
          <p:nvSpPr>
            <p:cNvPr id="23" name="Арка 22"/>
            <p:cNvSpPr/>
            <p:nvPr/>
          </p:nvSpPr>
          <p:spPr>
            <a:xfrm>
              <a:off x="4233588" y="609292"/>
              <a:ext cx="700941" cy="598697"/>
            </a:xfrm>
            <a:prstGeom prst="blockArc">
              <a:avLst/>
            </a:prstGeom>
            <a:ln/>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endParaRPr lang="ru-RU" sz="1633">
                <a:solidFill>
                  <a:schemeClr val="tx1"/>
                </a:solidFill>
              </a:endParaRPr>
            </a:p>
          </p:txBody>
        </p:sp>
      </p:grpSp>
      <p:pic>
        <p:nvPicPr>
          <p:cNvPr id="17416" name="Picture 4" descr="https://biss.lib33.ru/wp-content/uploads/2020/02/1542978498_obmerkovan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5505450"/>
            <a:ext cx="14636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Заголовок 1"/>
          <p:cNvSpPr txBox="1">
            <a:spLocks/>
          </p:cNvSpPr>
          <p:nvPr/>
        </p:nvSpPr>
        <p:spPr bwMode="auto">
          <a:xfrm>
            <a:off x="1301660" y="559692"/>
            <a:ext cx="6624736" cy="805060"/>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eaLnBrk="1" hangingPunct="1">
              <a:defRPr/>
            </a:pPr>
            <a:r>
              <a:rPr 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Кто он – современный ребенок?</a:t>
            </a:r>
          </a:p>
          <a:p>
            <a:pPr algn="r" eaLnBrk="1" hangingPunct="1">
              <a:defRPr/>
            </a:pPr>
            <a:r>
              <a:rPr lang="ru-RU" sz="2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Какие они – современные дети?</a:t>
            </a:r>
          </a:p>
        </p:txBody>
      </p:sp>
    </p:spTree>
    <p:extLst>
      <p:ext uri="{BB962C8B-B14F-4D97-AF65-F5344CB8AC3E}">
        <p14:creationId xmlns:p14="http://schemas.microsoft.com/office/powerpoint/2010/main" val="140462594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AutoShape 20"/>
          <p:cNvSpPr>
            <a:spLocks noChangeArrowheads="1"/>
          </p:cNvSpPr>
          <p:nvPr/>
        </p:nvSpPr>
        <p:spPr bwMode="auto">
          <a:xfrm>
            <a:off x="611188" y="2108200"/>
            <a:ext cx="3155950" cy="585788"/>
          </a:xfrm>
          <a:prstGeom prst="wedgeRectCallout">
            <a:avLst>
              <a:gd name="adj1" fmla="val 18167"/>
              <a:gd name="adj2" fmla="val 45838"/>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600" b="1" i="1">
                <a:solidFill>
                  <a:srgbClr val="C00000"/>
                </a:solidFill>
                <a:latin typeface="Calibri" panose="020F0502020204030204" pitchFamily="34" charset="0"/>
                <a:cs typeface="Calibri" panose="020F0502020204030204" pitchFamily="34" charset="0"/>
              </a:rPr>
              <a:t>Открыты, но импульсивны  </a:t>
            </a:r>
          </a:p>
          <a:p>
            <a:pPr algn="ctr" eaLnBrk="1" hangingPunct="1"/>
            <a:r>
              <a:rPr lang="ru-RU" altLang="ru-RU" sz="1600" b="1" i="1">
                <a:solidFill>
                  <a:srgbClr val="C00000"/>
                </a:solidFill>
                <a:latin typeface="Calibri" panose="020F0502020204030204" pitchFamily="34" charset="0"/>
                <a:cs typeface="Calibri" panose="020F0502020204030204" pitchFamily="34" charset="0"/>
              </a:rPr>
              <a:t>в отстаивании своего мнения</a:t>
            </a:r>
          </a:p>
        </p:txBody>
      </p:sp>
      <p:sp>
        <p:nvSpPr>
          <p:cNvPr id="40" name="AutoShape 16"/>
          <p:cNvSpPr>
            <a:spLocks noChangeArrowheads="1"/>
          </p:cNvSpPr>
          <p:nvPr/>
        </p:nvSpPr>
        <p:spPr bwMode="auto">
          <a:xfrm>
            <a:off x="323850" y="4852988"/>
            <a:ext cx="2438400" cy="831850"/>
          </a:xfrm>
          <a:prstGeom prst="wedgeRectCallout">
            <a:avLst>
              <a:gd name="adj1" fmla="val 47380"/>
              <a:gd name="adj2" fmla="val -41458"/>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600" b="1" i="1">
                <a:solidFill>
                  <a:srgbClr val="C00000"/>
                </a:solidFill>
                <a:latin typeface="Calibri" panose="020F0502020204030204" pitchFamily="34" charset="0"/>
                <a:cs typeface="Calibri" panose="020F0502020204030204" pitchFamily="34" charset="0"/>
              </a:rPr>
              <a:t>Лишены опыта </a:t>
            </a:r>
          </a:p>
          <a:p>
            <a:pPr algn="ctr" eaLnBrk="1" hangingPunct="1"/>
            <a:r>
              <a:rPr lang="ru-RU" altLang="ru-RU" sz="1600" b="1" i="1">
                <a:solidFill>
                  <a:srgbClr val="C00000"/>
                </a:solidFill>
                <a:latin typeface="Calibri" panose="020F0502020204030204" pitchFamily="34" charset="0"/>
                <a:cs typeface="Calibri" panose="020F0502020204030204" pitchFamily="34" charset="0"/>
              </a:rPr>
              <a:t>исполнения значимых </a:t>
            </a:r>
          </a:p>
          <a:p>
            <a:pPr algn="ctr" eaLnBrk="1" hangingPunct="1"/>
            <a:r>
              <a:rPr lang="ru-RU" altLang="ru-RU" sz="1600" b="1" i="1">
                <a:solidFill>
                  <a:srgbClr val="C00000"/>
                </a:solidFill>
                <a:latin typeface="Calibri" panose="020F0502020204030204" pitchFamily="34" charset="0"/>
                <a:cs typeface="Calibri" panose="020F0502020204030204" pitchFamily="34" charset="0"/>
              </a:rPr>
              <a:t>социальных ролей</a:t>
            </a:r>
          </a:p>
        </p:txBody>
      </p:sp>
      <p:sp>
        <p:nvSpPr>
          <p:cNvPr id="41" name="AutoShape 25"/>
          <p:cNvSpPr>
            <a:spLocks noChangeArrowheads="1"/>
          </p:cNvSpPr>
          <p:nvPr/>
        </p:nvSpPr>
        <p:spPr bwMode="auto">
          <a:xfrm>
            <a:off x="536575" y="2827338"/>
            <a:ext cx="2463800" cy="928687"/>
          </a:xfrm>
          <a:prstGeom prst="wedgeRectCallout">
            <a:avLst>
              <a:gd name="adj1" fmla="val 6199"/>
              <a:gd name="adj2" fmla="val -48204"/>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hlink"/>
              </a:buClr>
              <a:buFont typeface="Wingdings" panose="05000000000000000000" pitchFamily="2" charset="2"/>
              <a:buNone/>
            </a:pPr>
            <a:r>
              <a:rPr lang="ru-RU" altLang="ru-RU" sz="1600" b="1" i="1">
                <a:solidFill>
                  <a:srgbClr val="C00000"/>
                </a:solidFill>
                <a:latin typeface="Calibri" panose="020F0502020204030204" pitchFamily="34" charset="0"/>
                <a:cs typeface="Calibri" panose="020F0502020204030204" pitchFamily="34" charset="0"/>
              </a:rPr>
              <a:t>Всегда ищут смысл </a:t>
            </a:r>
          </a:p>
          <a:p>
            <a:pPr algn="ctr" eaLnBrk="1" hangingPunct="1">
              <a:spcBef>
                <a:spcPct val="20000"/>
              </a:spcBef>
              <a:buClr>
                <a:schemeClr val="hlink"/>
              </a:buClr>
              <a:buFont typeface="Wingdings" panose="05000000000000000000" pitchFamily="2" charset="2"/>
              <a:buNone/>
            </a:pPr>
            <a:r>
              <a:rPr lang="ru-RU" altLang="ru-RU" sz="1600" b="1" i="1">
                <a:solidFill>
                  <a:srgbClr val="C00000"/>
                </a:solidFill>
                <a:latin typeface="Calibri" panose="020F0502020204030204" pitchFamily="34" charset="0"/>
                <a:cs typeface="Calibri" panose="020F0502020204030204" pitchFamily="34" charset="0"/>
              </a:rPr>
              <a:t>в своей деятельности</a:t>
            </a:r>
          </a:p>
          <a:p>
            <a:pPr eaLnBrk="1" hangingPunct="1">
              <a:spcBef>
                <a:spcPct val="20000"/>
              </a:spcBef>
              <a:buClr>
                <a:schemeClr val="hlink"/>
              </a:buClr>
              <a:buFont typeface="Wingdings" panose="05000000000000000000" pitchFamily="2" charset="2"/>
              <a:buNone/>
            </a:pPr>
            <a:r>
              <a:rPr lang="ru-RU" altLang="ru-RU" sz="1600" b="1" i="1">
                <a:solidFill>
                  <a:srgbClr val="C00000"/>
                </a:solidFill>
                <a:latin typeface="Calibri" panose="020F0502020204030204" pitchFamily="34" charset="0"/>
                <a:cs typeface="Calibri" panose="020F0502020204030204" pitchFamily="34" charset="0"/>
              </a:rPr>
              <a:t> </a:t>
            </a:r>
            <a:endParaRPr lang="ru-RU" altLang="ru-RU" sz="1600" i="1">
              <a:solidFill>
                <a:srgbClr val="C00000"/>
              </a:solidFill>
              <a:latin typeface="Calibri" panose="020F0502020204030204" pitchFamily="34" charset="0"/>
              <a:cs typeface="Calibri" panose="020F0502020204030204" pitchFamily="34" charset="0"/>
            </a:endParaRPr>
          </a:p>
        </p:txBody>
      </p:sp>
      <p:sp>
        <p:nvSpPr>
          <p:cNvPr id="42" name="AutoShape 19"/>
          <p:cNvSpPr>
            <a:spLocks noChangeArrowheads="1"/>
          </p:cNvSpPr>
          <p:nvPr/>
        </p:nvSpPr>
        <p:spPr bwMode="auto">
          <a:xfrm>
            <a:off x="493713" y="3889375"/>
            <a:ext cx="2373312" cy="830263"/>
          </a:xfrm>
          <a:prstGeom prst="wedgeRectCallout">
            <a:avLst>
              <a:gd name="adj1" fmla="val -22898"/>
              <a:gd name="adj2" fmla="val 37329"/>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600" b="1" i="1">
                <a:solidFill>
                  <a:srgbClr val="C00000"/>
                </a:solidFill>
                <a:latin typeface="Calibri" panose="020F0502020204030204" pitchFamily="34" charset="0"/>
                <a:cs typeface="Calibri" panose="020F0502020204030204" pitchFamily="34" charset="0"/>
              </a:rPr>
              <a:t>Ограничены </a:t>
            </a:r>
          </a:p>
          <a:p>
            <a:pPr algn="ctr" eaLnBrk="1" hangingPunct="1"/>
            <a:r>
              <a:rPr lang="ru-RU" altLang="ru-RU" sz="1600" b="1" i="1">
                <a:solidFill>
                  <a:srgbClr val="C00000"/>
                </a:solidFill>
                <a:latin typeface="Calibri" panose="020F0502020204030204" pitchFamily="34" charset="0"/>
                <a:cs typeface="Calibri" panose="020F0502020204030204" pitchFamily="34" charset="0"/>
              </a:rPr>
              <a:t>в общении </a:t>
            </a:r>
          </a:p>
          <a:p>
            <a:pPr algn="ctr" eaLnBrk="1" hangingPunct="1"/>
            <a:r>
              <a:rPr lang="ru-RU" altLang="ru-RU" sz="1600" b="1" i="1">
                <a:solidFill>
                  <a:srgbClr val="C00000"/>
                </a:solidFill>
                <a:latin typeface="Calibri" panose="020F0502020204030204" pitchFamily="34" charset="0"/>
                <a:cs typeface="Calibri" panose="020F0502020204030204" pitchFamily="34" charset="0"/>
              </a:rPr>
              <a:t>со сверстниками</a:t>
            </a:r>
          </a:p>
        </p:txBody>
      </p:sp>
      <p:sp>
        <p:nvSpPr>
          <p:cNvPr id="43" name="AutoShape 17"/>
          <p:cNvSpPr>
            <a:spLocks noChangeArrowheads="1"/>
          </p:cNvSpPr>
          <p:nvPr/>
        </p:nvSpPr>
        <p:spPr bwMode="auto">
          <a:xfrm>
            <a:off x="6281738" y="4854575"/>
            <a:ext cx="2393950" cy="584200"/>
          </a:xfrm>
          <a:prstGeom prst="wedgeRectCallout">
            <a:avLst>
              <a:gd name="adj1" fmla="val -47824"/>
              <a:gd name="adj2" fmla="val 46421"/>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600" b="1" i="1">
                <a:solidFill>
                  <a:srgbClr val="C00000"/>
                </a:solidFill>
                <a:latin typeface="Calibri" panose="020F0502020204030204" pitchFamily="34" charset="0"/>
                <a:cs typeface="Calibri" panose="020F0502020204030204" pitchFamily="34" charset="0"/>
              </a:rPr>
              <a:t>Рано начинают </a:t>
            </a:r>
          </a:p>
          <a:p>
            <a:pPr algn="ctr" eaLnBrk="1" hangingPunct="1"/>
            <a:r>
              <a:rPr lang="ru-RU" altLang="ru-RU" sz="1600" b="1" i="1">
                <a:solidFill>
                  <a:srgbClr val="C00000"/>
                </a:solidFill>
                <a:latin typeface="Calibri" panose="020F0502020204030204" pitchFamily="34" charset="0"/>
                <a:cs typeface="Calibri" panose="020F0502020204030204" pitchFamily="34" charset="0"/>
              </a:rPr>
              <a:t>обучаться в ущерб игре</a:t>
            </a:r>
          </a:p>
        </p:txBody>
      </p:sp>
      <p:pic>
        <p:nvPicPr>
          <p:cNvPr id="18439" name="Picture 16" descr="https://bipbap.ru/wp-content/uploads/2021/09/1604570948_3819_small-1-730x54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1363" y="2889250"/>
            <a:ext cx="2836862" cy="262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AutoShape 25"/>
          <p:cNvSpPr>
            <a:spLocks noChangeArrowheads="1"/>
          </p:cNvSpPr>
          <p:nvPr/>
        </p:nvSpPr>
        <p:spPr bwMode="auto">
          <a:xfrm>
            <a:off x="6235700" y="2867025"/>
            <a:ext cx="2439988" cy="830263"/>
          </a:xfrm>
          <a:prstGeom prst="wedgeRectCallout">
            <a:avLst>
              <a:gd name="adj1" fmla="val 6199"/>
              <a:gd name="adj2" fmla="val -48204"/>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600" b="1" i="1">
                <a:solidFill>
                  <a:srgbClr val="C00000"/>
                </a:solidFill>
                <a:latin typeface="Calibri" panose="020F0502020204030204" pitchFamily="34" charset="0"/>
                <a:ea typeface="Microsoft Himalaya" panose="01010100010101010101" pitchFamily="2" charset="0"/>
                <a:cs typeface="Calibri" panose="020F0502020204030204" pitchFamily="34" charset="0"/>
              </a:rPr>
              <a:t>Получают бессистемный опыт </a:t>
            </a:r>
            <a:br>
              <a:rPr lang="ru-RU" altLang="ru-RU" sz="1600" b="1" i="1">
                <a:solidFill>
                  <a:srgbClr val="C00000"/>
                </a:solidFill>
                <a:latin typeface="Calibri" panose="020F0502020204030204" pitchFamily="34" charset="0"/>
                <a:ea typeface="Microsoft Himalaya" panose="01010100010101010101" pitchFamily="2" charset="0"/>
                <a:cs typeface="Calibri" panose="020F0502020204030204" pitchFamily="34" charset="0"/>
              </a:rPr>
            </a:br>
            <a:r>
              <a:rPr lang="ru-RU" altLang="ru-RU" sz="1600" b="1" i="1">
                <a:solidFill>
                  <a:srgbClr val="C00000"/>
                </a:solidFill>
                <a:latin typeface="Calibri" panose="020F0502020204030204" pitchFamily="34" charset="0"/>
                <a:ea typeface="Microsoft Himalaya" panose="01010100010101010101" pitchFamily="2" charset="0"/>
                <a:cs typeface="Calibri" panose="020F0502020204030204" pitchFamily="34" charset="0"/>
              </a:rPr>
              <a:t>у экранов</a:t>
            </a:r>
          </a:p>
        </p:txBody>
      </p:sp>
      <p:sp>
        <p:nvSpPr>
          <p:cNvPr id="18" name="AutoShape 16"/>
          <p:cNvSpPr>
            <a:spLocks noChangeArrowheads="1"/>
          </p:cNvSpPr>
          <p:nvPr/>
        </p:nvSpPr>
        <p:spPr bwMode="auto">
          <a:xfrm>
            <a:off x="5292725" y="5875338"/>
            <a:ext cx="3125788" cy="584200"/>
          </a:xfrm>
          <a:prstGeom prst="wedgeRectCallout">
            <a:avLst>
              <a:gd name="adj1" fmla="val 47380"/>
              <a:gd name="adj2" fmla="val -41458"/>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600" b="1" i="1">
                <a:solidFill>
                  <a:srgbClr val="C00000"/>
                </a:solidFill>
                <a:latin typeface="Calibri" panose="020F0502020204030204" pitchFamily="34" charset="0"/>
                <a:cs typeface="Calibri" panose="020F0502020204030204" pitchFamily="34" charset="0"/>
              </a:rPr>
              <a:t>Общительны</a:t>
            </a:r>
            <a:r>
              <a:rPr lang="ru-RU" altLang="ru-RU" sz="1600" i="1">
                <a:solidFill>
                  <a:srgbClr val="C00000"/>
                </a:solidFill>
                <a:latin typeface="Calibri" panose="020F0502020204030204" pitchFamily="34" charset="0"/>
                <a:cs typeface="Calibri" panose="020F0502020204030204" pitchFamily="34" charset="0"/>
              </a:rPr>
              <a:t> </a:t>
            </a:r>
          </a:p>
          <a:p>
            <a:pPr algn="ctr" eaLnBrk="1" hangingPunct="1"/>
            <a:r>
              <a:rPr lang="ru-RU" altLang="ru-RU" sz="1600" i="1">
                <a:solidFill>
                  <a:srgbClr val="C00000"/>
                </a:solidFill>
                <a:latin typeface="Calibri" panose="020F0502020204030204" pitchFamily="34" charset="0"/>
                <a:cs typeface="Calibri" panose="020F0502020204030204" pitchFamily="34" charset="0"/>
              </a:rPr>
              <a:t>(от разумной активности до…)</a:t>
            </a:r>
          </a:p>
        </p:txBody>
      </p:sp>
      <p:sp>
        <p:nvSpPr>
          <p:cNvPr id="19" name="AutoShape 16"/>
          <p:cNvSpPr>
            <a:spLocks noChangeArrowheads="1"/>
          </p:cNvSpPr>
          <p:nvPr/>
        </p:nvSpPr>
        <p:spPr bwMode="auto">
          <a:xfrm>
            <a:off x="6237288" y="3787775"/>
            <a:ext cx="2438400" cy="830263"/>
          </a:xfrm>
          <a:prstGeom prst="wedgeRectCallout">
            <a:avLst>
              <a:gd name="adj1" fmla="val 47380"/>
              <a:gd name="adj2" fmla="val -41458"/>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chemeClr val="hlink"/>
              </a:buClr>
              <a:buFont typeface="Wingdings" panose="05000000000000000000" pitchFamily="2" charset="2"/>
              <a:buNone/>
            </a:pPr>
            <a:r>
              <a:rPr lang="ru-RU" altLang="ru-RU" sz="1600" b="1" i="1">
                <a:solidFill>
                  <a:srgbClr val="C00000"/>
                </a:solidFill>
                <a:latin typeface="Calibri" panose="020F0502020204030204" pitchFamily="34" charset="0"/>
                <a:cs typeface="Calibri" panose="020F0502020204030204" pitchFamily="34" charset="0"/>
              </a:rPr>
              <a:t>Испытывают потребность </a:t>
            </a:r>
          </a:p>
          <a:p>
            <a:pPr algn="ctr" eaLnBrk="1" hangingPunct="1">
              <a:buClr>
                <a:schemeClr val="hlink"/>
              </a:buClr>
              <a:buFont typeface="Wingdings" panose="05000000000000000000" pitchFamily="2" charset="2"/>
              <a:buNone/>
            </a:pPr>
            <a:r>
              <a:rPr lang="ru-RU" altLang="ru-RU" sz="1600" b="1" i="1">
                <a:solidFill>
                  <a:srgbClr val="C00000"/>
                </a:solidFill>
                <a:latin typeface="Calibri" panose="020F0502020204030204" pitchFamily="34" charset="0"/>
                <a:cs typeface="Calibri" panose="020F0502020204030204" pitchFamily="34" charset="0"/>
              </a:rPr>
              <a:t>в информации</a:t>
            </a:r>
            <a:endParaRPr lang="ru-RU" altLang="ru-RU" sz="1600" b="1" i="1">
              <a:solidFill>
                <a:srgbClr val="990033"/>
              </a:solidFill>
              <a:latin typeface="Calibri" panose="020F0502020204030204" pitchFamily="34" charset="0"/>
              <a:cs typeface="Calibri" panose="020F0502020204030204" pitchFamily="34" charset="0"/>
            </a:endParaRPr>
          </a:p>
        </p:txBody>
      </p:sp>
      <p:sp>
        <p:nvSpPr>
          <p:cNvPr id="16" name="AutoShape 20"/>
          <p:cNvSpPr>
            <a:spLocks noChangeArrowheads="1"/>
          </p:cNvSpPr>
          <p:nvPr/>
        </p:nvSpPr>
        <p:spPr bwMode="auto">
          <a:xfrm>
            <a:off x="827088" y="5875338"/>
            <a:ext cx="3382962" cy="633412"/>
          </a:xfrm>
          <a:prstGeom prst="wedgeRectCallout">
            <a:avLst>
              <a:gd name="adj1" fmla="val 18167"/>
              <a:gd name="adj2" fmla="val 45838"/>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ru-RU" altLang="ru-RU" sz="1600" b="1" i="1">
                <a:solidFill>
                  <a:srgbClr val="C00000"/>
                </a:solidFill>
                <a:latin typeface="Calibri" panose="020F0502020204030204" pitchFamily="34" charset="0"/>
                <a:cs typeface="Calibri" panose="020F0502020204030204" pitchFamily="34" charset="0"/>
              </a:rPr>
              <a:t>Гиперактивны </a:t>
            </a:r>
          </a:p>
          <a:p>
            <a:pPr algn="ctr" eaLnBrk="1" hangingPunct="1">
              <a:spcBef>
                <a:spcPct val="20000"/>
              </a:spcBef>
            </a:pPr>
            <a:r>
              <a:rPr lang="ru-RU" altLang="ru-RU" sz="1600" i="1">
                <a:solidFill>
                  <a:srgbClr val="C00000"/>
                </a:solidFill>
                <a:latin typeface="Calibri" panose="020F0502020204030204" pitchFamily="34" charset="0"/>
                <a:cs typeface="Calibri" panose="020F0502020204030204" pitchFamily="34" charset="0"/>
              </a:rPr>
              <a:t>(от раскрепощённости до…)</a:t>
            </a:r>
          </a:p>
        </p:txBody>
      </p:sp>
      <p:sp>
        <p:nvSpPr>
          <p:cNvPr id="22" name="AutoShape 16"/>
          <p:cNvSpPr>
            <a:spLocks noChangeArrowheads="1"/>
          </p:cNvSpPr>
          <p:nvPr/>
        </p:nvSpPr>
        <p:spPr bwMode="auto">
          <a:xfrm>
            <a:off x="5435600" y="2065338"/>
            <a:ext cx="3089275" cy="584200"/>
          </a:xfrm>
          <a:prstGeom prst="wedgeRectCallout">
            <a:avLst>
              <a:gd name="adj1" fmla="val 47380"/>
              <a:gd name="adj2" fmla="val -41458"/>
            </a:avLst>
          </a:prstGeom>
          <a:gradFill rotWithShape="1">
            <a:gsLst>
              <a:gs pos="0">
                <a:srgbClr val="FFFFFF"/>
              </a:gs>
              <a:gs pos="100000">
                <a:schemeClr val="bg2"/>
              </a:gs>
            </a:gsLst>
            <a:lin ang="5400000" scaled="1"/>
          </a:gradFill>
          <a:ln w="9525">
            <a:solidFill>
              <a:schemeClr val="hlink"/>
            </a:solidFill>
            <a:miter lim="800000"/>
            <a:headEnd/>
            <a:tailEnd/>
          </a:ln>
          <a:effectLst>
            <a:outerShdw dist="107763" dir="18900000" algn="ctr" rotWithShape="0">
              <a:srgbClr val="9900FF"/>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1600" b="1" i="1">
                <a:solidFill>
                  <a:srgbClr val="C00000"/>
                </a:solidFill>
                <a:latin typeface="Calibri" panose="020F0502020204030204" pitchFamily="34" charset="0"/>
                <a:cs typeface="Calibri" panose="020F0502020204030204" pitchFamily="34" charset="0"/>
              </a:rPr>
              <a:t>Быстро осваиваются </a:t>
            </a:r>
          </a:p>
          <a:p>
            <a:pPr algn="ctr" eaLnBrk="1" hangingPunct="1"/>
            <a:r>
              <a:rPr lang="ru-RU" altLang="ru-RU" sz="1600" b="1" i="1">
                <a:solidFill>
                  <a:srgbClr val="C00000"/>
                </a:solidFill>
                <a:latin typeface="Calibri" panose="020F0502020204030204" pitchFamily="34" charset="0"/>
                <a:cs typeface="Calibri" panose="020F0502020204030204" pitchFamily="34" charset="0"/>
              </a:rPr>
              <a:t>в реалиях современного мира</a:t>
            </a:r>
          </a:p>
        </p:txBody>
      </p:sp>
      <p:sp>
        <p:nvSpPr>
          <p:cNvPr id="18447" name="Прямоугольник 2"/>
          <p:cNvSpPr>
            <a:spLocks noChangeArrowheads="1"/>
          </p:cNvSpPr>
          <p:nvPr/>
        </p:nvSpPr>
        <p:spPr bwMode="auto">
          <a:xfrm>
            <a:off x="5292725" y="76200"/>
            <a:ext cx="364648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 что упущено в детстве, никогда не возместить </a:t>
            </a:r>
          </a:p>
          <a:p>
            <a:pPr algn="r" eaLnBrk="1" hangingPunct="1">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годы юности, и тем более в зрелом возрасте</a:t>
            </a:r>
            <a:endParaRPr lang="ru-RU" altLang="ru-RU" sz="1100" b="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r" eaLnBrk="1" hangingPunct="1">
              <a:defRPr/>
            </a:pPr>
            <a:r>
              <a:rPr lang="ru-RU" altLang="ru-RU" sz="1100" b="1" i="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В.А. Сухомлинский</a:t>
            </a:r>
            <a:endParaRPr lang="ru-RU" altLang="ru-RU" sz="1100" b="1" dirty="0" smtClean="0">
              <a:solidFill>
                <a:srgbClr val="00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0" name="Заголовок 1"/>
          <p:cNvSpPr txBox="1">
            <a:spLocks/>
          </p:cNvSpPr>
          <p:nvPr/>
        </p:nvSpPr>
        <p:spPr bwMode="auto">
          <a:xfrm>
            <a:off x="2865" y="28828"/>
            <a:ext cx="3417008" cy="1019716"/>
          </a:xfrm>
          <a:prstGeom prst="rect">
            <a:avLst/>
          </a:prstGeom>
          <a:ln w="9525" cap="flat" cmpd="sng" algn="ctr">
            <a:solidFill>
              <a:schemeClr val="accent1">
                <a:shade val="60000"/>
                <a:satMod val="110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bIns="91440" anchor="b"/>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eaLnBrk="1" hangingPunct="1">
              <a:defRPr/>
            </a:pPr>
            <a:r>
              <a:rPr lang="ru-RU" altLang="ru-RU" sz="1400" b="1" i="1" dirty="0">
                <a:solidFill>
                  <a:schemeClr val="accent1">
                    <a:lumMod val="50000"/>
                  </a:schemeClr>
                </a:solidFill>
                <a:effectLst>
                  <a:outerShdw blurRad="38100" dist="38100" dir="2700000" algn="tl">
                    <a:srgbClr val="C0C0C0"/>
                  </a:outerShdw>
                </a:effectLst>
                <a:latin typeface="Calibri" panose="020F0502020204030204" pitchFamily="34" charset="0"/>
                <a:cs typeface="Calibri" panose="020F0502020204030204" pitchFamily="34" charset="0"/>
              </a:rPr>
              <a:t>Сколько времени проводить Ваш ребенком перед экраном в день?</a:t>
            </a:r>
          </a:p>
          <a:p>
            <a:pPr eaLnBrk="1" hangingPunct="1">
              <a:defRPr/>
            </a:pPr>
            <a:r>
              <a:rPr lang="ru-RU" altLang="ru-RU" sz="1200" b="1" i="1" dirty="0">
                <a:solidFill>
                  <a:schemeClr val="accent1">
                    <a:lumMod val="50000"/>
                  </a:schemeClr>
                </a:solidFill>
                <a:latin typeface="Calibri" panose="020F0502020204030204" pitchFamily="34" charset="0"/>
                <a:cs typeface="Calibri" panose="020F0502020204030204" pitchFamily="34" charset="0"/>
              </a:rPr>
              <a:t>менее часа – </a:t>
            </a:r>
            <a:r>
              <a:rPr lang="ru-RU" altLang="ru-RU" sz="1200" b="1" i="1" dirty="0" smtClean="0">
                <a:solidFill>
                  <a:srgbClr val="FF0000"/>
                </a:solidFill>
                <a:latin typeface="Calibri" panose="020F0502020204030204" pitchFamily="34" charset="0"/>
                <a:cs typeface="Calibri" panose="020F0502020204030204" pitchFamily="34" charset="0"/>
              </a:rPr>
              <a:t>26,3%	</a:t>
            </a:r>
            <a:r>
              <a:rPr lang="ru-RU" altLang="ru-RU" sz="1200" b="1" i="1" dirty="0" smtClean="0">
                <a:solidFill>
                  <a:schemeClr val="accent1">
                    <a:lumMod val="50000"/>
                  </a:schemeClr>
                </a:solidFill>
                <a:latin typeface="Calibri" panose="020F0502020204030204" pitchFamily="34" charset="0"/>
                <a:cs typeface="Calibri" panose="020F0502020204030204" pitchFamily="34" charset="0"/>
              </a:rPr>
              <a:t>	один </a:t>
            </a:r>
            <a:r>
              <a:rPr lang="ru-RU" altLang="ru-RU" sz="1200" b="1" i="1" dirty="0">
                <a:solidFill>
                  <a:schemeClr val="accent1">
                    <a:lumMod val="50000"/>
                  </a:schemeClr>
                </a:solidFill>
                <a:latin typeface="Calibri" panose="020F0502020204030204" pitchFamily="34" charset="0"/>
                <a:cs typeface="Calibri" panose="020F0502020204030204" pitchFamily="34" charset="0"/>
              </a:rPr>
              <a:t>час – </a:t>
            </a:r>
            <a:r>
              <a:rPr lang="ru-RU" altLang="ru-RU" sz="1200" b="1" i="1" dirty="0">
                <a:solidFill>
                  <a:srgbClr val="FF0000"/>
                </a:solidFill>
                <a:latin typeface="Calibri" panose="020F0502020204030204" pitchFamily="34" charset="0"/>
                <a:cs typeface="Calibri" panose="020F0502020204030204" pitchFamily="34" charset="0"/>
              </a:rPr>
              <a:t>21,1%</a:t>
            </a:r>
          </a:p>
          <a:p>
            <a:pPr eaLnBrk="1" hangingPunct="1">
              <a:defRPr/>
            </a:pPr>
            <a:r>
              <a:rPr lang="ru-RU" altLang="ru-RU" sz="1200" b="1" i="1" dirty="0">
                <a:solidFill>
                  <a:schemeClr val="accent1">
                    <a:lumMod val="50000"/>
                  </a:schemeClr>
                </a:solidFill>
                <a:latin typeface="Calibri" panose="020F0502020204030204" pitchFamily="34" charset="0"/>
                <a:cs typeface="Calibri" panose="020F0502020204030204" pitchFamily="34" charset="0"/>
              </a:rPr>
              <a:t>два часа </a:t>
            </a:r>
            <a:r>
              <a:rPr lang="ru-RU" altLang="ru-RU" sz="1200" b="1" i="1" dirty="0">
                <a:solidFill>
                  <a:srgbClr val="FF0000"/>
                </a:solidFill>
                <a:latin typeface="Calibri" panose="020F0502020204030204" pitchFamily="34" charset="0"/>
                <a:cs typeface="Calibri" panose="020F0502020204030204" pitchFamily="34" charset="0"/>
              </a:rPr>
              <a:t>– </a:t>
            </a:r>
            <a:r>
              <a:rPr lang="ru-RU" altLang="ru-RU" sz="1200" b="1" i="1" dirty="0" smtClean="0">
                <a:solidFill>
                  <a:srgbClr val="FF0000"/>
                </a:solidFill>
                <a:latin typeface="Calibri" panose="020F0502020204030204" pitchFamily="34" charset="0"/>
                <a:cs typeface="Calibri" panose="020F0502020204030204" pitchFamily="34" charset="0"/>
              </a:rPr>
              <a:t>9,5%</a:t>
            </a:r>
            <a:r>
              <a:rPr lang="ru-RU" altLang="ru-RU" sz="1200" b="1" i="1" dirty="0" smtClean="0">
                <a:solidFill>
                  <a:schemeClr val="accent1">
                    <a:lumMod val="50000"/>
                  </a:schemeClr>
                </a:solidFill>
                <a:latin typeface="Calibri" panose="020F0502020204030204" pitchFamily="34" charset="0"/>
                <a:cs typeface="Calibri" panose="020F0502020204030204" pitchFamily="34" charset="0"/>
              </a:rPr>
              <a:t>		по </a:t>
            </a:r>
            <a:r>
              <a:rPr lang="ru-RU" altLang="ru-RU" sz="1200" b="1" i="1" dirty="0">
                <a:solidFill>
                  <a:schemeClr val="accent1">
                    <a:lumMod val="50000"/>
                  </a:schemeClr>
                </a:solidFill>
                <a:latin typeface="Calibri" panose="020F0502020204030204" pitchFamily="34" charset="0"/>
                <a:cs typeface="Calibri" panose="020F0502020204030204" pitchFamily="34" charset="0"/>
              </a:rPr>
              <a:t>разному – </a:t>
            </a:r>
            <a:r>
              <a:rPr lang="ru-RU" altLang="ru-RU" sz="1200" b="1" i="1" dirty="0">
                <a:solidFill>
                  <a:srgbClr val="FF0000"/>
                </a:solidFill>
                <a:latin typeface="Calibri" panose="020F0502020204030204" pitchFamily="34" charset="0"/>
                <a:cs typeface="Calibri" panose="020F0502020204030204" pitchFamily="34" charset="0"/>
              </a:rPr>
              <a:t>43,1%</a:t>
            </a:r>
          </a:p>
        </p:txBody>
      </p:sp>
      <p:sp>
        <p:nvSpPr>
          <p:cNvPr id="24" name="Заголовок 1"/>
          <p:cNvSpPr txBox="1">
            <a:spLocks/>
          </p:cNvSpPr>
          <p:nvPr/>
        </p:nvSpPr>
        <p:spPr bwMode="auto">
          <a:xfrm>
            <a:off x="3563888" y="1403378"/>
            <a:ext cx="2350325" cy="473021"/>
          </a:xfrm>
          <a:prstGeom prst="rect">
            <a:avLst/>
          </a:prstGeom>
          <a:ln w="9525" cap="flat" cmpd="sng" algn="ctr">
            <a:solidFill>
              <a:schemeClr val="accent2">
                <a:shade val="60000"/>
                <a:satMod val="110000"/>
              </a:schemeClr>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bIns="91440" anchor="b"/>
          <a:lstStyle>
            <a:lvl1pPr algn="l" rtl="0" eaLnBrk="0" fontAlgn="base" hangingPunct="0">
              <a:spcBef>
                <a:spcPct val="0"/>
              </a:spcBef>
              <a:spcAft>
                <a:spcPct val="0"/>
              </a:spcAft>
              <a:defRPr sz="4000" kern="1200">
                <a:solidFill>
                  <a:schemeClr val="dk1"/>
                </a:solidFill>
                <a:latin typeface="+mn-lt"/>
                <a:ea typeface="+mn-ea"/>
                <a:cs typeface="+mn-cs"/>
              </a:defRPr>
            </a:lvl1pPr>
            <a:lvl2pPr algn="l" rtl="0" eaLnBrk="0" fontAlgn="base" hangingPunct="0">
              <a:spcBef>
                <a:spcPct val="0"/>
              </a:spcBef>
              <a:spcAft>
                <a:spcPct val="0"/>
              </a:spcAft>
              <a:defRPr sz="4000">
                <a:solidFill>
                  <a:schemeClr val="dk1"/>
                </a:solidFill>
                <a:latin typeface="+mn-lt"/>
                <a:ea typeface="+mn-ea"/>
                <a:cs typeface="+mn-cs"/>
              </a:defRPr>
            </a:lvl2pPr>
            <a:lvl3pPr algn="l" rtl="0" eaLnBrk="0" fontAlgn="base" hangingPunct="0">
              <a:spcBef>
                <a:spcPct val="0"/>
              </a:spcBef>
              <a:spcAft>
                <a:spcPct val="0"/>
              </a:spcAft>
              <a:defRPr sz="4000">
                <a:solidFill>
                  <a:schemeClr val="dk1"/>
                </a:solidFill>
                <a:latin typeface="+mn-lt"/>
                <a:ea typeface="+mn-ea"/>
                <a:cs typeface="+mn-cs"/>
              </a:defRPr>
            </a:lvl3pPr>
            <a:lvl4pPr algn="l" rtl="0" eaLnBrk="0" fontAlgn="base" hangingPunct="0">
              <a:spcBef>
                <a:spcPct val="0"/>
              </a:spcBef>
              <a:spcAft>
                <a:spcPct val="0"/>
              </a:spcAft>
              <a:defRPr sz="4000">
                <a:solidFill>
                  <a:schemeClr val="dk1"/>
                </a:solidFill>
                <a:latin typeface="+mn-lt"/>
                <a:ea typeface="+mn-ea"/>
                <a:cs typeface="+mn-cs"/>
              </a:defRPr>
            </a:lvl4pPr>
            <a:lvl5pPr algn="l" rtl="0" eaLnBrk="0" fontAlgn="base" hangingPunct="0">
              <a:spcBef>
                <a:spcPct val="0"/>
              </a:spcBef>
              <a:spcAft>
                <a:spcPct val="0"/>
              </a:spcAft>
              <a:defRPr sz="4000">
                <a:solidFill>
                  <a:schemeClr val="dk1"/>
                </a:solidFill>
                <a:latin typeface="+mn-lt"/>
                <a:ea typeface="+mn-ea"/>
                <a:cs typeface="+mn-cs"/>
              </a:defRPr>
            </a:lvl5pPr>
            <a:lvl6pPr marL="457200" algn="l" rtl="0" fontAlgn="base">
              <a:spcBef>
                <a:spcPct val="0"/>
              </a:spcBef>
              <a:spcAft>
                <a:spcPct val="0"/>
              </a:spcAft>
              <a:defRPr sz="4000">
                <a:solidFill>
                  <a:schemeClr val="dk1"/>
                </a:solidFill>
                <a:latin typeface="+mn-lt"/>
                <a:ea typeface="+mn-ea"/>
                <a:cs typeface="+mn-cs"/>
              </a:defRPr>
            </a:lvl6pPr>
            <a:lvl7pPr marL="914400" algn="l" rtl="0" fontAlgn="base">
              <a:spcBef>
                <a:spcPct val="0"/>
              </a:spcBef>
              <a:spcAft>
                <a:spcPct val="0"/>
              </a:spcAft>
              <a:defRPr sz="4000">
                <a:solidFill>
                  <a:schemeClr val="dk1"/>
                </a:solidFill>
                <a:latin typeface="+mn-lt"/>
                <a:ea typeface="+mn-ea"/>
                <a:cs typeface="+mn-cs"/>
              </a:defRPr>
            </a:lvl7pPr>
            <a:lvl8pPr marL="1371600" algn="l" rtl="0" fontAlgn="base">
              <a:spcBef>
                <a:spcPct val="0"/>
              </a:spcBef>
              <a:spcAft>
                <a:spcPct val="0"/>
              </a:spcAft>
              <a:defRPr sz="4000">
                <a:solidFill>
                  <a:schemeClr val="dk1"/>
                </a:solidFill>
                <a:latin typeface="+mn-lt"/>
                <a:ea typeface="+mn-ea"/>
                <a:cs typeface="+mn-cs"/>
              </a:defRPr>
            </a:lvl8pPr>
            <a:lvl9pPr marL="1828800" algn="l" rtl="0" fontAlgn="base">
              <a:spcBef>
                <a:spcPct val="0"/>
              </a:spcBef>
              <a:spcAft>
                <a:spcPct val="0"/>
              </a:spcAft>
              <a:defRPr sz="4000">
                <a:solidFill>
                  <a:schemeClr val="dk1"/>
                </a:solidFill>
                <a:latin typeface="+mn-lt"/>
                <a:ea typeface="+mn-ea"/>
                <a:cs typeface="+mn-cs"/>
              </a:defRPr>
            </a:lvl9pPr>
          </a:lstStyle>
          <a:p>
            <a:pPr algn="ctr" eaLnBrk="1" hangingPunct="1">
              <a:defRPr/>
            </a:pPr>
            <a:r>
              <a:rPr lang="ru-RU" altLang="ru-RU" sz="2000" b="1" dirty="0">
                <a:solidFill>
                  <a:srgbClr val="C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cs typeface="Calibri" panose="020F0502020204030204" pitchFamily="34" charset="0"/>
              </a:rPr>
              <a:t>И ЭТО ВСЕ О НИХ</a:t>
            </a:r>
          </a:p>
        </p:txBody>
      </p:sp>
    </p:spTree>
    <p:extLst>
      <p:ext uri="{BB962C8B-B14F-4D97-AF65-F5344CB8AC3E}">
        <p14:creationId xmlns:p14="http://schemas.microsoft.com/office/powerpoint/2010/main" val="13119902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amond(in)">
                                      <p:cBhvr>
                                        <p:cTn id="7" dur="2000"/>
                                        <p:tgtEl>
                                          <p:spTgt spid="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diamond(in)">
                                      <p:cBhvr>
                                        <p:cTn id="12" dur="2000"/>
                                        <p:tgtEl>
                                          <p:spTgt spid="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diamond(in)">
                                      <p:cBhvr>
                                        <p:cTn id="17" dur="2000"/>
                                        <p:tgtEl>
                                          <p:spTgt spid="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diamond(in)">
                                      <p:cBhvr>
                                        <p:cTn id="22" dur="2000"/>
                                        <p:tgtEl>
                                          <p:spTgt spid="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diamond(in)">
                                      <p:cBhvr>
                                        <p:cTn id="27" dur="2000"/>
                                        <p:tgtEl>
                                          <p:spTgt spid="4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amond(in)">
                                      <p:cBhvr>
                                        <p:cTn id="32" dur="20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diamond(in)">
                                      <p:cBhvr>
                                        <p:cTn id="37" dur="2000"/>
                                        <p:tgtEl>
                                          <p:spTgt spid="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amond(in)">
                                      <p:cBhvr>
                                        <p:cTn id="42" dur="20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diamond(in)">
                                      <p:cBhvr>
                                        <p:cTn id="47" dur="20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diamond(in)">
                                      <p:cBhvr>
                                        <p:cTn id="5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P spid="41" grpId="0" animBg="1"/>
      <p:bldP spid="42" grpId="0" animBg="1"/>
      <p:bldP spid="43" grpId="0" animBg="1"/>
      <p:bldP spid="17" grpId="0" animBg="1"/>
      <p:bldP spid="18" grpId="0" animBg="1"/>
      <p:bldP spid="19" grpId="0" animBg="1"/>
      <p:bldP spid="16" grpId="0" animBg="1"/>
      <p:bldP spid="22" grpId="0" animBg="1"/>
    </p:bld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
        <a:cs typeface="Times New Roman"/>
      </a:majorFont>
      <a:minorFont>
        <a:latin typeface="Times New Roman"/>
        <a:ea typeface=""/>
        <a:cs typeface="Times New Roma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Times New Roman" pitchFamily="16"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TotalTime>
  <Words>1722</Words>
  <Application>Microsoft Office PowerPoint</Application>
  <PresentationFormat>Экран (4:3)</PresentationFormat>
  <Paragraphs>334</Paragraphs>
  <Slides>14</Slides>
  <Notes>3</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14</vt:i4>
      </vt:variant>
    </vt:vector>
  </HeadingPairs>
  <TitlesOfParts>
    <vt:vector size="26" baseType="lpstr">
      <vt:lpstr>Microsoft YaHei</vt:lpstr>
      <vt:lpstr>Arial</vt:lpstr>
      <vt:lpstr>Arial Black</vt:lpstr>
      <vt:lpstr>Calibri</vt:lpstr>
      <vt:lpstr>Constantia</vt:lpstr>
      <vt:lpstr>Microsoft Himalaya</vt:lpstr>
      <vt:lpstr>Monotype Corsiva</vt:lpstr>
      <vt:lpstr>Tahoma</vt:lpstr>
      <vt:lpstr>Times New Roman</vt:lpstr>
      <vt:lpstr>Wingdings</vt:lpstr>
      <vt:lpstr>Wingdings 2</vt:lpstr>
      <vt:lpstr>Тема Office</vt:lpstr>
      <vt:lpstr>Презентация PowerPoint</vt:lpstr>
      <vt:lpstr>Дошкольники России 7 млн (в возрасте 0-7 лет)  детей дошкольного возраста 2022 1.1 млн – в возрасте до 3 лет             5,7 млн – от 3 до 7 лет        6,2 млн  воспитанников ДОО 81% - в городской местности воспитанников     19% - в сельской местности воспитанников   665900 педагогов работают в 39000 тыс. детских садов (данные за 2020 г.) в городской местности детских садов –  51%  в сельской местности детских садов – 49%   Доступность дошкольного образования для детей: до 3 лет – 98,2%;  от 3 до 7 лет - 99,08%</vt:lpstr>
      <vt:lpstr>Презентация PowerPoint</vt:lpstr>
      <vt:lpstr>Презентация PowerPoint</vt:lpstr>
      <vt:lpstr>Современная российская семья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Праздник 23 февраля</dc:title>
  <dc:creator>side</dc:creator>
  <cp:lastModifiedBy>Honor</cp:lastModifiedBy>
  <cp:revision>113</cp:revision>
  <cp:lastPrinted>1601-01-01T00:00:00Z</cp:lastPrinted>
  <dcterms:created xsi:type="dcterms:W3CDTF">2008-05-28T10:20:44Z</dcterms:created>
  <dcterms:modified xsi:type="dcterms:W3CDTF">2023-09-13T13:46:10Z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0008000a41000000000001024140</vt:lpwstr>
  </property>
</Properties>
</file>