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27" r:id="rId2"/>
    <p:sldId id="375" r:id="rId3"/>
    <p:sldId id="300" r:id="rId4"/>
    <p:sldId id="428" r:id="rId5"/>
    <p:sldId id="429" r:id="rId6"/>
    <p:sldId id="262" r:id="rId7"/>
    <p:sldId id="430" r:id="rId8"/>
    <p:sldId id="431" r:id="rId9"/>
    <p:sldId id="313" r:id="rId10"/>
    <p:sldId id="432" r:id="rId11"/>
    <p:sldId id="433" r:id="rId12"/>
    <p:sldId id="333" r:id="rId13"/>
    <p:sldId id="438" r:id="rId14"/>
    <p:sldId id="349" r:id="rId15"/>
    <p:sldId id="353" r:id="rId16"/>
    <p:sldId id="354" r:id="rId17"/>
    <p:sldId id="355" r:id="rId18"/>
    <p:sldId id="376" r:id="rId19"/>
    <p:sldId id="357" r:id="rId20"/>
    <p:sldId id="362" r:id="rId21"/>
    <p:sldId id="364" r:id="rId22"/>
    <p:sldId id="43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B1B60EDC-B6F2-42D6-A2C4-7E1BA361E213}">
          <p14:sldIdLst>
            <p14:sldId id="427"/>
            <p14:sldId id="375"/>
            <p14:sldId id="300"/>
            <p14:sldId id="428"/>
            <p14:sldId id="429"/>
            <p14:sldId id="262"/>
            <p14:sldId id="430"/>
            <p14:sldId id="431"/>
            <p14:sldId id="313"/>
            <p14:sldId id="432"/>
            <p14:sldId id="433"/>
            <p14:sldId id="333"/>
            <p14:sldId id="438"/>
            <p14:sldId id="349"/>
            <p14:sldId id="353"/>
            <p14:sldId id="354"/>
            <p14:sldId id="355"/>
            <p14:sldId id="376"/>
            <p14:sldId id="357"/>
            <p14:sldId id="362"/>
            <p14:sldId id="364"/>
            <p14:sldId id="436"/>
          </p14:sldIdLst>
        </p14:section>
        <p14:section name="Раздел без заголовка" id="{A1A867C0-6948-4A50-BCA1-E811FB3706D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A50021"/>
    <a:srgbClr val="9933FF"/>
    <a:srgbClr val="FFFFFF"/>
    <a:srgbClr val="FFFF00"/>
    <a:srgbClr val="CCCC00"/>
    <a:srgbClr val="FF6600"/>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20" autoAdjust="0"/>
    <p:restoredTop sz="94660"/>
  </p:normalViewPr>
  <p:slideViewPr>
    <p:cSldViewPr snapToGrid="0">
      <p:cViewPr varScale="1">
        <p:scale>
          <a:sx n="53" d="100"/>
          <a:sy n="53" d="100"/>
        </p:scale>
        <p:origin x="94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69499-D84C-4097-B814-13B091EFAC74}" type="datetimeFigureOut">
              <a:rPr lang="ru-RU" smtClean="0"/>
              <a:t>13.07.2023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57FA8-9F95-47B1-9C24-77114B805E2B}" type="slidenum">
              <a:rPr lang="ru-RU" smtClean="0"/>
              <a:t>‹#›</a:t>
            </a:fld>
            <a:endParaRPr lang="ru-RU"/>
          </a:p>
        </p:txBody>
      </p:sp>
    </p:spTree>
    <p:extLst>
      <p:ext uri="{BB962C8B-B14F-4D97-AF65-F5344CB8AC3E}">
        <p14:creationId xmlns:p14="http://schemas.microsoft.com/office/powerpoint/2010/main" val="3667439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ln/>
        </p:spPr>
      </p:sp>
      <p:sp>
        <p:nvSpPr>
          <p:cNvPr id="358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cs typeface="Arial" panose="020B0604020202020204" pitchFamily="34" charset="0"/>
            </a:endParaRPr>
          </a:p>
        </p:txBody>
      </p:sp>
      <p:sp>
        <p:nvSpPr>
          <p:cNvPr id="358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723900" algn="l"/>
                <a:tab pos="1447800" algn="l"/>
                <a:tab pos="2171700" algn="l"/>
                <a:tab pos="2895600" algn="l"/>
              </a:tabLst>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Times New Roman" panose="02020603050405020304" pitchFamily="18" charset="0"/>
                <a:cs typeface="Arial" panose="020B0604020202020204" pitchFamily="34" charset="0"/>
              </a:defRPr>
            </a:lvl9pPr>
          </a:lstStyle>
          <a:p>
            <a:pPr>
              <a:spcBef>
                <a:spcPct val="0"/>
              </a:spcBef>
              <a:buClr>
                <a:srgbClr val="000000"/>
              </a:buClr>
              <a:buSzPct val="45000"/>
              <a:buFont typeface="Wingdings" panose="05000000000000000000" pitchFamily="2" charset="2"/>
              <a:buNone/>
            </a:pPr>
            <a:fld id="{9AF7757B-9BC2-4617-90DE-CCBF96E50736}" type="slidenum">
              <a:rPr kumimoji="1" lang="ru-RU" altLang="ru-RU" sz="1400" smtClean="0">
                <a:latin typeface="Calibri" panose="020F0502020204030204" pitchFamily="34" charset="0"/>
              </a:rPr>
              <a:pPr>
                <a:spcBef>
                  <a:spcPct val="0"/>
                </a:spcBef>
                <a:buClr>
                  <a:srgbClr val="000000"/>
                </a:buClr>
                <a:buSzPct val="45000"/>
                <a:buFont typeface="Wingdings" panose="05000000000000000000" pitchFamily="2" charset="2"/>
                <a:buNone/>
              </a:pPr>
              <a:t>11</a:t>
            </a:fld>
            <a:endParaRPr kumimoji="1" lang="ru-RU" altLang="ru-RU" sz="1400" smtClean="0">
              <a:latin typeface="Calibri" panose="020F0502020204030204" pitchFamily="34" charset="0"/>
            </a:endParaRPr>
          </a:p>
        </p:txBody>
      </p:sp>
    </p:spTree>
    <p:extLst>
      <p:ext uri="{BB962C8B-B14F-4D97-AF65-F5344CB8AC3E}">
        <p14:creationId xmlns:p14="http://schemas.microsoft.com/office/powerpoint/2010/main" val="290585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ln/>
        </p:spPr>
      </p:sp>
      <p:sp>
        <p:nvSpPr>
          <p:cNvPr id="358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cs typeface="Arial" panose="020B0604020202020204" pitchFamily="34" charset="0"/>
            </a:endParaRPr>
          </a:p>
        </p:txBody>
      </p:sp>
      <p:sp>
        <p:nvSpPr>
          <p:cNvPr id="358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723900" algn="l"/>
                <a:tab pos="1447800" algn="l"/>
                <a:tab pos="2171700" algn="l"/>
                <a:tab pos="2895600" algn="l"/>
              </a:tabLst>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Times New Roman" panose="02020603050405020304" pitchFamily="18" charset="0"/>
                <a:cs typeface="Arial" panose="020B0604020202020204" pitchFamily="34" charset="0"/>
              </a:defRPr>
            </a:lvl9pPr>
          </a:lstStyle>
          <a:p>
            <a:pPr>
              <a:spcBef>
                <a:spcPct val="0"/>
              </a:spcBef>
              <a:buClr>
                <a:srgbClr val="000000"/>
              </a:buClr>
              <a:buSzPct val="45000"/>
              <a:buFont typeface="Wingdings" panose="05000000000000000000" pitchFamily="2" charset="2"/>
              <a:buNone/>
            </a:pPr>
            <a:fld id="{9AF7757B-9BC2-4617-90DE-CCBF96E50736}" type="slidenum">
              <a:rPr kumimoji="1" lang="ru-RU" altLang="ru-RU" sz="1400" smtClean="0">
                <a:latin typeface="Calibri" panose="020F0502020204030204" pitchFamily="34" charset="0"/>
              </a:rPr>
              <a:pPr>
                <a:spcBef>
                  <a:spcPct val="0"/>
                </a:spcBef>
                <a:buClr>
                  <a:srgbClr val="000000"/>
                </a:buClr>
                <a:buSzPct val="45000"/>
                <a:buFont typeface="Wingdings" panose="05000000000000000000" pitchFamily="2" charset="2"/>
                <a:buNone/>
              </a:pPr>
              <a:t>13</a:t>
            </a:fld>
            <a:endParaRPr kumimoji="1" lang="ru-RU" altLang="ru-RU" sz="1400" smtClean="0">
              <a:latin typeface="Calibri" panose="020F0502020204030204" pitchFamily="34" charset="0"/>
            </a:endParaRPr>
          </a:p>
        </p:txBody>
      </p:sp>
    </p:spTree>
    <p:extLst>
      <p:ext uri="{BB962C8B-B14F-4D97-AF65-F5344CB8AC3E}">
        <p14:creationId xmlns:p14="http://schemas.microsoft.com/office/powerpoint/2010/main" val="292148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5DAD34C-49CC-42F7-8F10-0BCA58DD9D34}" type="datetimeFigureOut">
              <a:rPr lang="ru-RU" smtClean="0"/>
              <a:t>13.07.2023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C3D8DF-E2CD-48FD-929D-59CF495CC20A}" type="slidenum">
              <a:rPr lang="ru-RU" smtClean="0"/>
              <a:t>‹#›</a:t>
            </a:fld>
            <a:endParaRPr lang="ru-RU"/>
          </a:p>
        </p:txBody>
      </p:sp>
    </p:spTree>
    <p:extLst>
      <p:ext uri="{BB962C8B-B14F-4D97-AF65-F5344CB8AC3E}">
        <p14:creationId xmlns:p14="http://schemas.microsoft.com/office/powerpoint/2010/main" val="394442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DAD34C-49CC-42F7-8F10-0BCA58DD9D34}" type="datetimeFigureOut">
              <a:rPr lang="ru-RU" smtClean="0"/>
              <a:t>13.07.2023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C3D8DF-E2CD-48FD-929D-59CF495CC20A}" type="slidenum">
              <a:rPr lang="ru-RU" smtClean="0"/>
              <a:t>‹#›</a:t>
            </a:fld>
            <a:endParaRPr lang="ru-RU"/>
          </a:p>
        </p:txBody>
      </p:sp>
    </p:spTree>
    <p:extLst>
      <p:ext uri="{BB962C8B-B14F-4D97-AF65-F5344CB8AC3E}">
        <p14:creationId xmlns:p14="http://schemas.microsoft.com/office/powerpoint/2010/main" val="3126099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DAD34C-49CC-42F7-8F10-0BCA58DD9D34}" type="datetimeFigureOut">
              <a:rPr lang="ru-RU" smtClean="0"/>
              <a:t>13.07.2023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C3D8DF-E2CD-48FD-929D-59CF495CC20A}" type="slidenum">
              <a:rPr lang="ru-RU" smtClean="0"/>
              <a:t>‹#›</a:t>
            </a:fld>
            <a:endParaRPr lang="ru-RU"/>
          </a:p>
        </p:txBody>
      </p:sp>
    </p:spTree>
    <p:extLst>
      <p:ext uri="{BB962C8B-B14F-4D97-AF65-F5344CB8AC3E}">
        <p14:creationId xmlns:p14="http://schemas.microsoft.com/office/powerpoint/2010/main" val="143356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DAD34C-49CC-42F7-8F10-0BCA58DD9D34}" type="datetimeFigureOut">
              <a:rPr lang="ru-RU" smtClean="0"/>
              <a:t>13.07.2023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C3D8DF-E2CD-48FD-929D-59CF495CC20A}" type="slidenum">
              <a:rPr lang="ru-RU" smtClean="0"/>
              <a:t>‹#›</a:t>
            </a:fld>
            <a:endParaRPr lang="ru-RU"/>
          </a:p>
        </p:txBody>
      </p:sp>
    </p:spTree>
    <p:extLst>
      <p:ext uri="{BB962C8B-B14F-4D97-AF65-F5344CB8AC3E}">
        <p14:creationId xmlns:p14="http://schemas.microsoft.com/office/powerpoint/2010/main" val="223315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5DAD34C-49CC-42F7-8F10-0BCA58DD9D34}" type="datetimeFigureOut">
              <a:rPr lang="ru-RU" smtClean="0"/>
              <a:t>13.07.2023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C3D8DF-E2CD-48FD-929D-59CF495CC20A}" type="slidenum">
              <a:rPr lang="ru-RU" smtClean="0"/>
              <a:t>‹#›</a:t>
            </a:fld>
            <a:endParaRPr lang="ru-RU"/>
          </a:p>
        </p:txBody>
      </p:sp>
    </p:spTree>
    <p:extLst>
      <p:ext uri="{BB962C8B-B14F-4D97-AF65-F5344CB8AC3E}">
        <p14:creationId xmlns:p14="http://schemas.microsoft.com/office/powerpoint/2010/main" val="214880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5DAD34C-49CC-42F7-8F10-0BCA58DD9D34}" type="datetimeFigureOut">
              <a:rPr lang="ru-RU" smtClean="0"/>
              <a:t>13.07.2023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C3D8DF-E2CD-48FD-929D-59CF495CC20A}" type="slidenum">
              <a:rPr lang="ru-RU" smtClean="0"/>
              <a:t>‹#›</a:t>
            </a:fld>
            <a:endParaRPr lang="ru-RU"/>
          </a:p>
        </p:txBody>
      </p:sp>
    </p:spTree>
    <p:extLst>
      <p:ext uri="{BB962C8B-B14F-4D97-AF65-F5344CB8AC3E}">
        <p14:creationId xmlns:p14="http://schemas.microsoft.com/office/powerpoint/2010/main" val="3613173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5DAD34C-49CC-42F7-8F10-0BCA58DD9D34}" type="datetimeFigureOut">
              <a:rPr lang="ru-RU" smtClean="0"/>
              <a:t>13.07.2023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0C3D8DF-E2CD-48FD-929D-59CF495CC20A}" type="slidenum">
              <a:rPr lang="ru-RU" smtClean="0"/>
              <a:t>‹#›</a:t>
            </a:fld>
            <a:endParaRPr lang="ru-RU"/>
          </a:p>
        </p:txBody>
      </p:sp>
    </p:spTree>
    <p:extLst>
      <p:ext uri="{BB962C8B-B14F-4D97-AF65-F5344CB8AC3E}">
        <p14:creationId xmlns:p14="http://schemas.microsoft.com/office/powerpoint/2010/main" val="2318105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5DAD34C-49CC-42F7-8F10-0BCA58DD9D34}" type="datetimeFigureOut">
              <a:rPr lang="ru-RU" smtClean="0"/>
              <a:t>13.07.2023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0C3D8DF-E2CD-48FD-929D-59CF495CC20A}" type="slidenum">
              <a:rPr lang="ru-RU" smtClean="0"/>
              <a:t>‹#›</a:t>
            </a:fld>
            <a:endParaRPr lang="ru-RU"/>
          </a:p>
        </p:txBody>
      </p:sp>
    </p:spTree>
    <p:extLst>
      <p:ext uri="{BB962C8B-B14F-4D97-AF65-F5344CB8AC3E}">
        <p14:creationId xmlns:p14="http://schemas.microsoft.com/office/powerpoint/2010/main" val="285161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DAD34C-49CC-42F7-8F10-0BCA58DD9D34}" type="datetimeFigureOut">
              <a:rPr lang="ru-RU" smtClean="0"/>
              <a:t>13.07.2023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0C3D8DF-E2CD-48FD-929D-59CF495CC20A}" type="slidenum">
              <a:rPr lang="ru-RU" smtClean="0"/>
              <a:t>‹#›</a:t>
            </a:fld>
            <a:endParaRPr lang="ru-RU"/>
          </a:p>
        </p:txBody>
      </p:sp>
    </p:spTree>
    <p:extLst>
      <p:ext uri="{BB962C8B-B14F-4D97-AF65-F5344CB8AC3E}">
        <p14:creationId xmlns:p14="http://schemas.microsoft.com/office/powerpoint/2010/main" val="182863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C5DAD34C-49CC-42F7-8F10-0BCA58DD9D34}" type="datetimeFigureOut">
              <a:rPr lang="ru-RU" smtClean="0"/>
              <a:t>13.07.2023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C3D8DF-E2CD-48FD-929D-59CF495CC20A}" type="slidenum">
              <a:rPr lang="ru-RU" smtClean="0"/>
              <a:t>‹#›</a:t>
            </a:fld>
            <a:endParaRPr lang="ru-RU"/>
          </a:p>
        </p:txBody>
      </p:sp>
    </p:spTree>
    <p:extLst>
      <p:ext uri="{BB962C8B-B14F-4D97-AF65-F5344CB8AC3E}">
        <p14:creationId xmlns:p14="http://schemas.microsoft.com/office/powerpoint/2010/main" val="157884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C5DAD34C-49CC-42F7-8F10-0BCA58DD9D34}" type="datetimeFigureOut">
              <a:rPr lang="ru-RU" smtClean="0"/>
              <a:t>13.07.2023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C3D8DF-E2CD-48FD-929D-59CF495CC20A}" type="slidenum">
              <a:rPr lang="ru-RU" smtClean="0"/>
              <a:t>‹#›</a:t>
            </a:fld>
            <a:endParaRPr lang="ru-RU"/>
          </a:p>
        </p:txBody>
      </p:sp>
    </p:spTree>
    <p:extLst>
      <p:ext uri="{BB962C8B-B14F-4D97-AF65-F5344CB8AC3E}">
        <p14:creationId xmlns:p14="http://schemas.microsoft.com/office/powerpoint/2010/main" val="2160008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DAD34C-49CC-42F7-8F10-0BCA58DD9D34}" type="datetimeFigureOut">
              <a:rPr lang="ru-RU" smtClean="0"/>
              <a:t>13.07.2023</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C3D8DF-E2CD-48FD-929D-59CF495CC20A}" type="slidenum">
              <a:rPr lang="ru-RU" smtClean="0"/>
              <a:t>‹#›</a:t>
            </a:fld>
            <a:endParaRPr lang="ru-RU"/>
          </a:p>
        </p:txBody>
      </p:sp>
    </p:spTree>
    <p:extLst>
      <p:ext uri="{BB962C8B-B14F-4D97-AF65-F5344CB8AC3E}">
        <p14:creationId xmlns:p14="http://schemas.microsoft.com/office/powerpoint/2010/main" val="2088710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VEm4T.jpg"/>
          <p:cNvPicPr>
            <a:picLocks noChangeAspect="1"/>
          </p:cNvPicPr>
          <p:nvPr/>
        </p:nvPicPr>
        <p:blipFill>
          <a:blip r:embed="rId2"/>
          <a:stretch>
            <a:fillRect/>
          </a:stretch>
        </p:blipFill>
        <p:spPr>
          <a:xfrm>
            <a:off x="0" y="16024"/>
            <a:ext cx="9144000" cy="6858000"/>
          </a:xfrm>
          <a:prstGeom prst="rect">
            <a:avLst/>
          </a:prstGeom>
        </p:spPr>
      </p:pic>
      <p:sp>
        <p:nvSpPr>
          <p:cNvPr id="4" name="Прямоугольник 3"/>
          <p:cNvSpPr/>
          <p:nvPr/>
        </p:nvSpPr>
        <p:spPr>
          <a:xfrm>
            <a:off x="0" y="16024"/>
            <a:ext cx="9036496" cy="1015663"/>
          </a:xfrm>
          <a:prstGeom prst="rect">
            <a:avLst/>
          </a:prstGeom>
          <a:noFill/>
        </p:spPr>
        <p:txBody>
          <a:bodyPr wrap="square" lIns="91440" tIns="45720" rIns="91440" bIns="45720">
            <a:spAutoFit/>
          </a:bodyPr>
          <a:lstStyle/>
          <a:p>
            <a:pPr algn="ctr" fontAlgn="base"/>
            <a:r>
              <a:rPr lang="ru-RU" sz="2000" b="1" dirty="0">
                <a:solidFill>
                  <a:schemeClr val="tx2"/>
                </a:solidFill>
              </a:rPr>
              <a:t>Всероссийская </a:t>
            </a:r>
            <a:r>
              <a:rPr lang="ru-RU" sz="2000" b="1" dirty="0" smtClean="0">
                <a:solidFill>
                  <a:schemeClr val="tx2"/>
                </a:solidFill>
              </a:rPr>
              <a:t>конференция </a:t>
            </a:r>
          </a:p>
          <a:p>
            <a:pPr algn="ctr" fontAlgn="base"/>
            <a:r>
              <a:rPr lang="ru-RU" sz="2000" b="1" dirty="0" smtClean="0">
                <a:solidFill>
                  <a:schemeClr val="tx2"/>
                </a:solidFill>
              </a:rPr>
              <a:t>для педагогов дошкольных образовательных организаций </a:t>
            </a:r>
          </a:p>
          <a:p>
            <a:pPr algn="ctr" fontAlgn="base"/>
            <a:r>
              <a:rPr lang="ru-RU" sz="2000" b="1" dirty="0" smtClean="0">
                <a:solidFill>
                  <a:schemeClr val="tx2"/>
                </a:solidFill>
              </a:rPr>
              <a:t>12-14 июля 2023 г.</a:t>
            </a:r>
            <a:endParaRPr lang="ru-RU" sz="2000" b="1" dirty="0">
              <a:solidFill>
                <a:schemeClr val="tx2"/>
              </a:solidFill>
            </a:endParaRPr>
          </a:p>
        </p:txBody>
      </p:sp>
      <p:sp>
        <p:nvSpPr>
          <p:cNvPr id="2" name="Прямоугольник 1"/>
          <p:cNvSpPr/>
          <p:nvPr/>
        </p:nvSpPr>
        <p:spPr>
          <a:xfrm>
            <a:off x="611560" y="2690336"/>
            <a:ext cx="7776864" cy="1477328"/>
          </a:xfrm>
          <a:prstGeom prst="rect">
            <a:avLst/>
          </a:prstGeom>
        </p:spPr>
        <p:txBody>
          <a:bodyPr wrap="square">
            <a:spAutoFit/>
          </a:bodyPr>
          <a:lstStyle/>
          <a:p>
            <a:pPr algn="ctr" fontAlgn="base"/>
            <a:r>
              <a:rPr lang="ru-RU" sz="2400" b="1" dirty="0" smtClean="0">
                <a:solidFill>
                  <a:srgbClr val="FF0066"/>
                </a:solidFill>
                <a:effectLst>
                  <a:outerShdw blurRad="38100" dist="38100" dir="2700000" algn="tl">
                    <a:srgbClr val="000000">
                      <a:alpha val="43137"/>
                    </a:srgbClr>
                  </a:outerShdw>
                </a:effectLst>
              </a:rPr>
              <a:t>Семья и дошкольная образовательная организация: пути эффективного взаимодействия </a:t>
            </a:r>
          </a:p>
          <a:p>
            <a:pPr algn="ctr" fontAlgn="base"/>
            <a:r>
              <a:rPr lang="ru-RU" sz="2400" b="1" dirty="0" smtClean="0">
                <a:solidFill>
                  <a:srgbClr val="FF0066"/>
                </a:solidFill>
                <a:effectLst>
                  <a:outerShdw blurRad="38100" dist="38100" dir="2700000" algn="tl">
                    <a:srgbClr val="000000">
                      <a:alpha val="43137"/>
                    </a:srgbClr>
                  </a:outerShdw>
                </a:effectLst>
              </a:rPr>
              <a:t>в условиях новой реальности» </a:t>
            </a:r>
          </a:p>
          <a:p>
            <a:r>
              <a:rPr lang="ru-RU" smtClean="0"/>
              <a:t>-</a:t>
            </a:r>
            <a:endParaRPr lang="ru-RU" sz="2400" b="1" dirty="0">
              <a:solidFill>
                <a:srgbClr val="FF0066"/>
              </a:solidFill>
              <a:effectLst>
                <a:outerShdw blurRad="38100" dist="38100" dir="2700000" algn="tl">
                  <a:srgbClr val="000000">
                    <a:alpha val="43137"/>
                  </a:srgbClr>
                </a:outerShdw>
              </a:effectLst>
            </a:endParaRPr>
          </a:p>
        </p:txBody>
      </p:sp>
      <p:sp>
        <p:nvSpPr>
          <p:cNvPr id="5" name="Прямоугольник 4"/>
          <p:cNvSpPr/>
          <p:nvPr/>
        </p:nvSpPr>
        <p:spPr>
          <a:xfrm>
            <a:off x="6084168" y="5301208"/>
            <a:ext cx="3312368" cy="1354217"/>
          </a:xfrm>
          <a:prstGeom prst="rect">
            <a:avLst/>
          </a:prstGeom>
        </p:spPr>
        <p:txBody>
          <a:bodyPr wrap="square">
            <a:spAutoFit/>
          </a:bodyPr>
          <a:lstStyle/>
          <a:p>
            <a:pPr>
              <a:buClr>
                <a:srgbClr val="000000"/>
              </a:buClr>
              <a:buSzPct val="45000"/>
              <a:defRPr/>
            </a:pPr>
            <a:r>
              <a:rPr lang="ru-RU" sz="1400" b="1" i="1" dirty="0" err="1">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Дядюнова</a:t>
            </a:r>
            <a:r>
              <a:rPr lang="ru-RU" sz="1400" b="1" i="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Ирина Александровна, </a:t>
            </a:r>
          </a:p>
          <a:p>
            <a:pPr>
              <a:buClr>
                <a:srgbClr val="000000"/>
              </a:buClr>
              <a:buSzPct val="45000"/>
              <a:defRPr/>
            </a:pPr>
            <a:r>
              <a:rPr lang="ru-RU" sz="1100" b="1" i="1" dirty="0">
                <a:solidFill>
                  <a:schemeClr val="tx2">
                    <a:lumMod val="75000"/>
                  </a:schemeClr>
                </a:solidFill>
                <a:latin typeface="Calibri" panose="020F0502020204030204" pitchFamily="34" charset="0"/>
                <a:cs typeface="Calibri" panose="020F0502020204030204" pitchFamily="34" charset="0"/>
              </a:rPr>
              <a:t>кандидат педагогических наук, доцент, </a:t>
            </a:r>
          </a:p>
          <a:p>
            <a:pPr>
              <a:buClr>
                <a:srgbClr val="000000"/>
              </a:buClr>
              <a:buSzPct val="45000"/>
              <a:defRPr/>
            </a:pPr>
            <a:r>
              <a:rPr lang="ru-RU" sz="1100" b="1" i="1" dirty="0">
                <a:solidFill>
                  <a:schemeClr val="tx2">
                    <a:lumMod val="75000"/>
                  </a:schemeClr>
                </a:solidFill>
                <a:latin typeface="Calibri" panose="020F0502020204030204" pitchFamily="34" charset="0"/>
                <a:cs typeface="Calibri" panose="020F0502020204030204" pitchFamily="34" charset="0"/>
              </a:rPr>
              <a:t>Национальная родительская ассоциация, </a:t>
            </a:r>
          </a:p>
          <a:p>
            <a:pPr>
              <a:buClr>
                <a:srgbClr val="000000"/>
              </a:buClr>
              <a:buSzPct val="45000"/>
              <a:defRPr/>
            </a:pPr>
            <a:r>
              <a:rPr lang="ru-RU" sz="1100" b="1" i="1" dirty="0">
                <a:solidFill>
                  <a:schemeClr val="tx2">
                    <a:lumMod val="75000"/>
                  </a:schemeClr>
                </a:solidFill>
                <a:latin typeface="Calibri" panose="020F0502020204030204" pitchFamily="34" charset="0"/>
                <a:cs typeface="Calibri" panose="020F0502020204030204" pitchFamily="34" charset="0"/>
              </a:rPr>
              <a:t>федеральный эксперт;</a:t>
            </a:r>
          </a:p>
          <a:p>
            <a:pPr>
              <a:buClr>
                <a:srgbClr val="000000"/>
              </a:buClr>
              <a:buSzPct val="45000"/>
              <a:defRPr/>
            </a:pPr>
            <a:r>
              <a:rPr lang="ru-RU" sz="1100" b="1" i="1" dirty="0">
                <a:solidFill>
                  <a:schemeClr val="tx2">
                    <a:lumMod val="75000"/>
                  </a:schemeClr>
                </a:solidFill>
                <a:latin typeface="Calibri" panose="020F0502020204030204" pitchFamily="34" charset="0"/>
                <a:cs typeface="Calibri" panose="020F0502020204030204" pitchFamily="34" charset="0"/>
              </a:rPr>
              <a:t>Всероссийская общественная организация «Воспитатели России», </a:t>
            </a:r>
            <a:endParaRPr lang="ru-RU" sz="1100" b="1" i="1" dirty="0" smtClean="0">
              <a:solidFill>
                <a:schemeClr val="tx2">
                  <a:lumMod val="75000"/>
                </a:schemeClr>
              </a:solidFill>
              <a:latin typeface="Calibri" panose="020F0502020204030204" pitchFamily="34" charset="0"/>
              <a:cs typeface="Calibri" panose="020F0502020204030204" pitchFamily="34" charset="0"/>
            </a:endParaRPr>
          </a:p>
          <a:p>
            <a:pPr>
              <a:buClr>
                <a:srgbClr val="000000"/>
              </a:buClr>
              <a:buSzPct val="45000"/>
              <a:defRPr/>
            </a:pPr>
            <a:r>
              <a:rPr lang="ru-RU" sz="1100" b="1" i="1" dirty="0" smtClean="0">
                <a:solidFill>
                  <a:schemeClr val="tx2">
                    <a:lumMod val="75000"/>
                  </a:schemeClr>
                </a:solidFill>
                <a:latin typeface="Calibri" panose="020F0502020204030204" pitchFamily="34" charset="0"/>
                <a:cs typeface="Calibri" panose="020F0502020204030204" pitchFamily="34" charset="0"/>
              </a:rPr>
              <a:t>руководитель  инновационной </a:t>
            </a:r>
            <a:r>
              <a:rPr lang="ru-RU" sz="1100" b="1" i="1" dirty="0">
                <a:solidFill>
                  <a:schemeClr val="tx2">
                    <a:lumMod val="75000"/>
                  </a:schemeClr>
                </a:solidFill>
                <a:latin typeface="Calibri" panose="020F0502020204030204" pitchFamily="34" charset="0"/>
                <a:cs typeface="Calibri" panose="020F0502020204030204" pitchFamily="34" charset="0"/>
              </a:rPr>
              <a:t>площадки </a:t>
            </a:r>
          </a:p>
        </p:txBody>
      </p:sp>
    </p:spTree>
    <p:extLst>
      <p:ext uri="{BB962C8B-B14F-4D97-AF65-F5344CB8AC3E}">
        <p14:creationId xmlns:p14="http://schemas.microsoft.com/office/powerpoint/2010/main" val="1754123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03838" y="1474902"/>
            <a:ext cx="1237735" cy="369332"/>
          </a:xfrm>
          <a:prstGeom prst="rect">
            <a:avLst/>
          </a:prstGeom>
        </p:spPr>
        <p:txBody>
          <a:bodyPr wrap="square">
            <a:spAutoFit/>
          </a:bodyPr>
          <a:lstStyle/>
          <a:p>
            <a:pPr>
              <a:spcBef>
                <a:spcPts val="646"/>
              </a:spcBef>
              <a:buSzPct val="100000"/>
              <a:defRPr/>
            </a:pPr>
            <a:r>
              <a:rPr lang="ru-RU" altLang="ru-RU" dirty="0">
                <a:solidFill>
                  <a:srgbClr val="C00000"/>
                </a:solidFill>
                <a:effectLst>
                  <a:outerShdw blurRad="38100" dist="38100" dir="2700000" algn="tl">
                    <a:srgbClr val="000000"/>
                  </a:outerShdw>
                </a:effectLst>
                <a:latin typeface="Calibri" panose="020F0502020204030204" pitchFamily="34" charset="0"/>
                <a:cs typeface="Calibri" panose="020F0502020204030204" pitchFamily="34" charset="0"/>
              </a:rPr>
              <a:t>Семья +</a:t>
            </a:r>
          </a:p>
        </p:txBody>
      </p:sp>
      <p:sp>
        <p:nvSpPr>
          <p:cNvPr id="10" name="Rectangle 6"/>
          <p:cNvSpPr>
            <a:spLocks noChangeArrowheads="1"/>
          </p:cNvSpPr>
          <p:nvPr/>
        </p:nvSpPr>
        <p:spPr bwMode="auto">
          <a:xfrm>
            <a:off x="65850" y="1844234"/>
            <a:ext cx="4229783" cy="2036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77" tIns="43200" rIns="83077" bIns="43200"/>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algn="just" eaLnBrk="1" hangingPunct="1">
              <a:spcBef>
                <a:spcPct val="0"/>
              </a:spcBef>
              <a:buFontTx/>
              <a:buNone/>
              <a:defRPr/>
            </a:pPr>
            <a:r>
              <a:rPr lang="ru-RU" altLang="ru-RU" sz="1200" b="1" dirty="0">
                <a:solidFill>
                  <a:srgbClr val="C00000"/>
                </a:solidFill>
                <a:latin typeface="Calibri" panose="020F0502020204030204" pitchFamily="34" charset="0"/>
                <a:ea typeface="Microsoft YaHei" panose="020B0503020204020204" pitchFamily="34" charset="-122"/>
                <a:cs typeface="Calibri" panose="020F0502020204030204" pitchFamily="34" charset="0"/>
              </a:rPr>
              <a:t>-</a:t>
            </a:r>
            <a:r>
              <a:rPr lang="ru-RU" altLang="ru-RU" sz="1200" b="1" i="1" dirty="0">
                <a:solidFill>
                  <a:srgbClr val="C00000"/>
                </a:solidFill>
                <a:latin typeface="+mn-lt"/>
                <a:ea typeface="Microsoft YaHei" panose="020B0503020204020204" pitchFamily="34" charset="-122"/>
                <a:cs typeface="Calibri" panose="020F0502020204030204" pitchFamily="34" charset="0"/>
              </a:rPr>
              <a:t>Сравнительно «мягкие» отношения между родителями и ребенком, эмоциональная</a:t>
            </a:r>
          </a:p>
          <a:p>
            <a:pPr algn="just" eaLnBrk="1" hangingPunct="1">
              <a:spcBef>
                <a:spcPct val="0"/>
              </a:spcBef>
              <a:buFontTx/>
              <a:buNone/>
              <a:defRPr/>
            </a:pPr>
            <a:r>
              <a:rPr lang="ru-RU" altLang="ru-RU" sz="1200" b="1" i="1" dirty="0">
                <a:solidFill>
                  <a:srgbClr val="C00000"/>
                </a:solidFill>
                <a:latin typeface="+mn-lt"/>
                <a:ea typeface="Microsoft YaHei" panose="020B0503020204020204" pitchFamily="34" charset="-122"/>
                <a:cs typeface="Calibri" panose="020F0502020204030204" pitchFamily="34" charset="0"/>
              </a:rPr>
              <a:t>насыщенность отношений.</a:t>
            </a:r>
          </a:p>
          <a:p>
            <a:pPr algn="just" eaLnBrk="1" hangingPunct="1">
              <a:spcBef>
                <a:spcPct val="0"/>
              </a:spcBef>
              <a:buFontTx/>
              <a:buNone/>
              <a:defRPr/>
            </a:pPr>
            <a:r>
              <a:rPr lang="ru-RU" altLang="ru-RU" sz="1200" b="1" i="1" dirty="0">
                <a:solidFill>
                  <a:srgbClr val="C00000"/>
                </a:solidFill>
                <a:latin typeface="+mn-lt"/>
                <a:ea typeface="Microsoft YaHei" panose="020B0503020204020204" pitchFamily="34" charset="-122"/>
                <a:cs typeface="Calibri" panose="020F0502020204030204" pitchFamily="34" charset="0"/>
              </a:rPr>
              <a:t>-Постоянство и длительность педагогической программы поведения родителей, воздействия на ребенка.</a:t>
            </a:r>
          </a:p>
          <a:p>
            <a:pPr algn="just" eaLnBrk="1" hangingPunct="1">
              <a:spcBef>
                <a:spcPct val="0"/>
              </a:spcBef>
              <a:buFontTx/>
              <a:buNone/>
              <a:defRPr/>
            </a:pPr>
            <a:r>
              <a:rPr lang="ru-RU" altLang="ru-RU" sz="1200" b="1" i="1" dirty="0">
                <a:solidFill>
                  <a:srgbClr val="C00000"/>
                </a:solidFill>
                <a:latin typeface="+mn-lt"/>
                <a:ea typeface="Microsoft YaHei" panose="020B0503020204020204" pitchFamily="34" charset="-122"/>
                <a:cs typeface="Calibri" panose="020F0502020204030204" pitchFamily="34" charset="0"/>
              </a:rPr>
              <a:t>-Индивидуальная обращенность педагогических воздействия на ребенка. </a:t>
            </a:r>
          </a:p>
          <a:p>
            <a:pPr algn="just" eaLnBrk="1" hangingPunct="1">
              <a:spcBef>
                <a:spcPct val="0"/>
              </a:spcBef>
              <a:buFontTx/>
              <a:buNone/>
              <a:defRPr/>
            </a:pPr>
            <a:r>
              <a:rPr lang="ru-RU" altLang="ru-RU" sz="1200" b="1" i="1" dirty="0">
                <a:solidFill>
                  <a:srgbClr val="C00000"/>
                </a:solidFill>
                <a:latin typeface="+mn-lt"/>
                <a:ea typeface="Microsoft YaHei" panose="020B0503020204020204" pitchFamily="34" charset="-122"/>
                <a:cs typeface="Calibri" panose="020F0502020204030204" pitchFamily="34" charset="0"/>
              </a:rPr>
              <a:t>- Подвижный режим дня.</a:t>
            </a:r>
          </a:p>
          <a:p>
            <a:pPr algn="just" eaLnBrk="1" hangingPunct="1">
              <a:spcBef>
                <a:spcPct val="0"/>
              </a:spcBef>
              <a:buFontTx/>
              <a:buNone/>
              <a:defRPr/>
            </a:pPr>
            <a:r>
              <a:rPr lang="ru-RU" altLang="ru-RU" sz="1200" b="1" i="1" dirty="0">
                <a:solidFill>
                  <a:srgbClr val="C00000"/>
                </a:solidFill>
                <a:latin typeface="+mn-lt"/>
                <a:ea typeface="Microsoft YaHei" panose="020B0503020204020204" pitchFamily="34" charset="-122"/>
                <a:cs typeface="Calibri" panose="020F0502020204030204" pitchFamily="34" charset="0"/>
              </a:rPr>
              <a:t>-Возможность общаться с детьми родственников и знакомых разных возрастов </a:t>
            </a:r>
          </a:p>
        </p:txBody>
      </p:sp>
      <p:sp>
        <p:nvSpPr>
          <p:cNvPr id="11" name="Text Box 3"/>
          <p:cNvSpPr txBox="1">
            <a:spLocks noChangeArrowheads="1"/>
          </p:cNvSpPr>
          <p:nvPr/>
        </p:nvSpPr>
        <p:spPr bwMode="auto">
          <a:xfrm>
            <a:off x="65850" y="3852705"/>
            <a:ext cx="3882147" cy="2838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909638" algn="l"/>
                <a:tab pos="1824038" algn="l"/>
                <a:tab pos="2738438" algn="l"/>
                <a:tab pos="3652838" algn="l"/>
                <a:tab pos="4567238" algn="l"/>
                <a:tab pos="5481638" algn="l"/>
                <a:tab pos="6396038" algn="l"/>
                <a:tab pos="7310438" algn="l"/>
                <a:tab pos="8224838" algn="l"/>
                <a:tab pos="9139238" algn="l"/>
                <a:tab pos="10053638" algn="l"/>
              </a:tabLst>
              <a:defRPr>
                <a:solidFill>
                  <a:srgbClr val="FFFFFF"/>
                </a:solidFill>
                <a:latin typeface="Arial" panose="020B0604020202020204" pitchFamily="34" charset="0"/>
                <a:ea typeface="Microsoft YaHei" panose="020B0503020204020204" pitchFamily="34" charset="-122"/>
              </a:defRPr>
            </a:lvl1pPr>
            <a:lvl2pPr>
              <a:tabLst>
                <a:tab pos="909638" algn="l"/>
                <a:tab pos="1824038" algn="l"/>
                <a:tab pos="2738438" algn="l"/>
                <a:tab pos="3652838" algn="l"/>
                <a:tab pos="4567238" algn="l"/>
                <a:tab pos="5481638" algn="l"/>
                <a:tab pos="6396038" algn="l"/>
                <a:tab pos="7310438" algn="l"/>
                <a:tab pos="8224838" algn="l"/>
                <a:tab pos="9139238" algn="l"/>
                <a:tab pos="10053638" algn="l"/>
              </a:tabLst>
              <a:defRPr>
                <a:solidFill>
                  <a:srgbClr val="FFFFFF"/>
                </a:solidFill>
                <a:latin typeface="Arial" panose="020B0604020202020204" pitchFamily="34" charset="0"/>
                <a:ea typeface="Microsoft YaHei" panose="020B0503020204020204" pitchFamily="34" charset="-122"/>
              </a:defRPr>
            </a:lvl2pPr>
            <a:lvl3pPr>
              <a:tabLst>
                <a:tab pos="909638" algn="l"/>
                <a:tab pos="1824038" algn="l"/>
                <a:tab pos="2738438" algn="l"/>
                <a:tab pos="3652838" algn="l"/>
                <a:tab pos="4567238" algn="l"/>
                <a:tab pos="5481638" algn="l"/>
                <a:tab pos="6396038" algn="l"/>
                <a:tab pos="7310438" algn="l"/>
                <a:tab pos="8224838" algn="l"/>
                <a:tab pos="9139238" algn="l"/>
                <a:tab pos="10053638" algn="l"/>
              </a:tabLst>
              <a:defRPr>
                <a:solidFill>
                  <a:srgbClr val="FFFFFF"/>
                </a:solidFill>
                <a:latin typeface="Arial" panose="020B0604020202020204" pitchFamily="34" charset="0"/>
                <a:ea typeface="Microsoft YaHei" panose="020B0503020204020204" pitchFamily="34" charset="-122"/>
              </a:defRPr>
            </a:lvl3pPr>
            <a:lvl4pPr>
              <a:tabLst>
                <a:tab pos="909638" algn="l"/>
                <a:tab pos="1824038" algn="l"/>
                <a:tab pos="2738438" algn="l"/>
                <a:tab pos="3652838" algn="l"/>
                <a:tab pos="4567238" algn="l"/>
                <a:tab pos="5481638" algn="l"/>
                <a:tab pos="6396038" algn="l"/>
                <a:tab pos="7310438" algn="l"/>
                <a:tab pos="8224838" algn="l"/>
                <a:tab pos="9139238" algn="l"/>
                <a:tab pos="10053638" algn="l"/>
              </a:tabLst>
              <a:defRPr>
                <a:solidFill>
                  <a:srgbClr val="FFFFFF"/>
                </a:solidFill>
                <a:latin typeface="Arial" panose="020B0604020202020204" pitchFamily="34" charset="0"/>
                <a:ea typeface="Microsoft YaHei" panose="020B0503020204020204" pitchFamily="34" charset="-122"/>
              </a:defRPr>
            </a:lvl4pPr>
            <a:lvl5pPr>
              <a:tabLst>
                <a:tab pos="909638" algn="l"/>
                <a:tab pos="1824038" algn="l"/>
                <a:tab pos="2738438" algn="l"/>
                <a:tab pos="3652838" algn="l"/>
                <a:tab pos="4567238" algn="l"/>
                <a:tab pos="5481638" algn="l"/>
                <a:tab pos="6396038" algn="l"/>
                <a:tab pos="7310438" algn="l"/>
                <a:tab pos="8224838" algn="l"/>
                <a:tab pos="9139238" algn="l"/>
                <a:tab pos="10053638"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09638" algn="l"/>
                <a:tab pos="1824038" algn="l"/>
                <a:tab pos="2738438" algn="l"/>
                <a:tab pos="3652838" algn="l"/>
                <a:tab pos="4567238" algn="l"/>
                <a:tab pos="5481638" algn="l"/>
                <a:tab pos="6396038" algn="l"/>
                <a:tab pos="7310438" algn="l"/>
                <a:tab pos="8224838" algn="l"/>
                <a:tab pos="9139238" algn="l"/>
                <a:tab pos="10053638"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09638" algn="l"/>
                <a:tab pos="1824038" algn="l"/>
                <a:tab pos="2738438" algn="l"/>
                <a:tab pos="3652838" algn="l"/>
                <a:tab pos="4567238" algn="l"/>
                <a:tab pos="5481638" algn="l"/>
                <a:tab pos="6396038" algn="l"/>
                <a:tab pos="7310438" algn="l"/>
                <a:tab pos="8224838" algn="l"/>
                <a:tab pos="9139238" algn="l"/>
                <a:tab pos="10053638"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09638" algn="l"/>
                <a:tab pos="1824038" algn="l"/>
                <a:tab pos="2738438" algn="l"/>
                <a:tab pos="3652838" algn="l"/>
                <a:tab pos="4567238" algn="l"/>
                <a:tab pos="5481638" algn="l"/>
                <a:tab pos="6396038" algn="l"/>
                <a:tab pos="7310438" algn="l"/>
                <a:tab pos="8224838" algn="l"/>
                <a:tab pos="9139238" algn="l"/>
                <a:tab pos="10053638"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09638" algn="l"/>
                <a:tab pos="1824038" algn="l"/>
                <a:tab pos="2738438" algn="l"/>
                <a:tab pos="3652838" algn="l"/>
                <a:tab pos="4567238" algn="l"/>
                <a:tab pos="5481638" algn="l"/>
                <a:tab pos="6396038" algn="l"/>
                <a:tab pos="7310438" algn="l"/>
                <a:tab pos="8224838" algn="l"/>
                <a:tab pos="9139238" algn="l"/>
                <a:tab pos="10053638" algn="l"/>
              </a:tabLst>
              <a:defRPr>
                <a:solidFill>
                  <a:srgbClr val="FFFFFF"/>
                </a:solidFill>
                <a:latin typeface="Arial" panose="020B0604020202020204" pitchFamily="34" charset="0"/>
                <a:ea typeface="Microsoft YaHei" panose="020B0503020204020204" pitchFamily="34" charset="-122"/>
              </a:defRPr>
            </a:lvl9pPr>
          </a:lstStyle>
          <a:p>
            <a:pPr marL="0" indent="0" algn="just">
              <a:buClr>
                <a:srgbClr val="FFCC00"/>
              </a:buClr>
              <a:buSzPct val="100000"/>
              <a:defRPr/>
            </a:pPr>
            <a:r>
              <a:rPr lang="ru-RU" altLang="ru-RU" sz="1293" i="1" dirty="0">
                <a:solidFill>
                  <a:srgbClr val="7030A0"/>
                </a:solidFill>
                <a:latin typeface="Calibri" panose="020F0502020204030204" pitchFamily="34" charset="0"/>
                <a:cs typeface="Calibri" panose="020F0502020204030204" pitchFamily="34" charset="0"/>
              </a:rPr>
              <a:t>-</a:t>
            </a:r>
            <a:r>
              <a:rPr lang="ru-RU" altLang="ru-RU" sz="1200" b="1" i="1" dirty="0">
                <a:solidFill>
                  <a:srgbClr val="7030A0"/>
                </a:solidFill>
                <a:latin typeface="+mn-lt"/>
                <a:cs typeface="Calibri" panose="020F0502020204030204" pitchFamily="34" charset="0"/>
              </a:rPr>
              <a:t>Наличие отрывочных представлений у родителей о воспитании и обучении, использование случайной педагогической литературы.</a:t>
            </a:r>
          </a:p>
          <a:p>
            <a:pPr marL="0" indent="0" algn="just">
              <a:buClr>
                <a:srgbClr val="FFCC00"/>
              </a:buClr>
              <a:buSzPct val="100000"/>
              <a:defRPr/>
            </a:pPr>
            <a:r>
              <a:rPr lang="ru-RU" altLang="ru-RU" sz="1200" b="1" i="1" dirty="0">
                <a:solidFill>
                  <a:srgbClr val="7030A0"/>
                </a:solidFill>
                <a:latin typeface="+mn-lt"/>
                <a:cs typeface="Calibri" panose="020F0502020204030204" pitchFamily="34" charset="0"/>
              </a:rPr>
              <a:t>-Стихийный характер воспитания и обучения ребенка, использование отдельных элементов</a:t>
            </a:r>
            <a:r>
              <a:rPr lang="ru-RU" altLang="ru-RU" sz="1200" b="1" i="1" dirty="0">
                <a:solidFill>
                  <a:srgbClr val="7030A0"/>
                </a:solidFill>
                <a:cs typeface="Calibri" panose="020F0502020204030204" pitchFamily="34" charset="0"/>
              </a:rPr>
              <a:t> </a:t>
            </a:r>
            <a:r>
              <a:rPr lang="ru-RU" altLang="ru-RU" sz="1200" b="1" i="1" dirty="0" smtClean="0">
                <a:solidFill>
                  <a:srgbClr val="7030A0"/>
                </a:solidFill>
                <a:latin typeface="+mn-lt"/>
                <a:cs typeface="Calibri" panose="020F0502020204030204" pitchFamily="34" charset="0"/>
              </a:rPr>
              <a:t>традиций </a:t>
            </a:r>
            <a:r>
              <a:rPr lang="ru-RU" altLang="ru-RU" sz="1200" b="1" i="1" dirty="0">
                <a:solidFill>
                  <a:srgbClr val="7030A0"/>
                </a:solidFill>
                <a:latin typeface="+mn-lt"/>
                <a:cs typeface="Calibri" panose="020F0502020204030204" pitchFamily="34" charset="0"/>
              </a:rPr>
              <a:t>и </a:t>
            </a:r>
            <a:r>
              <a:rPr lang="ru-RU" altLang="ru-RU" sz="1200" b="1" i="1" dirty="0" smtClean="0">
                <a:solidFill>
                  <a:srgbClr val="7030A0"/>
                </a:solidFill>
                <a:latin typeface="+mn-lt"/>
                <a:cs typeface="Calibri" panose="020F0502020204030204" pitchFamily="34" charset="0"/>
              </a:rPr>
              <a:t>воспитания</a:t>
            </a:r>
            <a:r>
              <a:rPr lang="ru-RU" altLang="ru-RU" sz="1200" b="1" i="1" dirty="0">
                <a:solidFill>
                  <a:srgbClr val="7030A0"/>
                </a:solidFill>
                <a:latin typeface="+mn-lt"/>
                <a:cs typeface="Calibri" panose="020F0502020204030204" pitchFamily="34" charset="0"/>
              </a:rPr>
              <a:t>. </a:t>
            </a:r>
          </a:p>
          <a:p>
            <a:pPr marL="0" indent="0" algn="just">
              <a:buClr>
                <a:srgbClr val="FFCC00"/>
              </a:buClr>
              <a:buSzPct val="100000"/>
              <a:defRPr/>
            </a:pPr>
            <a:r>
              <a:rPr lang="ru-RU" altLang="ru-RU" sz="1200" b="1" i="1" dirty="0">
                <a:solidFill>
                  <a:srgbClr val="7030A0"/>
                </a:solidFill>
                <a:latin typeface="+mn-lt"/>
                <a:cs typeface="Calibri" panose="020F0502020204030204" pitchFamily="34" charset="0"/>
              </a:rPr>
              <a:t>-Стремление взрослых создать условия в доме  для себя, без учета важности этих условий для ребенка.</a:t>
            </a:r>
          </a:p>
          <a:p>
            <a:pPr marL="0" indent="0" algn="just">
              <a:buClr>
                <a:srgbClr val="FFCC00"/>
              </a:buClr>
              <a:buSzPct val="100000"/>
              <a:defRPr/>
            </a:pPr>
            <a:r>
              <a:rPr lang="ru-RU" altLang="ru-RU" sz="1200" b="1" i="1" dirty="0">
                <a:solidFill>
                  <a:srgbClr val="7030A0"/>
                </a:solidFill>
                <a:latin typeface="+mn-lt"/>
                <a:cs typeface="Calibri" panose="020F0502020204030204" pitchFamily="34" charset="0"/>
              </a:rPr>
              <a:t>-Непонимание возрастных особенностей дошкольников, </a:t>
            </a:r>
            <a:r>
              <a:rPr lang="ru-RU" altLang="ru-RU" sz="1200" b="1" i="1" dirty="0" smtClean="0">
                <a:solidFill>
                  <a:srgbClr val="7030A0"/>
                </a:solidFill>
                <a:latin typeface="+mn-lt"/>
                <a:cs typeface="Calibri" panose="020F0502020204030204" pitchFamily="34" charset="0"/>
              </a:rPr>
              <a:t>суждение о </a:t>
            </a:r>
            <a:r>
              <a:rPr lang="ru-RU" altLang="ru-RU" sz="1200" b="1" i="1" dirty="0">
                <a:solidFill>
                  <a:srgbClr val="7030A0"/>
                </a:solidFill>
                <a:latin typeface="+mn-lt"/>
                <a:cs typeface="Calibri" panose="020F0502020204030204" pitchFamily="34" charset="0"/>
              </a:rPr>
              <a:t>детях как об уменьшенной копии взрослых.</a:t>
            </a:r>
          </a:p>
          <a:p>
            <a:pPr marL="0" indent="0" algn="just">
              <a:buClr>
                <a:srgbClr val="FFCC00"/>
              </a:buClr>
              <a:buSzPct val="100000"/>
              <a:defRPr/>
            </a:pPr>
            <a:r>
              <a:rPr lang="ru-RU" altLang="ru-RU" sz="1200" b="1" i="1" dirty="0">
                <a:solidFill>
                  <a:srgbClr val="7030A0"/>
                </a:solidFill>
                <a:latin typeface="+mn-lt"/>
                <a:cs typeface="Calibri" panose="020F0502020204030204" pitchFamily="34" charset="0"/>
              </a:rPr>
              <a:t>-Оценивание не поведения ребенка, а его личности. </a:t>
            </a:r>
          </a:p>
          <a:p>
            <a:pPr marL="0" indent="0" algn="just">
              <a:buClr>
                <a:srgbClr val="FFCC00"/>
              </a:buClr>
              <a:buSzPct val="100000"/>
              <a:defRPr/>
            </a:pPr>
            <a:r>
              <a:rPr lang="ru-RU" altLang="ru-RU" sz="1200" b="1" i="1" dirty="0">
                <a:solidFill>
                  <a:srgbClr val="7030A0"/>
                </a:solidFill>
                <a:latin typeface="+mn-lt"/>
                <a:cs typeface="Calibri" panose="020F0502020204030204" pitchFamily="34" charset="0"/>
              </a:rPr>
              <a:t>-Однообразная и малосодержательная деятельность ребенка в семье. </a:t>
            </a:r>
            <a:endParaRPr lang="ru-RU" altLang="ru-RU" sz="1200" b="1" i="1" dirty="0" smtClean="0">
              <a:solidFill>
                <a:srgbClr val="7030A0"/>
              </a:solidFill>
              <a:latin typeface="+mn-lt"/>
              <a:cs typeface="Calibri" panose="020F0502020204030204" pitchFamily="34" charset="0"/>
            </a:endParaRPr>
          </a:p>
          <a:p>
            <a:pPr marL="0" indent="0" algn="just">
              <a:buClr>
                <a:srgbClr val="FFCC00"/>
              </a:buClr>
              <a:buSzPct val="100000"/>
              <a:defRPr/>
            </a:pPr>
            <a:r>
              <a:rPr lang="ru-RU" altLang="ru-RU" sz="1200" b="1" i="1" dirty="0" smtClean="0">
                <a:solidFill>
                  <a:srgbClr val="7030A0"/>
                </a:solidFill>
                <a:latin typeface="+mn-lt"/>
                <a:cs typeface="Calibri" panose="020F0502020204030204" pitchFamily="34" charset="0"/>
              </a:rPr>
              <a:t>Недостаток </a:t>
            </a:r>
            <a:r>
              <a:rPr lang="ru-RU" altLang="ru-RU" sz="1200" b="1" i="1" dirty="0">
                <a:solidFill>
                  <a:srgbClr val="7030A0"/>
                </a:solidFill>
                <a:latin typeface="+mn-lt"/>
                <a:cs typeface="Calibri" panose="020F0502020204030204" pitchFamily="34" charset="0"/>
              </a:rPr>
              <a:t>общения с детьми в игре. </a:t>
            </a:r>
          </a:p>
        </p:txBody>
      </p:sp>
      <p:sp>
        <p:nvSpPr>
          <p:cNvPr id="13" name="Rectangle 5"/>
          <p:cNvSpPr>
            <a:spLocks noChangeArrowheads="1"/>
          </p:cNvSpPr>
          <p:nvPr/>
        </p:nvSpPr>
        <p:spPr bwMode="auto">
          <a:xfrm>
            <a:off x="4503737" y="770326"/>
            <a:ext cx="4640263" cy="17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3077" tIns="43200" rIns="83077" bIns="432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algn="just" eaLnBrk="1" hangingPunct="1">
              <a:spcBef>
                <a:spcPct val="0"/>
              </a:spcBef>
              <a:buClr>
                <a:srgbClr val="990033"/>
              </a:buClr>
              <a:buFontTx/>
              <a:buNone/>
              <a:defRPr/>
            </a:pPr>
            <a:r>
              <a:rPr lang="ru-RU" altLang="ru-RU" sz="1200" b="1" i="1" dirty="0">
                <a:solidFill>
                  <a:srgbClr val="7030A0"/>
                </a:solidFill>
                <a:latin typeface="+mn-lt"/>
                <a:ea typeface="Microsoft YaHei" panose="020B0503020204020204" pitchFamily="34" charset="-122"/>
                <a:cs typeface="Calibri" panose="020F0502020204030204" pitchFamily="34" charset="0"/>
              </a:rPr>
              <a:t>- Деловая форма общения с детьми, эмоциональная недостаточность.</a:t>
            </a:r>
          </a:p>
          <a:p>
            <a:pPr algn="just" eaLnBrk="1" hangingPunct="1">
              <a:spcBef>
                <a:spcPct val="0"/>
              </a:spcBef>
              <a:buClr>
                <a:srgbClr val="FFFF00"/>
              </a:buClr>
              <a:buFont typeface="Wingdings" panose="05000000000000000000" pitchFamily="2" charset="2"/>
              <a:buNone/>
              <a:defRPr/>
            </a:pPr>
            <a:r>
              <a:rPr lang="ru-RU" altLang="ru-RU" sz="1200" b="1" i="1" dirty="0">
                <a:solidFill>
                  <a:srgbClr val="7030A0"/>
                </a:solidFill>
                <a:latin typeface="+mn-lt"/>
                <a:ea typeface="Microsoft YaHei" panose="020B0503020204020204" pitchFamily="34" charset="-122"/>
                <a:cs typeface="Calibri" panose="020F0502020204030204" pitchFamily="34" charset="0"/>
              </a:rPr>
              <a:t>-Сменяющие друг друга воспитатели </a:t>
            </a:r>
          </a:p>
          <a:p>
            <a:pPr algn="just" eaLnBrk="1" hangingPunct="1">
              <a:spcBef>
                <a:spcPct val="0"/>
              </a:spcBef>
              <a:buClr>
                <a:srgbClr val="FFFF00"/>
              </a:buClr>
              <a:buFont typeface="Wingdings" panose="05000000000000000000" pitchFamily="2" charset="2"/>
              <a:buNone/>
              <a:defRPr/>
            </a:pPr>
            <a:r>
              <a:rPr lang="ru-RU" altLang="ru-RU" sz="1200" b="1" i="1" dirty="0">
                <a:solidFill>
                  <a:srgbClr val="7030A0"/>
                </a:solidFill>
                <a:latin typeface="+mn-lt"/>
                <a:ea typeface="Microsoft YaHei" panose="020B0503020204020204" pitchFamily="34" charset="-122"/>
                <a:cs typeface="Calibri" panose="020F0502020204030204" pitchFamily="34" charset="0"/>
              </a:rPr>
              <a:t>с различными характерами, методами воздействия </a:t>
            </a:r>
          </a:p>
          <a:p>
            <a:pPr algn="just" eaLnBrk="1" hangingPunct="1">
              <a:spcBef>
                <a:spcPct val="0"/>
              </a:spcBef>
              <a:buClr>
                <a:srgbClr val="FFFF00"/>
              </a:buClr>
              <a:buFont typeface="Wingdings" panose="05000000000000000000" pitchFamily="2" charset="2"/>
              <a:buNone/>
              <a:defRPr/>
            </a:pPr>
            <a:r>
              <a:rPr lang="ru-RU" altLang="ru-RU" sz="1200" b="1" i="1" dirty="0">
                <a:solidFill>
                  <a:srgbClr val="7030A0"/>
                </a:solidFill>
                <a:latin typeface="+mn-lt"/>
                <a:ea typeface="Microsoft YaHei" panose="020B0503020204020204" pitchFamily="34" charset="-122"/>
                <a:cs typeface="Calibri" panose="020F0502020204030204" pitchFamily="34" charset="0"/>
              </a:rPr>
              <a:t>на ребенка.</a:t>
            </a:r>
          </a:p>
          <a:p>
            <a:pPr algn="just" eaLnBrk="1" hangingPunct="1">
              <a:spcBef>
                <a:spcPct val="0"/>
              </a:spcBef>
              <a:buClr>
                <a:srgbClr val="FFFF00"/>
              </a:buClr>
              <a:buFont typeface="Wingdings" panose="05000000000000000000" pitchFamily="2" charset="2"/>
              <a:buNone/>
              <a:defRPr/>
            </a:pPr>
            <a:r>
              <a:rPr lang="ru-RU" altLang="ru-RU" sz="1200" b="1" i="1" dirty="0">
                <a:solidFill>
                  <a:srgbClr val="7030A0"/>
                </a:solidFill>
                <a:latin typeface="+mn-lt"/>
                <a:ea typeface="Microsoft YaHei" panose="020B0503020204020204" pitchFamily="34" charset="-122"/>
                <a:cs typeface="Calibri" panose="020F0502020204030204" pitchFamily="34" charset="0"/>
              </a:rPr>
              <a:t>-Недостаточность индивидуального общения </a:t>
            </a:r>
          </a:p>
          <a:p>
            <a:pPr algn="just" eaLnBrk="1" hangingPunct="1">
              <a:spcBef>
                <a:spcPct val="0"/>
              </a:spcBef>
              <a:buClr>
                <a:srgbClr val="FFFF00"/>
              </a:buClr>
              <a:buFont typeface="Calibri" panose="020F0502020204030204" pitchFamily="34" charset="0"/>
              <a:buChar char="-"/>
              <a:defRPr/>
            </a:pPr>
            <a:r>
              <a:rPr lang="ru-RU" altLang="ru-RU" sz="1200" b="1" i="1" dirty="0">
                <a:solidFill>
                  <a:srgbClr val="7030A0"/>
                </a:solidFill>
                <a:latin typeface="+mn-lt"/>
                <a:ea typeface="Microsoft YaHei" panose="020B0503020204020204" pitchFamily="34" charset="-122"/>
                <a:cs typeface="Calibri" panose="020F0502020204030204" pitchFamily="34" charset="0"/>
              </a:rPr>
              <a:t>с ребенком, обращенность ко всем   детям, </a:t>
            </a:r>
          </a:p>
          <a:p>
            <a:pPr algn="just" eaLnBrk="1" hangingPunct="1">
              <a:spcBef>
                <a:spcPct val="0"/>
              </a:spcBef>
              <a:buClr>
                <a:srgbClr val="FFFF00"/>
              </a:buClr>
              <a:buFont typeface="Wingdings" panose="05000000000000000000" pitchFamily="2" charset="2"/>
              <a:buNone/>
              <a:defRPr/>
            </a:pPr>
            <a:r>
              <a:rPr lang="ru-RU" altLang="ru-RU" sz="1200" b="1" i="1" dirty="0">
                <a:solidFill>
                  <a:srgbClr val="7030A0"/>
                </a:solidFill>
                <a:latin typeface="+mn-lt"/>
                <a:ea typeface="Microsoft YaHei" panose="020B0503020204020204" pitchFamily="34" charset="-122"/>
                <a:cs typeface="Calibri" panose="020F0502020204030204" pitchFamily="34" charset="0"/>
              </a:rPr>
              <a:t>-Относительная жесткость режима дня. </a:t>
            </a:r>
          </a:p>
          <a:p>
            <a:pPr algn="just" eaLnBrk="1" hangingPunct="1">
              <a:spcBef>
                <a:spcPct val="0"/>
              </a:spcBef>
              <a:buClr>
                <a:srgbClr val="FFFF00"/>
              </a:buClr>
              <a:buFont typeface="Wingdings" panose="05000000000000000000" pitchFamily="2" charset="2"/>
              <a:buNone/>
              <a:defRPr/>
            </a:pPr>
            <a:r>
              <a:rPr lang="ru-RU" altLang="ru-RU" sz="1200" b="1" i="1" dirty="0">
                <a:solidFill>
                  <a:srgbClr val="7030A0"/>
                </a:solidFill>
                <a:latin typeface="+mn-lt"/>
                <a:ea typeface="Microsoft YaHei" panose="020B0503020204020204" pitchFamily="34" charset="-122"/>
                <a:cs typeface="Calibri" panose="020F0502020204030204" pitchFamily="34" charset="0"/>
              </a:rPr>
              <a:t>-Общение в основном с кругом сверстников. </a:t>
            </a:r>
          </a:p>
        </p:txBody>
      </p:sp>
      <p:sp>
        <p:nvSpPr>
          <p:cNvPr id="14" name="Text Box 1"/>
          <p:cNvSpPr txBox="1">
            <a:spLocks noChangeArrowheads="1"/>
          </p:cNvSpPr>
          <p:nvPr/>
        </p:nvSpPr>
        <p:spPr bwMode="auto">
          <a:xfrm>
            <a:off x="4389080" y="2435764"/>
            <a:ext cx="4612139" cy="273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Arial" panose="020B0604020202020204" pitchFamily="34" charset="0"/>
                <a:ea typeface="Microsoft YaHei" panose="020B0503020204020204" pitchFamily="34" charset="-122"/>
              </a:defRPr>
            </a:lvl9pPr>
          </a:lstStyle>
          <a:p>
            <a:pPr marL="0" indent="0">
              <a:buClr>
                <a:srgbClr val="FFCC00"/>
              </a:buClr>
              <a:buSzPct val="100000"/>
              <a:defRPr/>
            </a:pPr>
            <a:r>
              <a:rPr lang="ru-RU" altLang="ru-RU" dirty="0">
                <a:solidFill>
                  <a:srgbClr val="C00000"/>
                </a:solidFill>
                <a:effectLst>
                  <a:outerShdw blurRad="38100" dist="38100" dir="2700000" algn="tl">
                    <a:srgbClr val="000000"/>
                  </a:outerShdw>
                </a:effectLst>
                <a:latin typeface="Calibri" panose="020F0502020204030204" pitchFamily="34" charset="0"/>
                <a:cs typeface="Calibri" panose="020F0502020204030204" pitchFamily="34" charset="0"/>
              </a:rPr>
              <a:t>Детский  сад+</a:t>
            </a:r>
          </a:p>
          <a:p>
            <a:pPr marL="0" indent="0" algn="just">
              <a:buClr>
                <a:srgbClr val="FFCC00"/>
              </a:buClr>
              <a:buSzPct val="100000"/>
              <a:defRPr/>
            </a:pPr>
            <a:r>
              <a:rPr lang="ru-RU" altLang="ru-RU" sz="1108" i="1" dirty="0">
                <a:solidFill>
                  <a:srgbClr val="C00000"/>
                </a:solidFill>
                <a:latin typeface="+mn-lt"/>
                <a:cs typeface="Calibri" panose="020F0502020204030204" pitchFamily="34" charset="0"/>
              </a:rPr>
              <a:t>-</a:t>
            </a:r>
            <a:r>
              <a:rPr lang="ru-RU" altLang="ru-RU" sz="1200" b="1" i="1" dirty="0">
                <a:solidFill>
                  <a:srgbClr val="C00000"/>
                </a:solidFill>
                <a:latin typeface="+mn-lt"/>
                <a:cs typeface="Calibri" panose="020F0502020204030204" pitchFamily="34" charset="0"/>
              </a:rPr>
              <a:t>Наличие профессиональных знаний у педагогов, использование утвержденных программ.</a:t>
            </a:r>
          </a:p>
          <a:p>
            <a:pPr marL="0" indent="0" algn="just">
              <a:buClr>
                <a:srgbClr val="FFCC00"/>
              </a:buClr>
              <a:buSzPct val="100000"/>
              <a:defRPr/>
            </a:pPr>
            <a:r>
              <a:rPr lang="ru-RU" altLang="ru-RU" sz="1200" b="1" i="1" dirty="0">
                <a:solidFill>
                  <a:srgbClr val="C00000"/>
                </a:solidFill>
                <a:latin typeface="+mn-lt"/>
                <a:cs typeface="Calibri" panose="020F0502020204030204" pitchFamily="34" charset="0"/>
              </a:rPr>
              <a:t>-Целенаправленный характер воспитания и обучения детей.</a:t>
            </a:r>
          </a:p>
          <a:p>
            <a:pPr marL="0" indent="0" algn="just">
              <a:buClr>
                <a:srgbClr val="FFCC00"/>
              </a:buClr>
              <a:buSzPct val="100000"/>
              <a:defRPr/>
            </a:pPr>
            <a:r>
              <a:rPr lang="ru-RU" altLang="ru-RU" sz="1200" b="1" i="1" dirty="0">
                <a:solidFill>
                  <a:srgbClr val="C00000"/>
                </a:solidFill>
                <a:latin typeface="+mn-lt"/>
                <a:cs typeface="Calibri" panose="020F0502020204030204" pitchFamily="34" charset="0"/>
              </a:rPr>
              <a:t>-Научно разработанные условия жизни и быта </a:t>
            </a:r>
          </a:p>
          <a:p>
            <a:pPr marL="0" indent="0" algn="just">
              <a:buClr>
                <a:srgbClr val="FFCC00"/>
              </a:buClr>
              <a:buSzPct val="100000"/>
              <a:defRPr/>
            </a:pPr>
            <a:r>
              <a:rPr lang="ru-RU" altLang="ru-RU" sz="1200" b="1" i="1" dirty="0">
                <a:solidFill>
                  <a:srgbClr val="C00000"/>
                </a:solidFill>
                <a:latin typeface="+mn-lt"/>
                <a:cs typeface="Calibri" panose="020F0502020204030204" pitchFamily="34" charset="0"/>
              </a:rPr>
              <a:t>в дошкольном учреждении для детей. 	</a:t>
            </a:r>
          </a:p>
          <a:p>
            <a:pPr marL="0" indent="0" algn="just">
              <a:buClr>
                <a:srgbClr val="FFCC00"/>
              </a:buClr>
              <a:buSzPct val="100000"/>
              <a:defRPr/>
            </a:pPr>
            <a:r>
              <a:rPr lang="ru-RU" altLang="ru-RU" sz="1200" b="1" i="1" dirty="0">
                <a:solidFill>
                  <a:srgbClr val="C00000"/>
                </a:solidFill>
                <a:latin typeface="+mn-lt"/>
                <a:cs typeface="Calibri" panose="020F0502020204030204" pitchFamily="34" charset="0"/>
              </a:rPr>
              <a:t>-Методы воспитания и обучения адекватны возрастным особенностям, возможностям, потребностям.</a:t>
            </a:r>
          </a:p>
          <a:p>
            <a:pPr marL="0" indent="0" algn="just">
              <a:buClr>
                <a:srgbClr val="FFCC00"/>
              </a:buClr>
              <a:buSzPct val="100000"/>
              <a:defRPr/>
            </a:pPr>
            <a:r>
              <a:rPr lang="ru-RU" altLang="ru-RU" sz="1200" b="1" i="1" dirty="0">
                <a:solidFill>
                  <a:srgbClr val="C00000"/>
                </a:solidFill>
                <a:latin typeface="+mn-lt"/>
                <a:cs typeface="Calibri" panose="020F0502020204030204" pitchFamily="34" charset="0"/>
              </a:rPr>
              <a:t>-Разнообразная и содержательная деятельность детей в детском сообществе.</a:t>
            </a:r>
          </a:p>
          <a:p>
            <a:pPr marL="0" indent="0" algn="just">
              <a:buClr>
                <a:srgbClr val="FFCC00"/>
              </a:buClr>
              <a:buSzPct val="100000"/>
              <a:defRPr/>
            </a:pPr>
            <a:r>
              <a:rPr lang="ru-RU" altLang="ru-RU" sz="1200" b="1" i="1" dirty="0">
                <a:solidFill>
                  <a:srgbClr val="C00000"/>
                </a:solidFill>
                <a:latin typeface="+mn-lt"/>
                <a:cs typeface="Calibri" panose="020F0502020204030204" pitchFamily="34" charset="0"/>
              </a:rPr>
              <a:t>-Применение оценки деятельности и поведения детей как стимула их развития.</a:t>
            </a:r>
          </a:p>
          <a:p>
            <a:pPr eaLnBrk="1" hangingPunct="1">
              <a:buClr>
                <a:srgbClr val="FFCC00"/>
              </a:buClr>
              <a:buSzPct val="100000"/>
              <a:buFont typeface="Wingdings" panose="05000000000000000000" pitchFamily="2" charset="2"/>
              <a:buNone/>
              <a:defRPr/>
            </a:pPr>
            <a:endParaRPr lang="ru-RU" altLang="ru-RU" sz="1633" i="1" dirty="0">
              <a:solidFill>
                <a:schemeClr val="tx2">
                  <a:lumMod val="75000"/>
                </a:schemeClr>
              </a:solidFill>
              <a:effectLst>
                <a:outerShdw blurRad="38100" dist="38100" dir="2700000" algn="tl">
                  <a:srgbClr val="C0C0C0"/>
                </a:outerShdw>
              </a:effectLst>
              <a:latin typeface="Calibri" panose="020F0502020204030204" pitchFamily="34" charset="0"/>
              <a:cs typeface="Calibri" panose="020F0502020204030204" pitchFamily="34" charset="0"/>
            </a:endParaRPr>
          </a:p>
          <a:p>
            <a:pPr>
              <a:spcBef>
                <a:spcPts val="415"/>
              </a:spcBef>
              <a:buClr>
                <a:srgbClr val="FFCC00"/>
              </a:buClr>
              <a:buSzPct val="100000"/>
              <a:defRPr/>
            </a:pPr>
            <a:endParaRPr lang="ru-RU" altLang="ru-RU" sz="1633" i="1" dirty="0">
              <a:solidFill>
                <a:srgbClr val="FF9900"/>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pic>
        <p:nvPicPr>
          <p:cNvPr id="17" name="Рисунок 3" descr="good-review3.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2277" y="5443020"/>
            <a:ext cx="1608992" cy="141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973388" y="-6099"/>
            <a:ext cx="6170612" cy="769441"/>
          </a:xfrm>
          <a:prstGeom prst="rect">
            <a:avLst/>
          </a:prstGeom>
        </p:spPr>
        <p:txBody>
          <a:bodyPr wrap="square">
            <a:spAutoFit/>
          </a:bodyPr>
          <a:lstStyle/>
          <a:p>
            <a:pPr marL="457200" algn="r">
              <a:spcAft>
                <a:spcPts val="0"/>
              </a:spcAft>
            </a:pPr>
            <a:r>
              <a:rPr lang="ru-RU" sz="1100" b="1"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Воспитатель – это волшебник, который открывает детям дверь</a:t>
            </a:r>
            <a:endParaRPr lang="ru-RU" sz="1100"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algn="r">
              <a:spcAft>
                <a:spcPts val="0"/>
              </a:spcAft>
            </a:pPr>
            <a:r>
              <a:rPr lang="ru-RU" sz="1100" b="1"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в мир взрослых. И от того, что знает и умеет воспитатель,</a:t>
            </a:r>
            <a:endParaRPr lang="ru-RU" sz="1100"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algn="r">
              <a:spcAft>
                <a:spcPts val="0"/>
              </a:spcAft>
            </a:pPr>
            <a:r>
              <a:rPr lang="ru-RU" sz="1100" b="1"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зависит и то, чему и как он научит своих воспитанников.</a:t>
            </a:r>
            <a:endParaRPr lang="ru-RU" sz="1100"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algn="r">
              <a:spcAft>
                <a:spcPts val="0"/>
              </a:spcAft>
            </a:pPr>
            <a:r>
              <a:rPr lang="ru-RU" sz="1100" b="1"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К. Гельвеций</a:t>
            </a:r>
            <a:endParaRPr lang="ru-RU" sz="1100" dirty="0">
              <a:solidFill>
                <a:srgbClr val="A5002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Прямоугольник 11"/>
          <p:cNvSpPr/>
          <p:nvPr/>
        </p:nvSpPr>
        <p:spPr>
          <a:xfrm>
            <a:off x="5064369" y="4936028"/>
            <a:ext cx="4079632" cy="2092881"/>
          </a:xfrm>
          <a:prstGeom prst="rect">
            <a:avLst/>
          </a:prstGeom>
        </p:spPr>
        <p:txBody>
          <a:bodyPr wrap="square">
            <a:spAutoFit/>
          </a:bodyPr>
          <a:lstStyle/>
          <a:p>
            <a:pPr algn="ctr" eaLnBrk="1" hangingPunct="1">
              <a:defRPr/>
            </a:pPr>
            <a:r>
              <a:rPr lang="ru-RU" sz="1200" b="1" dirty="0">
                <a:solidFill>
                  <a:srgbClr val="0000FF"/>
                </a:solidFill>
                <a:effectLst>
                  <a:outerShdw blurRad="38100" dist="38100" dir="2700000" algn="tl">
                    <a:srgbClr val="000000">
                      <a:alpha val="43137"/>
                    </a:srgbClr>
                  </a:outerShdw>
                </a:effectLst>
                <a:cs typeface="Times New Roman" panose="02020603050405020304" pitchFamily="18" charset="0"/>
              </a:rPr>
              <a:t>Как Вы думаете, для чего нужен детский сад?</a:t>
            </a:r>
          </a:p>
          <a:p>
            <a:pPr indent="-82061" algn="just">
              <a:defRPr/>
            </a:pPr>
            <a:r>
              <a:rPr lang="ru-RU" sz="1400" b="1" i="1" dirty="0" smtClean="0">
                <a:solidFill>
                  <a:srgbClr val="A50021"/>
                </a:solidFill>
                <a:cs typeface="Times New Roman" panose="02020603050405020304" pitchFamily="18" charset="0"/>
              </a:rPr>
              <a:t>(</a:t>
            </a:r>
            <a:r>
              <a:rPr lang="ru-RU" sz="1400" b="1" i="1" dirty="0">
                <a:solidFill>
                  <a:srgbClr val="FF0000"/>
                </a:solidFill>
                <a:cs typeface="Times New Roman" panose="02020603050405020304" pitchFamily="18" charset="0"/>
              </a:rPr>
              <a:t>1)Научить ребенка играть и общаться </a:t>
            </a:r>
            <a:endParaRPr lang="ru-RU" sz="1400" b="1" i="1" dirty="0" smtClean="0">
              <a:solidFill>
                <a:srgbClr val="FF0000"/>
              </a:solidFill>
              <a:cs typeface="Times New Roman" panose="02020603050405020304" pitchFamily="18" charset="0"/>
            </a:endParaRPr>
          </a:p>
          <a:p>
            <a:pPr indent="-82061" algn="just">
              <a:defRPr/>
            </a:pPr>
            <a:r>
              <a:rPr lang="ru-RU" sz="1400" b="1" i="1" dirty="0" smtClean="0">
                <a:solidFill>
                  <a:srgbClr val="FF0000"/>
                </a:solidFill>
                <a:cs typeface="Times New Roman" panose="02020603050405020304" pitchFamily="18" charset="0"/>
              </a:rPr>
              <a:t>со </a:t>
            </a:r>
            <a:r>
              <a:rPr lang="ru-RU" sz="1400" b="1" i="1" dirty="0">
                <a:solidFill>
                  <a:srgbClr val="FF0000"/>
                </a:solidFill>
                <a:cs typeface="Times New Roman" panose="02020603050405020304" pitchFamily="18" charset="0"/>
              </a:rPr>
              <a:t>сверстниками – 96,7% </a:t>
            </a:r>
          </a:p>
          <a:p>
            <a:pPr indent="-82061" algn="just">
              <a:defRPr/>
            </a:pPr>
            <a:r>
              <a:rPr lang="az-Cyrl-AZ" sz="1400" b="1" i="1" dirty="0">
                <a:solidFill>
                  <a:srgbClr val="FF0000"/>
                </a:solidFill>
                <a:cs typeface="Times New Roman" panose="02020603050405020304" pitchFamily="18" charset="0"/>
              </a:rPr>
              <a:t>(2)Правильно вести себя со значимыми  взрослыми </a:t>
            </a:r>
            <a:r>
              <a:rPr lang="az-Cyrl-AZ" sz="1400" b="1" i="1" dirty="0" smtClean="0">
                <a:solidFill>
                  <a:srgbClr val="FF0000"/>
                </a:solidFill>
                <a:cs typeface="Times New Roman" panose="02020603050405020304" pitchFamily="18" charset="0"/>
              </a:rPr>
              <a:t>и </a:t>
            </a:r>
            <a:r>
              <a:rPr lang="az-Cyrl-AZ" sz="1400" b="1" i="1" dirty="0">
                <a:solidFill>
                  <a:srgbClr val="FF0000"/>
                </a:solidFill>
                <a:cs typeface="Times New Roman" panose="02020603050405020304" pitchFamily="18" charset="0"/>
              </a:rPr>
              <a:t>в обществе  в целом -</a:t>
            </a:r>
            <a:r>
              <a:rPr lang="ru-RU" sz="1400" b="1" i="1" dirty="0">
                <a:solidFill>
                  <a:srgbClr val="FF0000"/>
                </a:solidFill>
                <a:cs typeface="Times New Roman" panose="02020603050405020304" pitchFamily="18" charset="0"/>
              </a:rPr>
              <a:t> 75,1%</a:t>
            </a:r>
          </a:p>
          <a:p>
            <a:pPr indent="-82061" algn="just">
              <a:defRPr/>
            </a:pPr>
            <a:r>
              <a:rPr lang="az-Cyrl-AZ" sz="1400" b="1" i="1" dirty="0">
                <a:solidFill>
                  <a:srgbClr val="FF0000"/>
                </a:solidFill>
                <a:cs typeface="Times New Roman" panose="02020603050405020304" pitchFamily="18" charset="0"/>
              </a:rPr>
              <a:t>(3)Развитие ребенка во всех направлениях -51</a:t>
            </a:r>
            <a:r>
              <a:rPr lang="az-Cyrl-AZ" sz="1400" b="1" i="1" dirty="0" smtClean="0">
                <a:solidFill>
                  <a:srgbClr val="FF0000"/>
                </a:solidFill>
                <a:cs typeface="Times New Roman" panose="02020603050405020304" pitchFamily="18" charset="0"/>
              </a:rPr>
              <a:t>%</a:t>
            </a:r>
          </a:p>
          <a:p>
            <a:pPr indent="-82061" algn="just">
              <a:defRPr/>
            </a:pPr>
            <a:r>
              <a:rPr lang="ru-RU" sz="1200" b="1" i="1" dirty="0">
                <a:solidFill>
                  <a:srgbClr val="FF0000"/>
                </a:solidFill>
                <a:cs typeface="Times New Roman" panose="02020603050405020304" pitchFamily="18" charset="0"/>
              </a:rPr>
              <a:t>Подготовить ребенка к школе   - 79,3%</a:t>
            </a:r>
          </a:p>
          <a:p>
            <a:pPr indent="-82061" algn="just">
              <a:defRPr/>
            </a:pPr>
            <a:r>
              <a:rPr lang="az-Cyrl-AZ" sz="1200" b="1" i="1" dirty="0">
                <a:solidFill>
                  <a:srgbClr val="FF0000"/>
                </a:solidFill>
                <a:cs typeface="Times New Roman" panose="02020603050405020304" pitchFamily="18" charset="0"/>
              </a:rPr>
              <a:t>Уметь общаться - 34%</a:t>
            </a:r>
            <a:endParaRPr lang="ru-RU" sz="1200" b="1" i="1" dirty="0">
              <a:solidFill>
                <a:srgbClr val="FF0000"/>
              </a:solidFill>
              <a:cs typeface="Times New Roman" panose="02020603050405020304" pitchFamily="18" charset="0"/>
            </a:endParaRPr>
          </a:p>
          <a:p>
            <a:pPr indent="-82061" algn="just">
              <a:defRPr/>
            </a:pPr>
            <a:r>
              <a:rPr lang="ru-RU" sz="1200" b="1" i="1" dirty="0">
                <a:solidFill>
                  <a:srgbClr val="FF0000"/>
                </a:solidFill>
                <a:cs typeface="Times New Roman" panose="02020603050405020304" pitchFamily="18" charset="0"/>
              </a:rPr>
              <a:t>Помочь родителям выйти на работу  – 35,2%</a:t>
            </a:r>
          </a:p>
          <a:p>
            <a:pPr indent="-82061" algn="just">
              <a:defRPr/>
            </a:pPr>
            <a:endParaRPr lang="az-Cyrl-AZ" sz="1200" b="1" dirty="0">
              <a:solidFill>
                <a:srgbClr val="A50021"/>
              </a:solidFill>
              <a:cs typeface="Times New Roman" panose="02020603050405020304" pitchFamily="18" charset="0"/>
            </a:endParaRPr>
          </a:p>
        </p:txBody>
      </p:sp>
      <p:sp>
        <p:nvSpPr>
          <p:cNvPr id="21" name="Прямоугольник 20"/>
          <p:cNvSpPr/>
          <p:nvPr/>
        </p:nvSpPr>
        <p:spPr>
          <a:xfrm>
            <a:off x="306387" y="69307"/>
            <a:ext cx="2667001" cy="1475404"/>
          </a:xfrm>
          <a:prstGeom prst="rect">
            <a:avLst/>
          </a:prstGeom>
        </p:spPr>
        <p:txBody>
          <a:bodyPr wrap="square">
            <a:spAutoFit/>
          </a:bodyPr>
          <a:lstStyle/>
          <a:p>
            <a:pPr>
              <a:lnSpc>
                <a:spcPct val="107000"/>
              </a:lnSpc>
              <a:defRPr/>
            </a:pPr>
            <a:r>
              <a:rPr lang="ru-RU" sz="1400" b="1" dirty="0">
                <a:solidFill>
                  <a:srgbClr val="0000FF"/>
                </a:solidFill>
                <a:effectLst>
                  <a:outerShdw blurRad="38100" dist="38100" dir="2700000" algn="tl">
                    <a:srgbClr val="000000">
                      <a:alpha val="43137"/>
                    </a:srgbClr>
                  </a:outerShdw>
                </a:effectLst>
                <a:cs typeface="Times New Roman" panose="02020603050405020304" pitchFamily="18" charset="0"/>
              </a:rPr>
              <a:t>Чтобы Вы хотели изменить </a:t>
            </a:r>
            <a:r>
              <a:rPr lang="ru-RU" sz="1400" b="1" dirty="0" smtClean="0">
                <a:solidFill>
                  <a:srgbClr val="0000FF"/>
                </a:solidFill>
                <a:effectLst>
                  <a:outerShdw blurRad="38100" dist="38100" dir="2700000" algn="tl">
                    <a:srgbClr val="000000">
                      <a:alpha val="43137"/>
                    </a:srgbClr>
                  </a:outerShdw>
                </a:effectLst>
                <a:cs typeface="Times New Roman" panose="02020603050405020304" pitchFamily="18" charset="0"/>
              </a:rPr>
              <a:t>в </a:t>
            </a:r>
            <a:r>
              <a:rPr lang="ru-RU" sz="1400" b="1" dirty="0">
                <a:solidFill>
                  <a:srgbClr val="0000FF"/>
                </a:solidFill>
                <a:effectLst>
                  <a:outerShdw blurRad="38100" dist="38100" dir="2700000" algn="tl">
                    <a:srgbClr val="000000">
                      <a:alpha val="43137"/>
                    </a:srgbClr>
                  </a:outerShdw>
                </a:effectLst>
                <a:cs typeface="Times New Roman" panose="02020603050405020304" pitchFamily="18" charset="0"/>
              </a:rPr>
              <a:t>деятельности детского сада?</a:t>
            </a:r>
          </a:p>
          <a:p>
            <a:pPr>
              <a:lnSpc>
                <a:spcPct val="107000"/>
              </a:lnSpc>
              <a:defRPr/>
            </a:pPr>
            <a:r>
              <a:rPr lang="ru-RU" sz="1400" b="1" i="1" dirty="0">
                <a:solidFill>
                  <a:srgbClr val="FF0000"/>
                </a:solidFill>
                <a:ea typeface="Calibri" panose="020F0502020204030204" pitchFamily="34" charset="0"/>
                <a:cs typeface="Times New Roman" panose="02020603050405020304" pitchFamily="18" charset="0"/>
              </a:rPr>
              <a:t>все устраивает – 35,4% </a:t>
            </a:r>
          </a:p>
          <a:p>
            <a:pPr>
              <a:lnSpc>
                <a:spcPct val="107000"/>
              </a:lnSpc>
              <a:defRPr/>
            </a:pPr>
            <a:r>
              <a:rPr lang="ru-RU" sz="1400" b="1" i="1" dirty="0" smtClean="0">
                <a:solidFill>
                  <a:srgbClr val="FF0000"/>
                </a:solidFill>
                <a:ea typeface="Calibri" panose="020F0502020204030204" pitchFamily="34" charset="0"/>
                <a:cs typeface="Times New Roman" panose="02020603050405020304" pitchFamily="18" charset="0"/>
              </a:rPr>
              <a:t>ничего </a:t>
            </a:r>
            <a:r>
              <a:rPr lang="ru-RU" sz="1400" b="1" i="1" dirty="0">
                <a:solidFill>
                  <a:srgbClr val="FF0000"/>
                </a:solidFill>
                <a:ea typeface="Calibri" panose="020F0502020204030204" pitchFamily="34" charset="0"/>
                <a:cs typeface="Times New Roman" panose="02020603050405020304" pitchFamily="18" charset="0"/>
              </a:rPr>
              <a:t>не менять – 33,7%</a:t>
            </a:r>
          </a:p>
          <a:p>
            <a:pPr>
              <a:lnSpc>
                <a:spcPct val="107000"/>
              </a:lnSpc>
              <a:defRPr/>
            </a:pPr>
            <a:r>
              <a:rPr lang="ru-RU" sz="1400" b="1" i="1" dirty="0">
                <a:solidFill>
                  <a:srgbClr val="FF0000"/>
                </a:solidFill>
                <a:ea typeface="Calibri" panose="020F0502020204030204" pitchFamily="34" charset="0"/>
                <a:cs typeface="Times New Roman" panose="02020603050405020304" pitchFamily="18" charset="0"/>
              </a:rPr>
              <a:t>менять есть что – </a:t>
            </a:r>
            <a:r>
              <a:rPr lang="ru-RU" sz="1400" b="1" i="1" dirty="0" smtClean="0">
                <a:solidFill>
                  <a:srgbClr val="FF0000"/>
                </a:solidFill>
                <a:ea typeface="Calibri" panose="020F0502020204030204" pitchFamily="34" charset="0"/>
                <a:cs typeface="Times New Roman" panose="02020603050405020304" pitchFamily="18" charset="0"/>
              </a:rPr>
              <a:t>21,	</a:t>
            </a:r>
          </a:p>
          <a:p>
            <a:pPr>
              <a:lnSpc>
                <a:spcPct val="107000"/>
              </a:lnSpc>
              <a:defRPr/>
            </a:pPr>
            <a:r>
              <a:rPr lang="ru-RU" sz="1400" b="1" i="1" dirty="0" err="1" smtClean="0">
                <a:solidFill>
                  <a:srgbClr val="FF0000"/>
                </a:solidFill>
                <a:ea typeface="Calibri" panose="020F0502020204030204" pitchFamily="34" charset="0"/>
                <a:cs typeface="Times New Roman" panose="02020603050405020304" pitchFamily="18" charset="0"/>
              </a:rPr>
              <a:t>з.о</a:t>
            </a:r>
            <a:r>
              <a:rPr lang="ru-RU" sz="1400" b="1" i="1" dirty="0">
                <a:solidFill>
                  <a:srgbClr val="FF0000"/>
                </a:solidFill>
                <a:ea typeface="Calibri" panose="020F0502020204030204" pitchFamily="34" charset="0"/>
                <a:cs typeface="Times New Roman" panose="02020603050405020304" pitchFamily="18" charset="0"/>
              </a:rPr>
              <a:t>. – 9,7%</a:t>
            </a:r>
          </a:p>
        </p:txBody>
      </p:sp>
    </p:spTree>
    <p:extLst>
      <p:ext uri="{BB962C8B-B14F-4D97-AF65-F5344CB8AC3E}">
        <p14:creationId xmlns:p14="http://schemas.microsoft.com/office/powerpoint/2010/main" val="3905449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10"/>
                                        </p:tgtEl>
                                        <p:attrNameLst>
                                          <p:attrName>style.visibility</p:attrName>
                                        </p:attrNameLst>
                                      </p:cBhvr>
                                      <p:to>
                                        <p:strVal val="visible"/>
                                      </p:to>
                                    </p:set>
                                    <p:animEffect transition="in" filter="diamond(in)">
                                      <p:cBhvr additive="repl">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additive="repl">
                                        <p:cTn id="11" dur="1" fill="hold">
                                          <p:stCondLst>
                                            <p:cond delay="0"/>
                                          </p:stCondLst>
                                        </p:cTn>
                                        <p:tgtEl>
                                          <p:spTgt spid="13"/>
                                        </p:tgtEl>
                                        <p:attrNameLst>
                                          <p:attrName>style.visibility</p:attrName>
                                        </p:attrNameLst>
                                      </p:cBhvr>
                                      <p:to>
                                        <p:strVal val="visible"/>
                                      </p:to>
                                    </p:set>
                                    <p:animEffect transition="in" filter="diamond(in)">
                                      <p:cBhvr additive="repl">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422" name="Rectangle 30"/>
          <p:cNvSpPr>
            <a:spLocks noChangeArrowheads="1"/>
          </p:cNvSpPr>
          <p:nvPr/>
        </p:nvSpPr>
        <p:spPr bwMode="auto">
          <a:xfrm>
            <a:off x="1143001" y="1106063"/>
            <a:ext cx="184731" cy="26199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nchor="ctr">
            <a:spAutoFit/>
          </a:bodyPr>
          <a:lstStyle/>
          <a:p>
            <a:pPr eaLnBrk="1" hangingPunct="1">
              <a:lnSpc>
                <a:spcPct val="90000"/>
              </a:lnSpc>
              <a:spcBef>
                <a:spcPct val="20000"/>
              </a:spcBef>
              <a:defRPr/>
            </a:pPr>
            <a:endParaRPr lang="ru-RU" sz="1225"/>
          </a:p>
        </p:txBody>
      </p:sp>
      <p:sp>
        <p:nvSpPr>
          <p:cNvPr id="315424" name="Rectangle 32"/>
          <p:cNvSpPr>
            <a:spLocks noChangeArrowheads="1"/>
          </p:cNvSpPr>
          <p:nvPr/>
        </p:nvSpPr>
        <p:spPr bwMode="auto">
          <a:xfrm>
            <a:off x="1143001" y="726849"/>
            <a:ext cx="184731" cy="26199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nchor="ctr">
            <a:spAutoFit/>
          </a:bodyPr>
          <a:lstStyle/>
          <a:p>
            <a:pPr eaLnBrk="1" hangingPunct="1">
              <a:lnSpc>
                <a:spcPct val="90000"/>
              </a:lnSpc>
              <a:spcBef>
                <a:spcPct val="20000"/>
              </a:spcBef>
              <a:defRPr/>
            </a:pPr>
            <a:endParaRPr lang="ru-RU" sz="1225"/>
          </a:p>
        </p:txBody>
      </p:sp>
      <p:sp>
        <p:nvSpPr>
          <p:cNvPr id="22" name="Скругленный прямоугольник 4"/>
          <p:cNvSpPr txBox="1"/>
          <p:nvPr/>
        </p:nvSpPr>
        <p:spPr>
          <a:xfrm>
            <a:off x="2663901" y="5554342"/>
            <a:ext cx="3605881" cy="446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74295" rIns="74295" bIns="74295" numCol="1" spcCol="1270" anchor="ctr" anchorCtr="0">
            <a:noAutofit/>
          </a:bodyPr>
          <a:lstStyle/>
          <a:p>
            <a:pPr defTabSz="866775">
              <a:lnSpc>
                <a:spcPct val="90000"/>
              </a:lnSpc>
              <a:spcBef>
                <a:spcPct val="0"/>
              </a:spcBef>
              <a:spcAft>
                <a:spcPct val="35000"/>
              </a:spcAft>
            </a:pPr>
            <a:endParaRPr lang="ru-RU" sz="825" dirty="0">
              <a:solidFill>
                <a:schemeClr val="accent2">
                  <a:lumMod val="50000"/>
                </a:schemeClr>
              </a:solidFill>
              <a:latin typeface="Constantia"/>
            </a:endParaRPr>
          </a:p>
        </p:txBody>
      </p:sp>
      <p:sp>
        <p:nvSpPr>
          <p:cNvPr id="24" name="Прямоугольник 23"/>
          <p:cNvSpPr/>
          <p:nvPr/>
        </p:nvSpPr>
        <p:spPr>
          <a:xfrm>
            <a:off x="5460701" y="11911"/>
            <a:ext cx="3664743" cy="769441"/>
          </a:xfrm>
          <a:prstGeom prst="rect">
            <a:avLst/>
          </a:prstGeom>
        </p:spPr>
        <p:txBody>
          <a:bodyPr wrap="square">
            <a:spAutoFit/>
          </a:bodyPr>
          <a:lstStyle/>
          <a:p>
            <a:pPr algn="just">
              <a:buClrTx/>
              <a:buFontTx/>
              <a:buNone/>
            </a:pPr>
            <a:r>
              <a:rPr lang="ru-RU" altLang="ru-RU" sz="825" b="1" i="1" dirty="0">
                <a:solidFill>
                  <a:srgbClr val="A50021"/>
                </a:solidFill>
                <a:latin typeface="Times New Roman" panose="02020603050405020304" pitchFamily="18" charset="0"/>
                <a:cs typeface="Times New Roman" panose="02020603050405020304" pitchFamily="18" charset="0"/>
              </a:rPr>
              <a:t>«</a:t>
            </a:r>
            <a:r>
              <a:rPr lang="ru-RU" altLang="ru-RU" sz="1100" b="1" i="1" dirty="0">
                <a:solidFill>
                  <a:srgbClr val="A50021"/>
                </a:solidFill>
                <a:latin typeface="Times New Roman" panose="02020603050405020304" pitchFamily="18" charset="0"/>
                <a:cs typeface="Times New Roman" panose="02020603050405020304" pitchFamily="18" charset="0"/>
              </a:rPr>
              <a:t>Здоровье является состоянием полного физического, душевного и социального благополучия, а не только отсутствием болезней и физических дефектов» (Устав Всемирной организации здравоохранения</a:t>
            </a:r>
            <a:r>
              <a:rPr lang="ru-RU" altLang="ru-RU" sz="825" b="1" i="1" dirty="0">
                <a:solidFill>
                  <a:srgbClr val="A50021"/>
                </a:solidFill>
                <a:latin typeface="Times New Roman" panose="02020603050405020304" pitchFamily="18" charset="0"/>
                <a:cs typeface="Times New Roman" panose="02020603050405020304" pitchFamily="18" charset="0"/>
              </a:rPr>
              <a:t>)</a:t>
            </a:r>
            <a:endParaRPr lang="ru-RU" sz="825" dirty="0">
              <a:solidFill>
                <a:srgbClr val="A50021"/>
              </a:solidFill>
            </a:endParaRPr>
          </a:p>
        </p:txBody>
      </p:sp>
      <p:sp>
        <p:nvSpPr>
          <p:cNvPr id="25" name="AutoShape 4"/>
          <p:cNvSpPr>
            <a:spLocks noChangeArrowheads="1"/>
          </p:cNvSpPr>
          <p:nvPr/>
        </p:nvSpPr>
        <p:spPr bwMode="auto">
          <a:xfrm>
            <a:off x="1883455" y="865223"/>
            <a:ext cx="5632663" cy="557275"/>
          </a:xfrm>
          <a:prstGeom prst="roundRect">
            <a:avLst>
              <a:gd name="adj" fmla="val 16667"/>
            </a:avLst>
          </a:prstGeom>
          <a:gradFill rotWithShape="1">
            <a:gsLst>
              <a:gs pos="0">
                <a:schemeClr val="bg1"/>
              </a:gs>
              <a:gs pos="100000">
                <a:srgbClr val="FF9933"/>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FontTx/>
              <a:buNone/>
              <a:defRPr/>
            </a:pPr>
            <a:r>
              <a:rPr lang="ru-RU" altLang="ru-RU" sz="1800" b="1" dirty="0">
                <a:solidFill>
                  <a:srgbClr val="990033"/>
                </a:solidFill>
                <a:effectLst>
                  <a:outerShdw blurRad="38100" dist="38100" dir="2700000" algn="tl">
                    <a:srgbClr val="C0C0C0"/>
                  </a:outerShdw>
                </a:effectLst>
                <a:latin typeface="Calibri" panose="020F0502020204030204" pitchFamily="34" charset="0"/>
              </a:rPr>
              <a:t>Направления взаимодействия </a:t>
            </a:r>
            <a:r>
              <a:rPr lang="ru-RU" altLang="ru-RU" sz="1800" b="1" dirty="0" smtClean="0">
                <a:solidFill>
                  <a:srgbClr val="990033"/>
                </a:solidFill>
                <a:effectLst>
                  <a:outerShdw blurRad="38100" dist="38100" dir="2700000" algn="tl">
                    <a:srgbClr val="C0C0C0"/>
                  </a:outerShdw>
                </a:effectLst>
                <a:latin typeface="Calibri" panose="020F0502020204030204" pitchFamily="34" charset="0"/>
              </a:rPr>
              <a:t>с </a:t>
            </a:r>
            <a:r>
              <a:rPr lang="ru-RU" altLang="ru-RU" sz="1800" b="1" dirty="0">
                <a:solidFill>
                  <a:srgbClr val="990033"/>
                </a:solidFill>
                <a:effectLst>
                  <a:outerShdw blurRad="38100" dist="38100" dir="2700000" algn="tl">
                    <a:srgbClr val="C0C0C0"/>
                  </a:outerShdw>
                </a:effectLst>
                <a:latin typeface="Calibri" panose="020F0502020204030204" pitchFamily="34" charset="0"/>
              </a:rPr>
              <a:t>семьей воспитанника</a:t>
            </a:r>
          </a:p>
        </p:txBody>
      </p:sp>
      <p:pic>
        <p:nvPicPr>
          <p:cNvPr id="34" name="Picture 2" descr="https://coolsen.ru/wp-content/uploads/2021/11/281-20211129_181328-1536x11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7604" y="2208868"/>
            <a:ext cx="2952477" cy="271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AutoShape 2"/>
          <p:cNvSpPr>
            <a:spLocks noChangeArrowheads="1"/>
          </p:cNvSpPr>
          <p:nvPr/>
        </p:nvSpPr>
        <p:spPr bwMode="auto">
          <a:xfrm>
            <a:off x="154391" y="1610445"/>
            <a:ext cx="2843213" cy="667601"/>
          </a:xfrm>
          <a:prstGeom prst="wedgeRectCallout">
            <a:avLst>
              <a:gd name="adj1" fmla="val 31247"/>
              <a:gd name="adj2" fmla="val 38319"/>
            </a:avLst>
          </a:prstGeom>
          <a:gradFill rotWithShape="0">
            <a:gsLst>
              <a:gs pos="0">
                <a:srgbClr val="91DAFF"/>
              </a:gs>
              <a:gs pos="100000">
                <a:srgbClr val="F5FCFF"/>
              </a:gs>
            </a:gsLst>
            <a:lin ang="5400000" scaled="1"/>
          </a:gradFill>
          <a:ln w="12600" cap="sq">
            <a:solidFill>
              <a:srgbClr val="FFFFFF"/>
            </a:solidFill>
            <a:miter lim="800000"/>
            <a:headEnd/>
            <a:tailEnd/>
          </a:ln>
          <a:effectLst>
            <a:outerShdw dist="53966" dir="2700000" algn="ctr" rotWithShape="0">
              <a:srgbClr val="4D4D4D"/>
            </a:outerShdw>
          </a:effectLst>
        </p:spPr>
        <p:txBody>
          <a:bodyPr lIns="67493" tIns="35096" rIns="67493" bIns="35096"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eaLnBrk="1" hangingPunct="1">
              <a:buSzPct val="100000"/>
              <a:defRPr/>
            </a:pPr>
            <a:r>
              <a:rPr lang="ru-RU" altLang="ru-RU" sz="1400" i="1" dirty="0">
                <a:solidFill>
                  <a:srgbClr val="990033"/>
                </a:solidFill>
                <a:effectLst>
                  <a:outerShdw blurRad="38100" dist="38100" dir="2700000" algn="tl">
                    <a:srgbClr val="000000"/>
                  </a:outerShdw>
                </a:effectLst>
                <a:latin typeface="Calibri" panose="020F0502020204030204" pitchFamily="34" charset="0"/>
                <a:cs typeface="Calibri" panose="020F0502020204030204" pitchFamily="34" charset="0"/>
              </a:rPr>
              <a:t>поддержка семьи  в воспитании детей как субъектов общественных отношений </a:t>
            </a:r>
          </a:p>
        </p:txBody>
      </p:sp>
      <p:sp>
        <p:nvSpPr>
          <p:cNvPr id="36" name="AutoShape 4"/>
          <p:cNvSpPr>
            <a:spLocks noChangeArrowheads="1"/>
          </p:cNvSpPr>
          <p:nvPr/>
        </p:nvSpPr>
        <p:spPr bwMode="auto">
          <a:xfrm>
            <a:off x="270821" y="2529057"/>
            <a:ext cx="2610354" cy="475251"/>
          </a:xfrm>
          <a:prstGeom prst="wedgeRectCallout">
            <a:avLst>
              <a:gd name="adj1" fmla="val -47165"/>
              <a:gd name="adj2" fmla="val 9412"/>
            </a:avLst>
          </a:prstGeom>
          <a:gradFill rotWithShape="0">
            <a:gsLst>
              <a:gs pos="0">
                <a:srgbClr val="FF9999"/>
              </a:gs>
              <a:gs pos="100000">
                <a:srgbClr val="FFF9F9"/>
              </a:gs>
            </a:gsLst>
            <a:lin ang="5400000" scaled="1"/>
          </a:gradFill>
          <a:ln w="12600" cap="sq">
            <a:solidFill>
              <a:srgbClr val="FFFFFF"/>
            </a:solidFill>
            <a:miter lim="800000"/>
            <a:headEnd/>
            <a:tailEnd/>
          </a:ln>
          <a:effectLst>
            <a:outerShdw dist="53966" dir="2700000" algn="ctr" rotWithShape="0">
              <a:srgbClr val="4D4D4D"/>
            </a:outerShdw>
          </a:effectLst>
        </p:spPr>
        <p:txBody>
          <a:bodyPr lIns="67493" tIns="35096" rIns="67493" bIns="35096"/>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eaLnBrk="1" hangingPunct="1">
              <a:buSzPct val="100000"/>
              <a:defRPr/>
            </a:pPr>
            <a:r>
              <a:rPr lang="ru-RU" altLang="ru-RU" sz="1400" i="1" dirty="0">
                <a:solidFill>
                  <a:srgbClr val="990033"/>
                </a:solidFill>
                <a:effectLst>
                  <a:outerShdw blurRad="38100" dist="38100" dir="2700000" algn="tl">
                    <a:srgbClr val="000000"/>
                  </a:outerShdw>
                </a:effectLst>
                <a:latin typeface="Calibri" panose="020F0502020204030204" pitchFamily="34" charset="0"/>
                <a:cs typeface="Calibri" panose="020F0502020204030204" pitchFamily="34" charset="0"/>
              </a:rPr>
              <a:t>расширение инициатив родителей</a:t>
            </a:r>
          </a:p>
        </p:txBody>
      </p:sp>
      <p:sp>
        <p:nvSpPr>
          <p:cNvPr id="37" name="AutoShape 6"/>
          <p:cNvSpPr>
            <a:spLocks noChangeArrowheads="1"/>
          </p:cNvSpPr>
          <p:nvPr/>
        </p:nvSpPr>
        <p:spPr bwMode="auto">
          <a:xfrm>
            <a:off x="922900" y="4100886"/>
            <a:ext cx="2427644" cy="404813"/>
          </a:xfrm>
          <a:prstGeom prst="wedgeRectCallout">
            <a:avLst>
              <a:gd name="adj1" fmla="val 39868"/>
              <a:gd name="adj2" fmla="val -49846"/>
            </a:avLst>
          </a:prstGeom>
          <a:gradFill rotWithShape="0">
            <a:gsLst>
              <a:gs pos="0">
                <a:srgbClr val="FFFF99"/>
              </a:gs>
              <a:gs pos="100000">
                <a:srgbClr val="FFFFF2"/>
              </a:gs>
            </a:gsLst>
            <a:lin ang="5400000" scaled="1"/>
          </a:gradFill>
          <a:ln w="12600" cap="sq">
            <a:solidFill>
              <a:srgbClr val="FFFFFF"/>
            </a:solidFill>
            <a:miter lim="800000"/>
            <a:headEnd/>
            <a:tailEnd/>
          </a:ln>
          <a:effectLst>
            <a:outerShdw dist="53966" dir="2700000" algn="ctr" rotWithShape="0">
              <a:srgbClr val="4D4D4D"/>
            </a:outerShdw>
          </a:effectLst>
        </p:spPr>
        <p:txBody>
          <a:bodyPr lIns="67493" tIns="35096" rIns="67493" bIns="35096"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eaLnBrk="1" hangingPunct="1">
              <a:buSzPct val="100000"/>
              <a:defRPr/>
            </a:pPr>
            <a:r>
              <a:rPr lang="ru-RU" altLang="ru-RU" sz="1400" b="1" i="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формирование культуры досуга семьи </a:t>
            </a:r>
          </a:p>
        </p:txBody>
      </p:sp>
      <p:sp>
        <p:nvSpPr>
          <p:cNvPr id="38" name="AutoShape 7"/>
          <p:cNvSpPr>
            <a:spLocks noChangeArrowheads="1"/>
          </p:cNvSpPr>
          <p:nvPr/>
        </p:nvSpPr>
        <p:spPr bwMode="auto">
          <a:xfrm>
            <a:off x="3661118" y="1563434"/>
            <a:ext cx="1954168" cy="286585"/>
          </a:xfrm>
          <a:prstGeom prst="wedgeRectCallout">
            <a:avLst>
              <a:gd name="adj1" fmla="val -47719"/>
              <a:gd name="adj2" fmla="val -54532"/>
            </a:avLst>
          </a:prstGeom>
          <a:gradFill rotWithShape="0">
            <a:gsLst>
              <a:gs pos="0">
                <a:srgbClr val="FF9999"/>
              </a:gs>
              <a:gs pos="100000">
                <a:srgbClr val="FFF2F2"/>
              </a:gs>
            </a:gsLst>
            <a:lin ang="5400000" scaled="1"/>
          </a:gradFill>
          <a:ln w="12600" cap="sq">
            <a:solidFill>
              <a:srgbClr val="FFFFFF"/>
            </a:solidFill>
            <a:miter lim="800000"/>
            <a:headEnd/>
            <a:tailEnd/>
          </a:ln>
          <a:effectLst>
            <a:outerShdw dist="53966" dir="2700000" algn="ctr" rotWithShape="0">
              <a:srgbClr val="4D4D4D"/>
            </a:outerShdw>
          </a:effectLst>
        </p:spPr>
        <p:txBody>
          <a:bodyPr lIns="67493" tIns="35096" rIns="67493" bIns="35096"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eaLnBrk="1" hangingPunct="1">
              <a:buSzPct val="100000"/>
              <a:defRPr/>
            </a:pPr>
            <a:r>
              <a:rPr lang="ru-RU" altLang="ru-RU" sz="1400" i="1" dirty="0">
                <a:solidFill>
                  <a:srgbClr val="990033"/>
                </a:solidFill>
                <a:effectLst>
                  <a:outerShdw blurRad="38100" dist="38100" dir="2700000" algn="tl">
                    <a:srgbClr val="000000"/>
                  </a:outerShdw>
                </a:effectLst>
                <a:latin typeface="Calibri" panose="020F0502020204030204" pitchFamily="34" charset="0"/>
                <a:cs typeface="Calibri" panose="020F0502020204030204" pitchFamily="34" charset="0"/>
              </a:rPr>
              <a:t>«учимся вместе»</a:t>
            </a:r>
          </a:p>
        </p:txBody>
      </p:sp>
      <p:sp>
        <p:nvSpPr>
          <p:cNvPr id="39" name="AutoShape 8"/>
          <p:cNvSpPr>
            <a:spLocks noChangeArrowheads="1"/>
          </p:cNvSpPr>
          <p:nvPr/>
        </p:nvSpPr>
        <p:spPr bwMode="auto">
          <a:xfrm>
            <a:off x="445498" y="3300315"/>
            <a:ext cx="2260997" cy="441722"/>
          </a:xfrm>
          <a:prstGeom prst="wedgeRectCallout">
            <a:avLst>
              <a:gd name="adj1" fmla="val 38379"/>
              <a:gd name="adj2" fmla="val 27750"/>
            </a:avLst>
          </a:prstGeom>
          <a:gradFill rotWithShape="0">
            <a:gsLst>
              <a:gs pos="0">
                <a:srgbClr val="FF9999"/>
              </a:gs>
              <a:gs pos="100000">
                <a:srgbClr val="FFF2F2"/>
              </a:gs>
            </a:gsLst>
            <a:lin ang="5400000" scaled="1"/>
          </a:gradFill>
          <a:ln w="12600" cap="sq">
            <a:solidFill>
              <a:srgbClr val="FFFFFF"/>
            </a:solidFill>
            <a:miter lim="800000"/>
            <a:headEnd/>
            <a:tailEnd/>
          </a:ln>
          <a:effectLst>
            <a:outerShdw dist="53966" dir="2700000" algn="ctr" rotWithShape="0">
              <a:srgbClr val="4D4D4D"/>
            </a:outerShdw>
          </a:effectLst>
        </p:spPr>
        <p:txBody>
          <a:bodyPr lIns="67493" tIns="35096" rIns="67493" bIns="35096"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eaLnBrk="1" hangingPunct="1">
              <a:buSzPct val="100000"/>
              <a:defRPr/>
            </a:pPr>
            <a:r>
              <a:rPr lang="ru-RU" altLang="ru-RU" sz="1400" b="1" i="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педагогическое просвещение семьи </a:t>
            </a:r>
          </a:p>
        </p:txBody>
      </p:sp>
      <p:sp>
        <p:nvSpPr>
          <p:cNvPr id="40" name="AutoShape 5"/>
          <p:cNvSpPr>
            <a:spLocks noChangeArrowheads="1"/>
          </p:cNvSpPr>
          <p:nvPr/>
        </p:nvSpPr>
        <p:spPr bwMode="auto">
          <a:xfrm>
            <a:off x="6096343" y="1563434"/>
            <a:ext cx="2698445" cy="394097"/>
          </a:xfrm>
          <a:prstGeom prst="wedgeRectCallout">
            <a:avLst>
              <a:gd name="adj1" fmla="val -40056"/>
              <a:gd name="adj2" fmla="val 4784"/>
            </a:avLst>
          </a:prstGeom>
          <a:gradFill rotWithShape="0">
            <a:gsLst>
              <a:gs pos="0">
                <a:srgbClr val="CC99FF"/>
              </a:gs>
              <a:gs pos="100000">
                <a:srgbClr val="FAF5FF"/>
              </a:gs>
            </a:gsLst>
            <a:lin ang="5400000" scaled="1"/>
          </a:gradFill>
          <a:ln w="12600" cap="sq">
            <a:solidFill>
              <a:srgbClr val="FFFFFF"/>
            </a:solidFill>
            <a:miter lim="800000"/>
            <a:headEnd/>
            <a:tailEnd/>
          </a:ln>
          <a:effectLst>
            <a:outerShdw dist="53966" dir="2700000" algn="ctr" rotWithShape="0">
              <a:srgbClr val="4D4D4D"/>
            </a:outerShdw>
          </a:effectLst>
        </p:spPr>
        <p:txBody>
          <a:bodyPr lIns="67493" tIns="35096" rIns="67493" bIns="35096"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eaLnBrk="1" hangingPunct="1">
              <a:buSzPct val="100000"/>
              <a:defRPr/>
            </a:pPr>
            <a:r>
              <a:rPr lang="ru-RU" altLang="ru-RU" sz="1400" b="1" i="1" dirty="0">
                <a:solidFill>
                  <a:srgbClr val="990033"/>
                </a:solidFill>
                <a:latin typeface="Calibri" panose="020F0502020204030204" pitchFamily="34" charset="0"/>
                <a:cs typeface="Calibri" panose="020F0502020204030204" pitchFamily="34" charset="0"/>
              </a:rPr>
              <a:t>физическое воспитание ребенка и… его семьи </a:t>
            </a:r>
          </a:p>
        </p:txBody>
      </p:sp>
      <p:sp>
        <p:nvSpPr>
          <p:cNvPr id="41" name="AutoShape 3"/>
          <p:cNvSpPr>
            <a:spLocks noChangeArrowheads="1"/>
          </p:cNvSpPr>
          <p:nvPr/>
        </p:nvSpPr>
        <p:spPr bwMode="auto">
          <a:xfrm>
            <a:off x="5950081" y="2113612"/>
            <a:ext cx="2761319" cy="554594"/>
          </a:xfrm>
          <a:prstGeom prst="wedgeRectCallout">
            <a:avLst>
              <a:gd name="adj1" fmla="val -10943"/>
              <a:gd name="adj2" fmla="val 32702"/>
            </a:avLst>
          </a:prstGeom>
          <a:gradFill rotWithShape="0">
            <a:gsLst>
              <a:gs pos="0">
                <a:srgbClr val="66FF66"/>
              </a:gs>
              <a:gs pos="100000">
                <a:srgbClr val="F1FFF1"/>
              </a:gs>
            </a:gsLst>
            <a:lin ang="5400000" scaled="1"/>
          </a:gradFill>
          <a:ln w="12600" cap="sq">
            <a:solidFill>
              <a:srgbClr val="FFFFFF"/>
            </a:solidFill>
            <a:miter lim="800000"/>
            <a:headEnd/>
            <a:tailEnd/>
          </a:ln>
          <a:effectLst>
            <a:outerShdw dist="53966" dir="2700000" algn="ctr" rotWithShape="0">
              <a:srgbClr val="4D4D4D"/>
            </a:outerShdw>
          </a:effectLst>
        </p:spPr>
        <p:txBody>
          <a:bodyPr lIns="67493" tIns="35096" rIns="67493" bIns="35096"/>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eaLnBrk="1" hangingPunct="1">
              <a:buSzPct val="100000"/>
              <a:defRPr/>
            </a:pPr>
            <a:r>
              <a:rPr lang="ru-RU" altLang="ru-RU" sz="1400" b="1" i="1" dirty="0">
                <a:solidFill>
                  <a:srgbClr val="990033"/>
                </a:solidFill>
                <a:latin typeface="Calibri" panose="020F0502020204030204" pitchFamily="34" charset="0"/>
                <a:cs typeface="Calibri" panose="020F0502020204030204" pitchFamily="34" charset="0"/>
              </a:rPr>
              <a:t>сохранение и укрепление и здоровья детей </a:t>
            </a:r>
          </a:p>
        </p:txBody>
      </p:sp>
      <p:sp>
        <p:nvSpPr>
          <p:cNvPr id="42" name="AutoShape 4"/>
          <p:cNvSpPr>
            <a:spLocks noChangeArrowheads="1"/>
          </p:cNvSpPr>
          <p:nvPr/>
        </p:nvSpPr>
        <p:spPr bwMode="auto">
          <a:xfrm>
            <a:off x="7476232" y="3576415"/>
            <a:ext cx="1587466" cy="788760"/>
          </a:xfrm>
          <a:prstGeom prst="roundRect">
            <a:avLst>
              <a:gd name="adj" fmla="val 16667"/>
            </a:avLst>
          </a:prstGeom>
          <a:solidFill>
            <a:srgbClr val="AAAACF"/>
          </a:solidFill>
          <a:ln w="12600" cap="sq">
            <a:solidFill>
              <a:srgbClr val="7C7C9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a:p>
            <a:pPr algn="ctr">
              <a:buClrTx/>
              <a:buFontTx/>
              <a:buNone/>
            </a:pPr>
            <a:endParaRPr lang="ru-RU" altLang="ru-RU" sz="1350" b="1" i="1" dirty="0">
              <a:solidFill>
                <a:srgbClr val="005D45"/>
              </a:solidFill>
            </a:endParaRPr>
          </a:p>
          <a:p>
            <a:pPr algn="ctr">
              <a:buClrTx/>
              <a:buFontTx/>
              <a:buNone/>
            </a:pPr>
            <a:endParaRPr lang="ru-RU" altLang="ru-RU" sz="1350" b="1" i="1" dirty="0">
              <a:solidFill>
                <a:srgbClr val="005D45"/>
              </a:solidFill>
            </a:endParaRPr>
          </a:p>
          <a:p>
            <a:pPr algn="ctr">
              <a:buClrTx/>
              <a:buFontTx/>
              <a:buNone/>
            </a:pPr>
            <a:endParaRPr lang="ru-RU" altLang="ru-RU" sz="1350" b="1" i="1" dirty="0">
              <a:solidFill>
                <a:srgbClr val="005D45"/>
              </a:solidFill>
            </a:endParaRPr>
          </a:p>
          <a:p>
            <a:pPr algn="ctr">
              <a:buClrTx/>
              <a:buFontTx/>
              <a:buNone/>
            </a:pPr>
            <a:endParaRPr lang="ru-RU" altLang="ru-RU" sz="1350" b="1" i="1" dirty="0">
              <a:solidFill>
                <a:srgbClr val="C00000"/>
              </a:solidFill>
            </a:endParaRPr>
          </a:p>
          <a:p>
            <a:pPr algn="ctr">
              <a:buClrTx/>
              <a:buFontTx/>
              <a:buNone/>
            </a:pPr>
            <a:endParaRPr lang="ru-RU" altLang="ru-RU" sz="1350" b="1" i="1" dirty="0">
              <a:solidFill>
                <a:srgbClr val="C00000"/>
              </a:solidFill>
            </a:endParaRPr>
          </a:p>
          <a:p>
            <a:pPr algn="ctr">
              <a:buClrTx/>
              <a:buFontTx/>
              <a:buNone/>
            </a:pPr>
            <a:endParaRPr lang="ru-RU" altLang="ru-RU" sz="1350" b="1" i="1" dirty="0">
              <a:solidFill>
                <a:srgbClr val="C00000"/>
              </a:solidFill>
            </a:endParaRPr>
          </a:p>
          <a:p>
            <a:pPr algn="ctr">
              <a:buClrTx/>
              <a:buFontTx/>
              <a:buNone/>
            </a:pPr>
            <a:r>
              <a:rPr lang="ru-RU" altLang="ru-RU" sz="1200" b="1" i="1" dirty="0">
                <a:latin typeface="+mn-lt"/>
              </a:rPr>
              <a:t>«здоровье населения» (популяционное, общественное)</a:t>
            </a:r>
          </a:p>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a:p>
            <a:pPr algn="ctr">
              <a:buClrTx/>
              <a:buFontTx/>
              <a:buNone/>
            </a:pPr>
            <a:r>
              <a:rPr lang="ru-RU" altLang="ru-RU" sz="1350" dirty="0">
                <a:solidFill>
                  <a:srgbClr val="000010"/>
                </a:solidFill>
              </a:rPr>
              <a:t> </a:t>
            </a:r>
          </a:p>
        </p:txBody>
      </p:sp>
      <p:sp>
        <p:nvSpPr>
          <p:cNvPr id="43" name="AutoShape 3"/>
          <p:cNvSpPr>
            <a:spLocks noChangeArrowheads="1"/>
          </p:cNvSpPr>
          <p:nvPr/>
        </p:nvSpPr>
        <p:spPr bwMode="auto">
          <a:xfrm>
            <a:off x="5877592" y="3559995"/>
            <a:ext cx="1590135" cy="850132"/>
          </a:xfrm>
          <a:prstGeom prst="roundRect">
            <a:avLst>
              <a:gd name="adj" fmla="val 16667"/>
            </a:avLst>
          </a:prstGeom>
          <a:solidFill>
            <a:srgbClr val="AAAACF"/>
          </a:solidFill>
          <a:ln w="12600" cap="sq">
            <a:solidFill>
              <a:srgbClr val="7C7C9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a:p>
            <a:pPr algn="ctr">
              <a:buClrTx/>
              <a:buFontTx/>
              <a:buNone/>
            </a:pPr>
            <a:endParaRPr lang="ru-RU" altLang="ru-RU" sz="1350" b="1" i="1" dirty="0">
              <a:solidFill>
                <a:srgbClr val="000010"/>
              </a:solidFill>
            </a:endParaRPr>
          </a:p>
          <a:p>
            <a:pPr algn="ctr">
              <a:buClrTx/>
              <a:buFontTx/>
              <a:buNone/>
            </a:pPr>
            <a:endParaRPr lang="ru-RU" altLang="ru-RU" sz="1350" b="1" i="1" dirty="0">
              <a:solidFill>
                <a:srgbClr val="000010"/>
              </a:solidFill>
            </a:endParaRPr>
          </a:p>
          <a:p>
            <a:pPr algn="ctr">
              <a:buClrTx/>
              <a:buFontTx/>
              <a:buNone/>
            </a:pPr>
            <a:endParaRPr lang="ru-RU" altLang="ru-RU" sz="1350" b="1" i="1" dirty="0">
              <a:solidFill>
                <a:srgbClr val="C00000"/>
              </a:solidFill>
            </a:endParaRPr>
          </a:p>
          <a:p>
            <a:pPr algn="ctr">
              <a:buClrTx/>
              <a:buFontTx/>
              <a:buNone/>
            </a:pPr>
            <a:r>
              <a:rPr lang="ru-RU" altLang="ru-RU" sz="1200" b="1" i="1" dirty="0">
                <a:latin typeface="+mn-lt"/>
              </a:rPr>
              <a:t>«индивидуальное здоровье»</a:t>
            </a:r>
          </a:p>
          <a:p>
            <a:pPr algn="ctr">
              <a:buClrTx/>
              <a:buFontTx/>
              <a:buNone/>
            </a:pPr>
            <a:r>
              <a:rPr lang="ru-RU" altLang="ru-RU" sz="1200" b="1" i="1" dirty="0">
                <a:latin typeface="+mn-lt"/>
              </a:rPr>
              <a:t> (человек, личность)</a:t>
            </a:r>
          </a:p>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p:txBody>
      </p:sp>
      <p:sp>
        <p:nvSpPr>
          <p:cNvPr id="44" name="AutoShape 1"/>
          <p:cNvSpPr>
            <a:spLocks noChangeArrowheads="1"/>
          </p:cNvSpPr>
          <p:nvPr/>
        </p:nvSpPr>
        <p:spPr bwMode="auto">
          <a:xfrm>
            <a:off x="6429853" y="4429385"/>
            <a:ext cx="2422334" cy="844957"/>
          </a:xfrm>
          <a:prstGeom prst="roundRect">
            <a:avLst>
              <a:gd name="adj" fmla="val 16667"/>
            </a:avLst>
          </a:prstGeom>
          <a:solidFill>
            <a:srgbClr val="AAAACF"/>
          </a:solidFill>
          <a:ln w="12600" cap="sq">
            <a:solidFill>
              <a:srgbClr val="7C7C9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a:buClrTx/>
              <a:buFontTx/>
              <a:buNone/>
            </a:pPr>
            <a:endParaRPr lang="ru-RU" altLang="ru-RU" sz="1350" dirty="0">
              <a:solidFill>
                <a:srgbClr val="000010"/>
              </a:solidFill>
              <a:latin typeface="Times New Roman" panose="02020603050405020304" pitchFamily="18" charset="0"/>
              <a:cs typeface="Times New Roman" panose="02020603050405020304" pitchFamily="18" charset="0"/>
            </a:endParaRPr>
          </a:p>
          <a:p>
            <a:pPr algn="ctr">
              <a:buClrTx/>
              <a:buFontTx/>
              <a:buNone/>
            </a:pPr>
            <a:endParaRPr lang="ru-RU" altLang="ru-RU" sz="1350" dirty="0">
              <a:solidFill>
                <a:srgbClr val="000010"/>
              </a:solidFill>
              <a:latin typeface="Times New Roman" panose="02020603050405020304" pitchFamily="18" charset="0"/>
              <a:cs typeface="Times New Roman" panose="02020603050405020304" pitchFamily="18" charset="0"/>
            </a:endParaRPr>
          </a:p>
          <a:p>
            <a:pPr algn="ctr">
              <a:buClrTx/>
              <a:buFontTx/>
              <a:buNone/>
            </a:pPr>
            <a:endParaRPr lang="ru-RU" altLang="ru-RU" sz="1350" dirty="0">
              <a:solidFill>
                <a:srgbClr val="000010"/>
              </a:solidFill>
              <a:latin typeface="Times New Roman" panose="02020603050405020304" pitchFamily="18" charset="0"/>
              <a:cs typeface="Times New Roman" panose="02020603050405020304" pitchFamily="18" charset="0"/>
            </a:endParaRPr>
          </a:p>
          <a:p>
            <a:pPr algn="ctr">
              <a:buClrTx/>
              <a:buFontTx/>
              <a:buNone/>
            </a:pPr>
            <a:r>
              <a:rPr lang="ru-RU" altLang="ru-RU" sz="1200" b="1" i="1" dirty="0">
                <a:latin typeface="+mn-lt"/>
              </a:rPr>
              <a:t>«здоровье группы» </a:t>
            </a:r>
          </a:p>
          <a:p>
            <a:pPr algn="ctr">
              <a:buClrTx/>
              <a:buFontTx/>
              <a:buNone/>
            </a:pPr>
            <a:r>
              <a:rPr lang="ru-RU" altLang="ru-RU" sz="1200" b="1" i="1" dirty="0">
                <a:latin typeface="+mn-lt"/>
              </a:rPr>
              <a:t>(семья, профессиональная </a:t>
            </a:r>
          </a:p>
          <a:p>
            <a:pPr algn="ctr">
              <a:buClrTx/>
              <a:buFontTx/>
              <a:buNone/>
            </a:pPr>
            <a:r>
              <a:rPr lang="ru-RU" altLang="ru-RU" sz="1200" b="1" i="1" dirty="0">
                <a:latin typeface="+mn-lt"/>
              </a:rPr>
              <a:t>группа, «страта - слой»)</a:t>
            </a:r>
          </a:p>
          <a:p>
            <a:pPr algn="ctr">
              <a:buClrTx/>
              <a:buFontTx/>
              <a:buNone/>
            </a:pPr>
            <a:endParaRPr lang="ru-RU" altLang="ru-RU" sz="1350" dirty="0">
              <a:latin typeface="Times New Roman" panose="02020603050405020304" pitchFamily="18" charset="0"/>
              <a:cs typeface="Times New Roman" panose="02020603050405020304" pitchFamily="18" charset="0"/>
            </a:endParaRPr>
          </a:p>
          <a:p>
            <a:pPr algn="ctr">
              <a:buClrTx/>
              <a:buFontTx/>
              <a:buNone/>
            </a:pPr>
            <a:endParaRPr lang="ru-RU" altLang="ru-RU" sz="1350" dirty="0">
              <a:latin typeface="Times New Roman" panose="02020603050405020304" pitchFamily="18" charset="0"/>
              <a:cs typeface="Times New Roman" panose="02020603050405020304" pitchFamily="18" charset="0"/>
            </a:endParaRPr>
          </a:p>
          <a:p>
            <a:pPr algn="ctr">
              <a:buClrTx/>
              <a:buFontTx/>
              <a:buNone/>
            </a:pPr>
            <a:endParaRPr lang="ru-RU" altLang="ru-RU" sz="1350" dirty="0">
              <a:latin typeface="Times New Roman" panose="02020603050405020304" pitchFamily="18" charset="0"/>
              <a:cs typeface="Times New Roman" panose="02020603050405020304" pitchFamily="18" charset="0"/>
            </a:endParaRPr>
          </a:p>
        </p:txBody>
      </p:sp>
      <p:sp>
        <p:nvSpPr>
          <p:cNvPr id="45" name="AutoShape 8"/>
          <p:cNvSpPr>
            <a:spLocks noChangeArrowheads="1"/>
          </p:cNvSpPr>
          <p:nvPr/>
        </p:nvSpPr>
        <p:spPr bwMode="auto">
          <a:xfrm>
            <a:off x="5199011" y="6450481"/>
            <a:ext cx="1758854" cy="321469"/>
          </a:xfrm>
          <a:prstGeom prst="roundRect">
            <a:avLst>
              <a:gd name="adj" fmla="val 16667"/>
            </a:avLst>
          </a:prstGeom>
          <a:solidFill>
            <a:srgbClr val="FFFFFF"/>
          </a:solidFill>
          <a:ln w="12600" cap="sq">
            <a:solidFill>
              <a:srgbClr val="00B9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ru-RU" altLang="ru-RU" sz="1100" b="1" i="1" dirty="0">
                <a:solidFill>
                  <a:srgbClr val="990033"/>
                </a:solidFill>
                <a:latin typeface="+mn-lt"/>
              </a:rPr>
              <a:t>10% - возможностями медицины </a:t>
            </a:r>
          </a:p>
        </p:txBody>
      </p:sp>
      <p:sp>
        <p:nvSpPr>
          <p:cNvPr id="46" name="AutoShape 6"/>
          <p:cNvSpPr>
            <a:spLocks noChangeArrowheads="1"/>
          </p:cNvSpPr>
          <p:nvPr/>
        </p:nvSpPr>
        <p:spPr bwMode="auto">
          <a:xfrm>
            <a:off x="5821836" y="6107894"/>
            <a:ext cx="1499640" cy="321469"/>
          </a:xfrm>
          <a:prstGeom prst="roundRect">
            <a:avLst>
              <a:gd name="adj" fmla="val 16667"/>
            </a:avLst>
          </a:prstGeom>
          <a:solidFill>
            <a:srgbClr val="FFFFFF"/>
          </a:solidFill>
          <a:ln w="12600" cap="sq">
            <a:solidFill>
              <a:srgbClr val="00B9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ru-RU" altLang="ru-RU" sz="1100" b="1" i="1" dirty="0">
                <a:solidFill>
                  <a:srgbClr val="990033"/>
                </a:solidFill>
                <a:latin typeface="+mn-lt"/>
              </a:rPr>
              <a:t>20% - наследственностью</a:t>
            </a:r>
          </a:p>
        </p:txBody>
      </p:sp>
      <p:pic>
        <p:nvPicPr>
          <p:cNvPr id="48" name="Рисунок 6" descr="Стрелки1.pn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0963" y="3189938"/>
            <a:ext cx="1269207" cy="33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7"/>
          <p:cNvSpPr>
            <a:spLocks noChangeArrowheads="1"/>
          </p:cNvSpPr>
          <p:nvPr/>
        </p:nvSpPr>
        <p:spPr bwMode="auto">
          <a:xfrm>
            <a:off x="6672660" y="2813089"/>
            <a:ext cx="2000372" cy="260969"/>
          </a:xfrm>
          <a:prstGeom prst="rect">
            <a:avLst/>
          </a:prstGeom>
          <a:solidFill>
            <a:schemeClr val="folHlink"/>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buClrTx/>
              <a:buFontTx/>
              <a:buNone/>
            </a:pPr>
            <a:r>
              <a:rPr lang="ru-RU" altLang="ru-RU" sz="1500" b="1" dirty="0">
                <a:solidFill>
                  <a:srgbClr val="FFFFFF"/>
                </a:solidFill>
                <a:latin typeface="+mn-lt"/>
              </a:rPr>
              <a:t>Три типа здоровья</a:t>
            </a:r>
          </a:p>
        </p:txBody>
      </p:sp>
      <p:sp>
        <p:nvSpPr>
          <p:cNvPr id="50" name="AutoShape 5"/>
          <p:cNvSpPr>
            <a:spLocks noChangeArrowheads="1"/>
          </p:cNvSpPr>
          <p:nvPr/>
        </p:nvSpPr>
        <p:spPr bwMode="auto">
          <a:xfrm>
            <a:off x="6391514" y="5760279"/>
            <a:ext cx="1878451" cy="338921"/>
          </a:xfrm>
          <a:prstGeom prst="roundRect">
            <a:avLst>
              <a:gd name="adj" fmla="val 16667"/>
            </a:avLst>
          </a:prstGeom>
          <a:solidFill>
            <a:srgbClr val="FFFFFF"/>
          </a:solidFill>
          <a:ln w="12600" cap="sq">
            <a:solidFill>
              <a:srgbClr val="00B9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a:buClrTx/>
              <a:buFontTx/>
              <a:buNone/>
            </a:pPr>
            <a:endParaRPr lang="ru-RU" altLang="ru-RU" sz="1050" b="1" i="1" dirty="0">
              <a:solidFill>
                <a:srgbClr val="990033"/>
              </a:solidFill>
            </a:endParaRPr>
          </a:p>
          <a:p>
            <a:pPr algn="ctr">
              <a:buClrTx/>
              <a:buFontTx/>
              <a:buNone/>
            </a:pPr>
            <a:r>
              <a:rPr lang="ru-RU" altLang="ru-RU" sz="1100" b="1" i="1" dirty="0">
                <a:solidFill>
                  <a:srgbClr val="990033"/>
                </a:solidFill>
                <a:latin typeface="+mn-lt"/>
              </a:rPr>
              <a:t>20% - состоянием</a:t>
            </a:r>
          </a:p>
          <a:p>
            <a:pPr algn="ctr">
              <a:buClrTx/>
              <a:buFontTx/>
              <a:buNone/>
            </a:pPr>
            <a:r>
              <a:rPr lang="ru-RU" altLang="ru-RU" sz="1100" b="1" i="1" dirty="0">
                <a:solidFill>
                  <a:srgbClr val="990033"/>
                </a:solidFill>
                <a:latin typeface="+mn-lt"/>
              </a:rPr>
              <a:t>окружающей среды</a:t>
            </a:r>
          </a:p>
          <a:p>
            <a:pPr algn="ctr">
              <a:buClrTx/>
              <a:buFontTx/>
              <a:buNone/>
            </a:pPr>
            <a:endParaRPr lang="ru-RU" altLang="ru-RU" sz="1050" b="1" i="1" dirty="0">
              <a:solidFill>
                <a:srgbClr val="990033"/>
              </a:solidFill>
            </a:endParaRPr>
          </a:p>
        </p:txBody>
      </p:sp>
      <p:sp>
        <p:nvSpPr>
          <p:cNvPr id="51" name="AutoShape 7"/>
          <p:cNvSpPr>
            <a:spLocks noChangeArrowheads="1"/>
          </p:cNvSpPr>
          <p:nvPr/>
        </p:nvSpPr>
        <p:spPr bwMode="auto">
          <a:xfrm>
            <a:off x="7109038" y="5388644"/>
            <a:ext cx="1563994" cy="339913"/>
          </a:xfrm>
          <a:prstGeom prst="roundRect">
            <a:avLst>
              <a:gd name="adj" fmla="val 16813"/>
            </a:avLst>
          </a:prstGeom>
          <a:solidFill>
            <a:srgbClr val="FFFFFF"/>
          </a:solidFill>
          <a:ln w="12600" cap="sq">
            <a:solidFill>
              <a:srgbClr val="00B9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ru-RU" altLang="ru-RU" sz="1100" b="1" i="1" dirty="0">
                <a:solidFill>
                  <a:srgbClr val="990033"/>
                </a:solidFill>
                <a:latin typeface="+mn-lt"/>
              </a:rPr>
              <a:t>50% - образом жизни</a:t>
            </a:r>
          </a:p>
        </p:txBody>
      </p:sp>
      <p:sp>
        <p:nvSpPr>
          <p:cNvPr id="2" name="Прямоугольник 1"/>
          <p:cNvSpPr/>
          <p:nvPr/>
        </p:nvSpPr>
        <p:spPr>
          <a:xfrm>
            <a:off x="76543" y="5266865"/>
            <a:ext cx="6019800" cy="1162498"/>
          </a:xfrm>
          <a:prstGeom prst="rect">
            <a:avLst/>
          </a:prstGeom>
        </p:spPr>
        <p:txBody>
          <a:bodyPr wrap="square">
            <a:spAutoFit/>
          </a:bodyPr>
          <a:lstStyle/>
          <a:p>
            <a:pPr algn="ctr">
              <a:lnSpc>
                <a:spcPct val="107000"/>
              </a:lnSpc>
              <a:spcBef>
                <a:spcPts val="0"/>
              </a:spcBef>
              <a:buNone/>
              <a:defRPr/>
            </a:pPr>
            <a:r>
              <a:rPr lang="ru-RU" sz="1300" b="1" dirty="0">
                <a:solidFill>
                  <a:srgbClr val="0000FF"/>
                </a:solidFill>
                <a:effectLst>
                  <a:outerShdw blurRad="38100" dist="38100" dir="2700000" algn="tl">
                    <a:srgbClr val="000000">
                      <a:alpha val="43137"/>
                    </a:srgbClr>
                  </a:outerShdw>
                </a:effectLst>
                <a:cs typeface="Times New Roman" panose="02020603050405020304" pitchFamily="18" charset="0"/>
              </a:rPr>
              <a:t>Какую помощь Вы, как родитель, могли бы оказать детскому саду?</a:t>
            </a:r>
          </a:p>
          <a:p>
            <a:pPr marL="85725">
              <a:lnSpc>
                <a:spcPct val="107000"/>
              </a:lnSpc>
              <a:spcBef>
                <a:spcPts val="0"/>
              </a:spcBef>
              <a:defRPr/>
            </a:pPr>
            <a:r>
              <a:rPr lang="ru-RU" sz="1300" b="1" i="1" dirty="0">
                <a:solidFill>
                  <a:srgbClr val="FF0000"/>
                </a:solidFill>
                <a:ea typeface="Calibri" panose="020F0502020204030204" pitchFamily="34" charset="0"/>
                <a:cs typeface="Times New Roman" panose="02020603050405020304" pitchFamily="18" charset="0"/>
              </a:rPr>
              <a:t>принять участие в образовательном </a:t>
            </a:r>
            <a:r>
              <a:rPr lang="ru-RU" sz="1300" b="1" i="1" dirty="0" smtClean="0">
                <a:solidFill>
                  <a:srgbClr val="FF0000"/>
                </a:solidFill>
                <a:ea typeface="Calibri" panose="020F0502020204030204" pitchFamily="34" charset="0"/>
                <a:cs typeface="Times New Roman" panose="02020603050405020304" pitchFamily="18" charset="0"/>
              </a:rPr>
              <a:t>процессе		– </a:t>
            </a:r>
            <a:r>
              <a:rPr lang="ru-RU" sz="1300" b="1" i="1" dirty="0">
                <a:solidFill>
                  <a:srgbClr val="FF0000"/>
                </a:solidFill>
                <a:ea typeface="Calibri" panose="020F0502020204030204" pitchFamily="34" charset="0"/>
                <a:cs typeface="Times New Roman" panose="02020603050405020304" pitchFamily="18" charset="0"/>
              </a:rPr>
              <a:t>23,1%</a:t>
            </a:r>
          </a:p>
          <a:p>
            <a:pPr marL="85725">
              <a:lnSpc>
                <a:spcPct val="107000"/>
              </a:lnSpc>
              <a:spcBef>
                <a:spcPts val="0"/>
              </a:spcBef>
              <a:defRPr/>
            </a:pPr>
            <a:r>
              <a:rPr lang="ru-RU" sz="1300" b="1" i="1" dirty="0">
                <a:solidFill>
                  <a:srgbClr val="FF0000"/>
                </a:solidFill>
                <a:ea typeface="Calibri" panose="020F0502020204030204" pitchFamily="34" charset="0"/>
                <a:cs typeface="Times New Roman" panose="02020603050405020304" pitchFamily="18" charset="0"/>
              </a:rPr>
              <a:t>принять участие в спортивном мероприятии, празднике, спектакле -  32,0%</a:t>
            </a:r>
          </a:p>
          <a:p>
            <a:pPr marL="85725">
              <a:lnSpc>
                <a:spcPct val="107000"/>
              </a:lnSpc>
              <a:spcBef>
                <a:spcPts val="0"/>
              </a:spcBef>
              <a:defRPr/>
            </a:pPr>
            <a:r>
              <a:rPr lang="ru-RU" sz="1300" b="1" i="1" dirty="0">
                <a:solidFill>
                  <a:srgbClr val="FF0000"/>
                </a:solidFill>
                <a:ea typeface="Calibri" panose="020F0502020204030204" pitchFamily="34" charset="0"/>
                <a:cs typeface="Times New Roman" panose="02020603050405020304" pitchFamily="18" charset="0"/>
              </a:rPr>
              <a:t>готов, но нет  времени –        35,4%               </a:t>
            </a:r>
            <a:endParaRPr lang="ru-RU" sz="1300" b="1" i="1" dirty="0" smtClean="0">
              <a:solidFill>
                <a:srgbClr val="FF0000"/>
              </a:solidFill>
              <a:ea typeface="Calibri" panose="020F0502020204030204" pitchFamily="34" charset="0"/>
              <a:cs typeface="Times New Roman" panose="02020603050405020304" pitchFamily="18" charset="0"/>
            </a:endParaRPr>
          </a:p>
          <a:p>
            <a:pPr marL="85725">
              <a:lnSpc>
                <a:spcPct val="107000"/>
              </a:lnSpc>
              <a:spcBef>
                <a:spcPts val="0"/>
              </a:spcBef>
              <a:defRPr/>
            </a:pPr>
            <a:r>
              <a:rPr lang="ru-RU" sz="1300" b="1" i="1" dirty="0" smtClean="0">
                <a:solidFill>
                  <a:srgbClr val="FF0000"/>
                </a:solidFill>
                <a:ea typeface="Calibri" panose="020F0502020204030204" pitchFamily="34" charset="0"/>
                <a:cs typeface="Times New Roman" panose="02020603050405020304" pitchFamily="18" charset="0"/>
              </a:rPr>
              <a:t> </a:t>
            </a:r>
            <a:r>
              <a:rPr lang="ru-RU" sz="1300" b="1" i="1" dirty="0">
                <a:solidFill>
                  <a:srgbClr val="FF0000"/>
                </a:solidFill>
                <a:ea typeface="Calibri" panose="020F0502020204030204" pitchFamily="34" charset="0"/>
                <a:cs typeface="Times New Roman" panose="02020603050405020304" pitchFamily="18" charset="0"/>
              </a:rPr>
              <a:t>не готовы – 7%            </a:t>
            </a:r>
            <a:r>
              <a:rPr lang="ru-RU" sz="1300" b="1" i="1" dirty="0" err="1">
                <a:solidFill>
                  <a:srgbClr val="FF0000"/>
                </a:solidFill>
                <a:ea typeface="Calibri" panose="020F0502020204030204" pitchFamily="34" charset="0"/>
                <a:cs typeface="Times New Roman" panose="02020603050405020304" pitchFamily="18" charset="0"/>
              </a:rPr>
              <a:t>з.о</a:t>
            </a:r>
            <a:r>
              <a:rPr lang="ru-RU" sz="1300" b="1" i="1" dirty="0">
                <a:solidFill>
                  <a:srgbClr val="FF0000"/>
                </a:solidFill>
                <a:ea typeface="Calibri" panose="020F0502020204030204" pitchFamily="34" charset="0"/>
                <a:cs typeface="Times New Roman" panose="02020603050405020304" pitchFamily="18" charset="0"/>
              </a:rPr>
              <a:t>. – 2,5%</a:t>
            </a:r>
          </a:p>
        </p:txBody>
      </p:sp>
    </p:spTree>
    <p:extLst>
      <p:ext uri="{BB962C8B-B14F-4D97-AF65-F5344CB8AC3E}">
        <p14:creationId xmlns:p14="http://schemas.microsoft.com/office/powerpoint/2010/main" val="2108922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35"/>
                                        </p:tgtEl>
                                        <p:attrNameLst>
                                          <p:attrName>style.visibility</p:attrName>
                                        </p:attrNameLst>
                                      </p:cBhvr>
                                      <p:to>
                                        <p:strVal val="visible"/>
                                      </p:to>
                                    </p:set>
                                    <p:animEffect transition="in" filter="wipe(down)">
                                      <p:cBhvr additive="repl">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additive="repl">
                                        <p:cTn id="11" dur="1" fill="hold">
                                          <p:stCondLst>
                                            <p:cond delay="0"/>
                                          </p:stCondLst>
                                        </p:cTn>
                                        <p:tgtEl>
                                          <p:spTgt spid="36"/>
                                        </p:tgtEl>
                                        <p:attrNameLst>
                                          <p:attrName>style.visibility</p:attrName>
                                        </p:attrNameLst>
                                      </p:cBhvr>
                                      <p:to>
                                        <p:strVal val="visible"/>
                                      </p:to>
                                    </p:set>
                                    <p:animEffect transition="in" filter="wipe(down)">
                                      <p:cBhvr additive="repl">
                                        <p:cTn id="12" dur="10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additive="repl">
                                        <p:cTn id="16" dur="1" fill="hold">
                                          <p:stCondLst>
                                            <p:cond delay="0"/>
                                          </p:stCondLst>
                                        </p:cTn>
                                        <p:tgtEl>
                                          <p:spTgt spid="37"/>
                                        </p:tgtEl>
                                        <p:attrNameLst>
                                          <p:attrName>style.visibility</p:attrName>
                                        </p:attrNameLst>
                                      </p:cBhvr>
                                      <p:to>
                                        <p:strVal val="visible"/>
                                      </p:to>
                                    </p:set>
                                    <p:animEffect transition="in" filter="wipe(down)">
                                      <p:cBhvr additive="repl">
                                        <p:cTn id="17" dur="10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additive="repl">
                                        <p:cTn id="21" dur="1" fill="hold">
                                          <p:stCondLst>
                                            <p:cond delay="0"/>
                                          </p:stCondLst>
                                        </p:cTn>
                                        <p:tgtEl>
                                          <p:spTgt spid="38"/>
                                        </p:tgtEl>
                                        <p:attrNameLst>
                                          <p:attrName>style.visibility</p:attrName>
                                        </p:attrNameLst>
                                      </p:cBhvr>
                                      <p:to>
                                        <p:strVal val="visible"/>
                                      </p:to>
                                    </p:set>
                                    <p:animEffect transition="in" filter="wipe(down)">
                                      <p:cBhvr additive="repl">
                                        <p:cTn id="22" dur="10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additive="repl">
                                        <p:cTn id="26" dur="1" fill="hold">
                                          <p:stCondLst>
                                            <p:cond delay="0"/>
                                          </p:stCondLst>
                                        </p:cTn>
                                        <p:tgtEl>
                                          <p:spTgt spid="39"/>
                                        </p:tgtEl>
                                        <p:attrNameLst>
                                          <p:attrName>style.visibility</p:attrName>
                                        </p:attrNameLst>
                                      </p:cBhvr>
                                      <p:to>
                                        <p:strVal val="visible"/>
                                      </p:to>
                                    </p:set>
                                    <p:animEffect transition="in" filter="wipe(down)">
                                      <p:cBhvr additive="repl">
                                        <p:cTn id="27" dur="10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additive="repl">
                                        <p:cTn id="31" dur="1" fill="hold">
                                          <p:stCondLst>
                                            <p:cond delay="0"/>
                                          </p:stCondLst>
                                        </p:cTn>
                                        <p:tgtEl>
                                          <p:spTgt spid="40"/>
                                        </p:tgtEl>
                                        <p:attrNameLst>
                                          <p:attrName>style.visibility</p:attrName>
                                        </p:attrNameLst>
                                      </p:cBhvr>
                                      <p:to>
                                        <p:strVal val="visible"/>
                                      </p:to>
                                    </p:set>
                                    <p:animEffect transition="in" filter="wipe(down)">
                                      <p:cBhvr additive="repl">
                                        <p:cTn id="32" dur="10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additive="repl">
                                        <p:cTn id="36" dur="1" fill="hold">
                                          <p:stCondLst>
                                            <p:cond delay="0"/>
                                          </p:stCondLst>
                                        </p:cTn>
                                        <p:tgtEl>
                                          <p:spTgt spid="41"/>
                                        </p:tgtEl>
                                        <p:attrNameLst>
                                          <p:attrName>style.visibility</p:attrName>
                                        </p:attrNameLst>
                                      </p:cBhvr>
                                      <p:to>
                                        <p:strVal val="visible"/>
                                      </p:to>
                                    </p:set>
                                    <p:animEffect transition="in" filter="wipe(down)">
                                      <p:cBhvr additive="repl">
                                        <p:cTn id="37"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5"/>
          <p:cNvSpPr>
            <a:spLocks noChangeArrowheads="1"/>
          </p:cNvSpPr>
          <p:nvPr/>
        </p:nvSpPr>
        <p:spPr bwMode="auto">
          <a:xfrm>
            <a:off x="48120" y="868884"/>
            <a:ext cx="3824287" cy="2445224"/>
          </a:xfrm>
          <a:prstGeom prst="ribbon2">
            <a:avLst>
              <a:gd name="adj1" fmla="val 7030"/>
              <a:gd name="adj2" fmla="val 70815"/>
            </a:avLst>
          </a:prstGeom>
          <a:gradFill rotWithShape="1">
            <a:gsLst>
              <a:gs pos="0">
                <a:srgbClr val="FFFF66"/>
              </a:gs>
              <a:gs pos="50000">
                <a:srgbClr val="FFFFEC"/>
              </a:gs>
              <a:gs pos="100000">
                <a:srgbClr val="FFFF66"/>
              </a:gs>
            </a:gsLst>
            <a:lin ang="2700000" scaled="1"/>
          </a:gradFill>
          <a:ln w="9525">
            <a:solidFill>
              <a:schemeClr val="tx1"/>
            </a:solidFill>
            <a:round/>
            <a:headEnd/>
            <a:tailEnd/>
          </a:ln>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pPr>
            <a:r>
              <a:rPr lang="ru-RU" altLang="ru-RU" sz="1400" b="1" i="1" dirty="0">
                <a:solidFill>
                  <a:srgbClr val="C00000"/>
                </a:solidFill>
                <a:latin typeface="Calibri" panose="020F0502020204030204" pitchFamily="34" charset="0"/>
              </a:rPr>
              <a:t>Индивидуальная консультация</a:t>
            </a:r>
          </a:p>
          <a:p>
            <a:pPr eaLnBrk="1" hangingPunct="1">
              <a:lnSpc>
                <a:spcPct val="90000"/>
              </a:lnSpc>
            </a:pPr>
            <a:r>
              <a:rPr lang="ru-RU" altLang="ru-RU" sz="1400" b="1" i="1" dirty="0">
                <a:solidFill>
                  <a:srgbClr val="C00000"/>
                </a:solidFill>
                <a:latin typeface="Calibri" panose="020F0502020204030204" pitchFamily="34" charset="0"/>
              </a:rPr>
              <a:t>Тематическая консультация</a:t>
            </a:r>
          </a:p>
          <a:p>
            <a:pPr eaLnBrk="1" hangingPunct="1">
              <a:lnSpc>
                <a:spcPct val="90000"/>
              </a:lnSpc>
            </a:pPr>
            <a:r>
              <a:rPr lang="ru-RU" altLang="ru-RU" sz="1400" b="1" i="1" dirty="0">
                <a:solidFill>
                  <a:srgbClr val="C00000"/>
                </a:solidFill>
                <a:latin typeface="Calibri" panose="020F0502020204030204" pitchFamily="34" charset="0"/>
              </a:rPr>
              <a:t>Беседа с родителями</a:t>
            </a:r>
          </a:p>
          <a:p>
            <a:pPr eaLnBrk="1" hangingPunct="1">
              <a:lnSpc>
                <a:spcPct val="90000"/>
              </a:lnSpc>
            </a:pPr>
            <a:r>
              <a:rPr lang="ru-RU" altLang="ru-RU" sz="1400" b="1" i="1" dirty="0">
                <a:solidFill>
                  <a:srgbClr val="C00000"/>
                </a:solidFill>
                <a:latin typeface="Calibri" panose="020F0502020204030204" pitchFamily="34" charset="0"/>
              </a:rPr>
              <a:t>День открытых дверей</a:t>
            </a:r>
          </a:p>
          <a:p>
            <a:pPr eaLnBrk="1" hangingPunct="1">
              <a:lnSpc>
                <a:spcPct val="90000"/>
              </a:lnSpc>
            </a:pPr>
            <a:r>
              <a:rPr lang="ru-RU" altLang="ru-RU" sz="1400" b="1" i="1" dirty="0">
                <a:solidFill>
                  <a:srgbClr val="C00000"/>
                </a:solidFill>
                <a:latin typeface="Calibri" panose="020F0502020204030204" pitchFamily="34" charset="0"/>
              </a:rPr>
              <a:t>Родительское собрание</a:t>
            </a:r>
          </a:p>
          <a:p>
            <a:pPr eaLnBrk="1" hangingPunct="1">
              <a:lnSpc>
                <a:spcPct val="90000"/>
              </a:lnSpc>
            </a:pPr>
            <a:r>
              <a:rPr lang="ru-RU" altLang="ru-RU" sz="1400" b="1" i="1" dirty="0">
                <a:solidFill>
                  <a:srgbClr val="C00000"/>
                </a:solidFill>
                <a:latin typeface="Calibri" panose="020F0502020204030204" pitchFamily="34" charset="0"/>
              </a:rPr>
              <a:t>Родительский лекторий</a:t>
            </a:r>
          </a:p>
          <a:p>
            <a:pPr eaLnBrk="1" hangingPunct="1">
              <a:lnSpc>
                <a:spcPct val="90000"/>
              </a:lnSpc>
            </a:pPr>
            <a:r>
              <a:rPr lang="ru-RU" altLang="ru-RU" sz="1400" b="1" i="1" dirty="0">
                <a:solidFill>
                  <a:srgbClr val="C00000"/>
                </a:solidFill>
                <a:latin typeface="Calibri" panose="020F0502020204030204" pitchFamily="34" charset="0"/>
              </a:rPr>
              <a:t> Устный журнал</a:t>
            </a:r>
          </a:p>
          <a:p>
            <a:pPr eaLnBrk="1" hangingPunct="1">
              <a:lnSpc>
                <a:spcPct val="90000"/>
              </a:lnSpc>
            </a:pPr>
            <a:r>
              <a:rPr lang="ru-RU" altLang="ru-RU" sz="1400" b="1" i="1" dirty="0">
                <a:solidFill>
                  <a:srgbClr val="C00000"/>
                </a:solidFill>
                <a:latin typeface="Calibri" panose="020F0502020204030204" pitchFamily="34" charset="0"/>
              </a:rPr>
              <a:t> Практикум</a:t>
            </a:r>
          </a:p>
        </p:txBody>
      </p:sp>
      <p:sp>
        <p:nvSpPr>
          <p:cNvPr id="9" name="AutoShape 4"/>
          <p:cNvSpPr>
            <a:spLocks noChangeArrowheads="1"/>
          </p:cNvSpPr>
          <p:nvPr/>
        </p:nvSpPr>
        <p:spPr bwMode="auto">
          <a:xfrm>
            <a:off x="5210571" y="808248"/>
            <a:ext cx="3854450" cy="2685518"/>
          </a:xfrm>
          <a:prstGeom prst="ribbon2">
            <a:avLst>
              <a:gd name="adj1" fmla="val 12170"/>
              <a:gd name="adj2" fmla="val 70815"/>
            </a:avLst>
          </a:prstGeom>
          <a:gradFill rotWithShape="1">
            <a:gsLst>
              <a:gs pos="0">
                <a:srgbClr val="FFCC66"/>
              </a:gs>
              <a:gs pos="50000">
                <a:srgbClr val="FFF9EC"/>
              </a:gs>
              <a:gs pos="100000">
                <a:srgbClr val="FFCC66"/>
              </a:gs>
            </a:gsLst>
            <a:lin ang="2700000" scaled="1"/>
          </a:gradFill>
          <a:ln w="9525">
            <a:solidFill>
              <a:schemeClr val="tx1"/>
            </a:solidFill>
            <a:round/>
            <a:headEnd/>
            <a:tailEnd/>
          </a:ln>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pPr>
            <a:r>
              <a:rPr lang="ru-RU" altLang="ru-RU" sz="1400" b="1" i="1" dirty="0">
                <a:solidFill>
                  <a:srgbClr val="C00000"/>
                </a:solidFill>
                <a:latin typeface="Calibri" panose="020F0502020204030204" pitchFamily="34" charset="0"/>
                <a:cs typeface="Calibri" panose="020F0502020204030204" pitchFamily="34" charset="0"/>
              </a:rPr>
              <a:t>Родительская конференция</a:t>
            </a:r>
          </a:p>
          <a:p>
            <a:pPr eaLnBrk="1" hangingPunct="1">
              <a:lnSpc>
                <a:spcPct val="90000"/>
              </a:lnSpc>
            </a:pPr>
            <a:r>
              <a:rPr lang="ru-RU" altLang="ru-RU" sz="1400" b="1" i="1" dirty="0">
                <a:solidFill>
                  <a:srgbClr val="C00000"/>
                </a:solidFill>
                <a:latin typeface="Calibri" panose="020F0502020204030204" pitchFamily="34" charset="0"/>
                <a:cs typeface="Calibri" panose="020F0502020204030204" pitchFamily="34" charset="0"/>
              </a:rPr>
              <a:t>Родительские вечера</a:t>
            </a:r>
          </a:p>
          <a:p>
            <a:pPr eaLnBrk="1" hangingPunct="1">
              <a:lnSpc>
                <a:spcPct val="90000"/>
              </a:lnSpc>
            </a:pPr>
            <a:r>
              <a:rPr lang="ru-RU" altLang="ru-RU" sz="1400" b="1" i="1" dirty="0">
                <a:solidFill>
                  <a:srgbClr val="C00000"/>
                </a:solidFill>
                <a:latin typeface="Calibri" panose="020F0502020204030204" pitchFamily="34" charset="0"/>
                <a:cs typeface="Calibri" panose="020F0502020204030204" pitchFamily="34" charset="0"/>
              </a:rPr>
              <a:t>Родительский ринг</a:t>
            </a:r>
          </a:p>
          <a:p>
            <a:pPr eaLnBrk="1" hangingPunct="1">
              <a:lnSpc>
                <a:spcPct val="90000"/>
              </a:lnSpc>
            </a:pPr>
            <a:r>
              <a:rPr lang="ru-RU" altLang="ru-RU" sz="1400" b="1" i="1" dirty="0" smtClean="0">
                <a:solidFill>
                  <a:srgbClr val="C00000"/>
                </a:solidFill>
                <a:latin typeface="Calibri" panose="020F0502020204030204" pitchFamily="34" charset="0"/>
                <a:cs typeface="Calibri" panose="020F0502020204030204" pitchFamily="34" charset="0"/>
              </a:rPr>
              <a:t>Мозговой </a:t>
            </a:r>
            <a:r>
              <a:rPr lang="ru-RU" altLang="ru-RU" sz="1400" b="1" i="1" dirty="0">
                <a:solidFill>
                  <a:srgbClr val="C00000"/>
                </a:solidFill>
                <a:latin typeface="Calibri" panose="020F0502020204030204" pitchFamily="34" charset="0"/>
                <a:cs typeface="Calibri" panose="020F0502020204030204" pitchFamily="34" charset="0"/>
              </a:rPr>
              <a:t>штурм</a:t>
            </a:r>
          </a:p>
          <a:p>
            <a:pPr eaLnBrk="1" hangingPunct="1">
              <a:lnSpc>
                <a:spcPct val="90000"/>
              </a:lnSpc>
            </a:pPr>
            <a:r>
              <a:rPr lang="ru-RU" altLang="ru-RU" sz="1400" b="1" i="1" dirty="0" smtClean="0">
                <a:solidFill>
                  <a:srgbClr val="C00000"/>
                </a:solidFill>
                <a:latin typeface="Calibri" panose="020F0502020204030204" pitchFamily="34" charset="0"/>
                <a:cs typeface="Calibri" panose="020F0502020204030204" pitchFamily="34" charset="0"/>
              </a:rPr>
              <a:t>Родительский тренинг </a:t>
            </a:r>
          </a:p>
          <a:p>
            <a:pPr eaLnBrk="1" hangingPunct="1">
              <a:lnSpc>
                <a:spcPct val="90000"/>
              </a:lnSpc>
            </a:pPr>
            <a:r>
              <a:rPr lang="ru-RU" altLang="ru-RU" sz="1400" b="1" i="1" dirty="0" smtClean="0">
                <a:solidFill>
                  <a:srgbClr val="C00000"/>
                </a:solidFill>
                <a:latin typeface="Calibri" panose="020F0502020204030204" pitchFamily="34" charset="0"/>
                <a:cs typeface="Calibri" panose="020F0502020204030204" pitchFamily="34" charset="0"/>
              </a:rPr>
              <a:t>Практикум</a:t>
            </a:r>
            <a:endParaRPr lang="ru-RU" altLang="ru-RU" sz="1400" b="1" i="1" dirty="0">
              <a:solidFill>
                <a:srgbClr val="C00000"/>
              </a:solidFill>
              <a:latin typeface="Calibri" panose="020F0502020204030204" pitchFamily="34" charset="0"/>
              <a:cs typeface="Calibri" panose="020F0502020204030204" pitchFamily="34" charset="0"/>
            </a:endParaRPr>
          </a:p>
          <a:p>
            <a:pPr eaLnBrk="1" hangingPunct="1">
              <a:lnSpc>
                <a:spcPct val="90000"/>
              </a:lnSpc>
            </a:pPr>
            <a:r>
              <a:rPr lang="ru-RU" altLang="ru-RU" sz="1400" b="1" i="1" dirty="0">
                <a:solidFill>
                  <a:srgbClr val="C00000"/>
                </a:solidFill>
                <a:latin typeface="Calibri" panose="020F0502020204030204" pitchFamily="34" charset="0"/>
                <a:cs typeface="Calibri" panose="020F0502020204030204" pitchFamily="34" charset="0"/>
              </a:rPr>
              <a:t>Форум</a:t>
            </a:r>
          </a:p>
          <a:p>
            <a:pPr eaLnBrk="1" hangingPunct="1">
              <a:lnSpc>
                <a:spcPct val="90000"/>
              </a:lnSpc>
            </a:pPr>
            <a:r>
              <a:rPr lang="ru-RU" altLang="ru-RU" sz="1400" b="1" i="1" dirty="0">
                <a:solidFill>
                  <a:srgbClr val="C00000"/>
                </a:solidFill>
                <a:latin typeface="Calibri" panose="020F0502020204030204" pitchFamily="34" charset="0"/>
                <a:cs typeface="Calibri" panose="020F0502020204030204" pitchFamily="34" charset="0"/>
              </a:rPr>
              <a:t>Дискуссия</a:t>
            </a:r>
          </a:p>
          <a:p>
            <a:pPr eaLnBrk="1" hangingPunct="1">
              <a:lnSpc>
                <a:spcPct val="90000"/>
              </a:lnSpc>
            </a:pPr>
            <a:r>
              <a:rPr lang="ru-RU" altLang="ru-RU" sz="1400" b="1" i="1" dirty="0">
                <a:solidFill>
                  <a:srgbClr val="C00000"/>
                </a:solidFill>
                <a:latin typeface="Calibri" panose="020F0502020204030204" pitchFamily="34" charset="0"/>
                <a:cs typeface="Calibri" panose="020F0502020204030204" pitchFamily="34" charset="0"/>
              </a:rPr>
              <a:t>Концерт</a:t>
            </a:r>
          </a:p>
        </p:txBody>
      </p:sp>
      <p:sp>
        <p:nvSpPr>
          <p:cNvPr id="10" name="AutoShape 3"/>
          <p:cNvSpPr>
            <a:spLocks noChangeArrowheads="1"/>
          </p:cNvSpPr>
          <p:nvPr/>
        </p:nvSpPr>
        <p:spPr bwMode="auto">
          <a:xfrm>
            <a:off x="38100" y="3336122"/>
            <a:ext cx="3784203" cy="2614878"/>
          </a:xfrm>
          <a:prstGeom prst="ribbon2">
            <a:avLst>
              <a:gd name="adj1" fmla="val 8495"/>
              <a:gd name="adj2" fmla="val 70815"/>
            </a:avLst>
          </a:prstGeom>
          <a:gradFill rotWithShape="1">
            <a:gsLst>
              <a:gs pos="0">
                <a:srgbClr val="00CC66"/>
              </a:gs>
              <a:gs pos="50000">
                <a:srgbClr val="DFF9EC"/>
              </a:gs>
              <a:gs pos="100000">
                <a:srgbClr val="00CC66"/>
              </a:gs>
            </a:gsLst>
            <a:lin ang="2700000" scaled="1"/>
          </a:gradFill>
          <a:ln w="9525">
            <a:solidFill>
              <a:schemeClr val="tx1"/>
            </a:solidFill>
            <a:round/>
            <a:headEnd/>
            <a:tailEnd/>
          </a:ln>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pPr>
            <a:r>
              <a:rPr lang="ru-RU" altLang="ru-RU" sz="1400" b="1" i="1" dirty="0">
                <a:solidFill>
                  <a:srgbClr val="C00000"/>
                </a:solidFill>
                <a:latin typeface="Calibri" panose="020F0502020204030204" pitchFamily="34" charset="0"/>
                <a:cs typeface="Calibri" panose="020F0502020204030204" pitchFamily="34" charset="0"/>
              </a:rPr>
              <a:t>Родительская газета</a:t>
            </a:r>
          </a:p>
          <a:p>
            <a:pPr eaLnBrk="1" hangingPunct="1">
              <a:lnSpc>
                <a:spcPct val="90000"/>
              </a:lnSpc>
            </a:pPr>
            <a:r>
              <a:rPr lang="ru-RU" altLang="ru-RU" sz="1400" b="1" i="1" dirty="0">
                <a:solidFill>
                  <a:srgbClr val="C00000"/>
                </a:solidFill>
                <a:latin typeface="Calibri" panose="020F0502020204030204" pitchFamily="34" charset="0"/>
                <a:cs typeface="Calibri" panose="020F0502020204030204" pitchFamily="34" charset="0"/>
              </a:rPr>
              <a:t>Телефон доверия</a:t>
            </a:r>
          </a:p>
          <a:p>
            <a:pPr eaLnBrk="1" hangingPunct="1">
              <a:lnSpc>
                <a:spcPct val="90000"/>
              </a:lnSpc>
            </a:pPr>
            <a:r>
              <a:rPr lang="ru-RU" altLang="ru-RU" sz="1400" b="1" i="1" dirty="0">
                <a:solidFill>
                  <a:srgbClr val="C00000"/>
                </a:solidFill>
                <a:latin typeface="Calibri" panose="020F0502020204030204" pitchFamily="34" charset="0"/>
                <a:cs typeface="Calibri" panose="020F0502020204030204" pitchFamily="34" charset="0"/>
              </a:rPr>
              <a:t>Почта доверия</a:t>
            </a:r>
          </a:p>
          <a:p>
            <a:pPr eaLnBrk="1" hangingPunct="1">
              <a:lnSpc>
                <a:spcPct val="90000"/>
              </a:lnSpc>
            </a:pPr>
            <a:r>
              <a:rPr lang="ru-RU" altLang="ru-RU" sz="1400" b="1" i="1" dirty="0">
                <a:solidFill>
                  <a:srgbClr val="C00000"/>
                </a:solidFill>
                <a:latin typeface="Calibri" panose="020F0502020204030204" pitchFamily="34" charset="0"/>
                <a:cs typeface="Calibri" panose="020F0502020204030204" pitchFamily="34" charset="0"/>
              </a:rPr>
              <a:t>Посещение семей воспитанников на дому</a:t>
            </a:r>
          </a:p>
          <a:p>
            <a:pPr eaLnBrk="1" hangingPunct="1">
              <a:lnSpc>
                <a:spcPct val="90000"/>
              </a:lnSpc>
            </a:pPr>
            <a:r>
              <a:rPr lang="ru-RU" altLang="ru-RU" sz="1400" b="1" i="1" dirty="0" smtClean="0">
                <a:solidFill>
                  <a:srgbClr val="C00000"/>
                </a:solidFill>
                <a:latin typeface="Calibri" panose="020F0502020204030204" pitchFamily="34" charset="0"/>
                <a:cs typeface="Calibri" panose="020F0502020204030204" pitchFamily="34" charset="0"/>
              </a:rPr>
              <a:t>Тематические </a:t>
            </a:r>
            <a:r>
              <a:rPr lang="ru-RU" altLang="ru-RU" sz="1400" b="1" i="1" dirty="0">
                <a:solidFill>
                  <a:srgbClr val="C00000"/>
                </a:solidFill>
                <a:latin typeface="Calibri" panose="020F0502020204030204" pitchFamily="34" charset="0"/>
                <a:cs typeface="Calibri" panose="020F0502020204030204" pitchFamily="34" charset="0"/>
              </a:rPr>
              <a:t>акции</a:t>
            </a:r>
          </a:p>
          <a:p>
            <a:pPr eaLnBrk="1" hangingPunct="1">
              <a:lnSpc>
                <a:spcPct val="90000"/>
              </a:lnSpc>
            </a:pPr>
            <a:r>
              <a:rPr lang="ru-RU" altLang="ru-RU" sz="1400" b="1" i="1" dirty="0">
                <a:solidFill>
                  <a:srgbClr val="C00000"/>
                </a:solidFill>
                <a:latin typeface="Calibri" panose="020F0502020204030204" pitchFamily="34" charset="0"/>
                <a:cs typeface="Calibri" panose="020F0502020204030204" pitchFamily="34" charset="0"/>
              </a:rPr>
              <a:t>Папки-передвижки</a:t>
            </a:r>
          </a:p>
        </p:txBody>
      </p:sp>
      <p:sp>
        <p:nvSpPr>
          <p:cNvPr id="11" name="AutoShape 2"/>
          <p:cNvSpPr>
            <a:spLocks noChangeArrowheads="1"/>
          </p:cNvSpPr>
          <p:nvPr/>
        </p:nvSpPr>
        <p:spPr bwMode="auto">
          <a:xfrm>
            <a:off x="5292725" y="3516514"/>
            <a:ext cx="3927475" cy="2434486"/>
          </a:xfrm>
          <a:prstGeom prst="ribbon2">
            <a:avLst>
              <a:gd name="adj1" fmla="val 10987"/>
              <a:gd name="adj2" fmla="val 70250"/>
            </a:avLst>
          </a:prstGeom>
          <a:gradFill rotWithShape="1">
            <a:gsLst>
              <a:gs pos="0">
                <a:srgbClr val="3399FF"/>
              </a:gs>
              <a:gs pos="50000">
                <a:srgbClr val="E5F2FF"/>
              </a:gs>
              <a:gs pos="100000">
                <a:srgbClr val="3399FF"/>
              </a:gs>
            </a:gsLst>
            <a:lin ang="2700000" scaled="1"/>
          </a:gradFill>
          <a:ln w="9525">
            <a:solidFill>
              <a:schemeClr val="tx1"/>
            </a:solidFill>
            <a:round/>
            <a:headEnd/>
            <a:tailEnd/>
          </a:ln>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pPr>
            <a:r>
              <a:rPr lang="ru-RU" altLang="ru-RU" sz="1800" i="1" dirty="0">
                <a:solidFill>
                  <a:srgbClr val="C00000"/>
                </a:solidFill>
                <a:latin typeface="Monotype Corsiva" panose="03010101010201010101" pitchFamily="66" charset="0"/>
              </a:rPr>
              <a:t>«</a:t>
            </a:r>
            <a:r>
              <a:rPr lang="ru-RU" altLang="ru-RU" sz="1400" b="1" i="1" dirty="0">
                <a:solidFill>
                  <a:srgbClr val="C00000"/>
                </a:solidFill>
                <a:latin typeface="Calibri" panose="020F0502020204030204" pitchFamily="34" charset="0"/>
                <a:cs typeface="Calibri" panose="020F0502020204030204" pitchFamily="34" charset="0"/>
              </a:rPr>
              <a:t>Семейная академия»</a:t>
            </a:r>
          </a:p>
          <a:p>
            <a:pPr eaLnBrk="1" hangingPunct="1">
              <a:lnSpc>
                <a:spcPct val="90000"/>
              </a:lnSpc>
              <a:spcBef>
                <a:spcPct val="0"/>
              </a:spcBef>
            </a:pPr>
            <a:r>
              <a:rPr lang="ru-RU" altLang="ru-RU" sz="1400" b="1" i="1" dirty="0">
                <a:solidFill>
                  <a:srgbClr val="C00000"/>
                </a:solidFill>
                <a:latin typeface="Calibri" panose="020F0502020204030204" pitchFamily="34" charset="0"/>
                <a:cs typeface="Calibri" panose="020F0502020204030204" pitchFamily="34" charset="0"/>
              </a:rPr>
              <a:t>«Семейная гостиная»</a:t>
            </a:r>
          </a:p>
          <a:p>
            <a:pPr eaLnBrk="1" hangingPunct="1">
              <a:lnSpc>
                <a:spcPct val="90000"/>
              </a:lnSpc>
              <a:spcBef>
                <a:spcPct val="0"/>
              </a:spcBef>
            </a:pPr>
            <a:r>
              <a:rPr lang="ru-RU" altLang="ru-RU" sz="1400" b="1" i="1" dirty="0">
                <a:solidFill>
                  <a:srgbClr val="C00000"/>
                </a:solidFill>
                <a:latin typeface="Calibri" panose="020F0502020204030204" pitchFamily="34" charset="0"/>
                <a:cs typeface="Calibri" panose="020F0502020204030204" pitchFamily="34" charset="0"/>
              </a:rPr>
              <a:t>«День семьи» </a:t>
            </a:r>
          </a:p>
          <a:p>
            <a:pPr eaLnBrk="1" hangingPunct="1">
              <a:lnSpc>
                <a:spcPct val="90000"/>
              </a:lnSpc>
              <a:spcBef>
                <a:spcPct val="0"/>
              </a:spcBef>
            </a:pPr>
            <a:r>
              <a:rPr lang="ru-RU" altLang="ru-RU" sz="1400" b="1" i="1" dirty="0">
                <a:solidFill>
                  <a:srgbClr val="C00000"/>
                </a:solidFill>
                <a:latin typeface="Calibri" panose="020F0502020204030204" pitchFamily="34" charset="0"/>
                <a:cs typeface="Calibri" panose="020F0502020204030204" pitchFamily="34" charset="0"/>
              </a:rPr>
              <a:t>«День здоровья»</a:t>
            </a:r>
          </a:p>
          <a:p>
            <a:pPr eaLnBrk="1" hangingPunct="1">
              <a:lnSpc>
                <a:spcPct val="90000"/>
              </a:lnSpc>
              <a:spcBef>
                <a:spcPct val="0"/>
              </a:spcBef>
            </a:pPr>
            <a:r>
              <a:rPr lang="ru-RU" altLang="ru-RU" sz="1400" b="1" i="1" dirty="0">
                <a:solidFill>
                  <a:srgbClr val="C00000"/>
                </a:solidFill>
                <a:latin typeface="Calibri" panose="020F0502020204030204" pitchFamily="34" charset="0"/>
                <a:cs typeface="Calibri" panose="020F0502020204030204" pitchFamily="34" charset="0"/>
              </a:rPr>
              <a:t> Семейный клуб</a:t>
            </a:r>
          </a:p>
          <a:p>
            <a:pPr eaLnBrk="1" hangingPunct="1">
              <a:lnSpc>
                <a:spcPct val="90000"/>
              </a:lnSpc>
              <a:spcBef>
                <a:spcPct val="0"/>
              </a:spcBef>
            </a:pPr>
            <a:r>
              <a:rPr lang="ru-RU" altLang="ru-RU" sz="1400" b="1" i="1" dirty="0">
                <a:solidFill>
                  <a:srgbClr val="C00000"/>
                </a:solidFill>
                <a:latin typeface="Calibri" panose="020F0502020204030204" pitchFamily="34" charset="0"/>
                <a:cs typeface="Calibri" panose="020F0502020204030204" pitchFamily="34" charset="0"/>
              </a:rPr>
              <a:t>  Ролевые игры</a:t>
            </a:r>
          </a:p>
          <a:p>
            <a:pPr eaLnBrk="1" hangingPunct="1">
              <a:lnSpc>
                <a:spcPct val="90000"/>
              </a:lnSpc>
              <a:spcBef>
                <a:spcPct val="0"/>
              </a:spcBef>
            </a:pPr>
            <a:r>
              <a:rPr lang="ru-RU" altLang="ru-RU" sz="1400" b="1" i="1" dirty="0">
                <a:solidFill>
                  <a:srgbClr val="C00000"/>
                </a:solidFill>
                <a:latin typeface="Calibri" panose="020F0502020204030204" pitchFamily="34" charset="0"/>
                <a:cs typeface="Calibri" panose="020F0502020204030204" pitchFamily="34" charset="0"/>
              </a:rPr>
              <a:t> Конкурсы</a:t>
            </a:r>
          </a:p>
          <a:p>
            <a:pPr eaLnBrk="1" hangingPunct="1">
              <a:lnSpc>
                <a:spcPct val="90000"/>
              </a:lnSpc>
              <a:spcBef>
                <a:spcPct val="0"/>
              </a:spcBef>
            </a:pPr>
            <a:r>
              <a:rPr lang="ru-RU" altLang="ru-RU" sz="1400" b="1" i="1" dirty="0">
                <a:solidFill>
                  <a:srgbClr val="C00000"/>
                </a:solidFill>
                <a:latin typeface="Calibri" panose="020F0502020204030204" pitchFamily="34" charset="0"/>
                <a:cs typeface="Calibri" panose="020F0502020204030204" pitchFamily="34" charset="0"/>
              </a:rPr>
              <a:t> Выставки</a:t>
            </a:r>
          </a:p>
          <a:p>
            <a:pPr eaLnBrk="1" hangingPunct="1">
              <a:lnSpc>
                <a:spcPct val="90000"/>
              </a:lnSpc>
              <a:spcBef>
                <a:spcPct val="0"/>
              </a:spcBef>
            </a:pPr>
            <a:r>
              <a:rPr lang="ru-RU" altLang="ru-RU" sz="1400" b="1" i="1" dirty="0">
                <a:solidFill>
                  <a:srgbClr val="C00000"/>
                </a:solidFill>
                <a:latin typeface="Calibri" panose="020F0502020204030204" pitchFamily="34" charset="0"/>
                <a:cs typeface="Calibri" panose="020F0502020204030204" pitchFamily="34" charset="0"/>
              </a:rPr>
              <a:t>Спортивные соревнования</a:t>
            </a:r>
          </a:p>
          <a:p>
            <a:pPr eaLnBrk="1" hangingPunct="1">
              <a:lnSpc>
                <a:spcPct val="90000"/>
              </a:lnSpc>
              <a:spcBef>
                <a:spcPct val="0"/>
              </a:spcBef>
            </a:pPr>
            <a:r>
              <a:rPr lang="ru-RU" altLang="ru-RU" sz="1400" b="1" i="1" dirty="0">
                <a:solidFill>
                  <a:srgbClr val="C00000"/>
                </a:solidFill>
                <a:latin typeface="Calibri" panose="020F0502020204030204" pitchFamily="34" charset="0"/>
                <a:cs typeface="Calibri" panose="020F0502020204030204" pitchFamily="34" charset="0"/>
              </a:rPr>
              <a:t>Субботники</a:t>
            </a:r>
          </a:p>
          <a:p>
            <a:pPr eaLnBrk="1" hangingPunct="1">
              <a:lnSpc>
                <a:spcPct val="90000"/>
              </a:lnSpc>
              <a:spcBef>
                <a:spcPct val="0"/>
              </a:spcBef>
            </a:pPr>
            <a:r>
              <a:rPr lang="ru-RU" altLang="ru-RU" sz="1400" b="1" i="1" dirty="0">
                <a:solidFill>
                  <a:srgbClr val="C00000"/>
                </a:solidFill>
                <a:latin typeface="Calibri" panose="020F0502020204030204" pitchFamily="34" charset="0"/>
                <a:cs typeface="Calibri" panose="020F0502020204030204" pitchFamily="34" charset="0"/>
              </a:rPr>
              <a:t>Волонтерские акции</a:t>
            </a:r>
          </a:p>
        </p:txBody>
      </p:sp>
      <p:sp>
        <p:nvSpPr>
          <p:cNvPr id="12" name="AutoShape 17"/>
          <p:cNvSpPr>
            <a:spLocks noChangeArrowheads="1"/>
          </p:cNvSpPr>
          <p:nvPr/>
        </p:nvSpPr>
        <p:spPr bwMode="auto">
          <a:xfrm>
            <a:off x="2084388" y="58737"/>
            <a:ext cx="3208337" cy="428625"/>
          </a:xfrm>
          <a:prstGeom prst="roundRect">
            <a:avLst>
              <a:gd name="adj" fmla="val 16667"/>
            </a:avLst>
          </a:prstGeom>
          <a:gradFill rotWithShape="0">
            <a:gsLst>
              <a:gs pos="0">
                <a:srgbClr val="2F7676"/>
              </a:gs>
              <a:gs pos="50000">
                <a:srgbClr val="66FFFF"/>
              </a:gs>
              <a:gs pos="100000">
                <a:srgbClr val="2F7676"/>
              </a:gs>
            </a:gsLst>
            <a:lin ang="5400000" scaled="1"/>
          </a:gra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68" tIns="43195" rIns="83068" bIns="43195" anchor="ct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9pPr>
          </a:lstStyle>
          <a:p>
            <a:pPr algn="ctr">
              <a:buNone/>
              <a:defRPr/>
            </a:pPr>
            <a:r>
              <a:rPr lang="ru-RU" altLang="ru-RU" sz="2000" dirty="0">
                <a:solidFill>
                  <a:srgbClr val="C00000"/>
                </a:solidFill>
                <a:latin typeface="Calibri" panose="020F0502020204030204" pitchFamily="34" charset="0"/>
                <a:cs typeface="Calibri" panose="020F0502020204030204" pitchFamily="34" charset="0"/>
              </a:rPr>
              <a:t>Традиционные формы</a:t>
            </a:r>
          </a:p>
        </p:txBody>
      </p:sp>
      <p:sp>
        <p:nvSpPr>
          <p:cNvPr id="13" name="Прямоугольник: скругленные углы 9"/>
          <p:cNvSpPr/>
          <p:nvPr/>
        </p:nvSpPr>
        <p:spPr>
          <a:xfrm>
            <a:off x="3448050" y="1950982"/>
            <a:ext cx="2105025" cy="40005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600" b="1" dirty="0">
                <a:solidFill>
                  <a:srgbClr val="FFFF00"/>
                </a:solidFill>
                <a:latin typeface="Calibri" panose="020F0502020204030204" pitchFamily="34" charset="0"/>
                <a:cs typeface="Calibri" panose="020F0502020204030204" pitchFamily="34" charset="0"/>
              </a:rPr>
              <a:t>Досуговые</a:t>
            </a:r>
          </a:p>
        </p:txBody>
      </p:sp>
      <p:sp>
        <p:nvSpPr>
          <p:cNvPr id="14" name="Прямоугольник: скругленные углы 9"/>
          <p:cNvSpPr/>
          <p:nvPr/>
        </p:nvSpPr>
        <p:spPr>
          <a:xfrm>
            <a:off x="1061044" y="3095625"/>
            <a:ext cx="1738313" cy="333375"/>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600" b="1" dirty="0">
                <a:solidFill>
                  <a:srgbClr val="FFFF00"/>
                </a:solidFill>
                <a:latin typeface="Calibri" panose="020F0502020204030204" pitchFamily="34" charset="0"/>
                <a:cs typeface="Calibri" panose="020F0502020204030204" pitchFamily="34" charset="0"/>
              </a:rPr>
              <a:t>Познавательные</a:t>
            </a:r>
          </a:p>
        </p:txBody>
      </p:sp>
      <p:sp>
        <p:nvSpPr>
          <p:cNvPr id="15" name="Прямоугольник: скругленные углы 9"/>
          <p:cNvSpPr/>
          <p:nvPr/>
        </p:nvSpPr>
        <p:spPr>
          <a:xfrm>
            <a:off x="6266458" y="3136368"/>
            <a:ext cx="1982788" cy="379412"/>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633" b="1" dirty="0">
                <a:solidFill>
                  <a:srgbClr val="FFFF00"/>
                </a:solidFill>
                <a:latin typeface="Calibri" panose="020F0502020204030204" pitchFamily="34" charset="0"/>
                <a:cs typeface="Calibri" panose="020F0502020204030204" pitchFamily="34" charset="0"/>
              </a:rPr>
              <a:t>Просветительские</a:t>
            </a:r>
          </a:p>
        </p:txBody>
      </p:sp>
      <p:sp>
        <p:nvSpPr>
          <p:cNvPr id="16" name="Прямоугольник: скругленные углы 9"/>
          <p:cNvSpPr/>
          <p:nvPr/>
        </p:nvSpPr>
        <p:spPr>
          <a:xfrm>
            <a:off x="3371850" y="4549793"/>
            <a:ext cx="2438400" cy="455612"/>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633" b="1" dirty="0">
                <a:solidFill>
                  <a:srgbClr val="FFFF00"/>
                </a:solidFill>
                <a:latin typeface="Calibri" panose="020F0502020204030204" pitchFamily="34" charset="0"/>
                <a:cs typeface="Calibri" panose="020F0502020204030204" pitchFamily="34" charset="0"/>
              </a:rPr>
              <a:t>Информационные</a:t>
            </a:r>
          </a:p>
        </p:txBody>
      </p:sp>
      <p:sp>
        <p:nvSpPr>
          <p:cNvPr id="17" name="Text Box 3"/>
          <p:cNvSpPr txBox="1">
            <a:spLocks noChangeArrowheads="1"/>
          </p:cNvSpPr>
          <p:nvPr/>
        </p:nvSpPr>
        <p:spPr bwMode="auto">
          <a:xfrm>
            <a:off x="5245100" y="-22014"/>
            <a:ext cx="3832225"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lr>
                <a:schemeClr val="accent1"/>
              </a:buClr>
              <a:buSzPct val="70000"/>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2"/>
                </a:solidFill>
                <a:latin typeface="Franklin Gothic Book" panose="020B0503020102020204" pitchFamily="34" charset="0"/>
              </a:defRPr>
            </a:lvl9pPr>
          </a:lstStyle>
          <a:p>
            <a:pPr algn="r" eaLnBrk="1" hangingPunct="1">
              <a:spcBef>
                <a:spcPct val="0"/>
              </a:spcBef>
              <a:buClrTx/>
              <a:buSzTx/>
              <a:buFontTx/>
              <a:buNone/>
            </a:pPr>
            <a:r>
              <a:rPr lang="ru-RU" altLang="ru-RU" sz="1100" b="1" i="1" dirty="0">
                <a:solidFill>
                  <a:srgbClr val="A50021"/>
                </a:solidFill>
                <a:latin typeface="Times New Roman" panose="02020603050405020304" pitchFamily="18" charset="0"/>
                <a:ea typeface="Microsoft YaHei" panose="020B0503020204020204" pitchFamily="34" charset="-122"/>
                <a:cs typeface="Times New Roman" panose="02020603050405020304" pitchFamily="18" charset="0"/>
              </a:rPr>
              <a:t>« Для ребёнка нет ничего естественнее, как развиваться, формироваться, становится тем, что он есть, </a:t>
            </a:r>
          </a:p>
          <a:p>
            <a:pPr algn="r" eaLnBrk="1" hangingPunct="1">
              <a:spcBef>
                <a:spcPct val="0"/>
              </a:spcBef>
              <a:buClrTx/>
              <a:buSzTx/>
              <a:buFontTx/>
              <a:buNone/>
            </a:pPr>
            <a:r>
              <a:rPr lang="ru-RU" altLang="ru-RU" sz="1100" b="1" i="1" dirty="0">
                <a:solidFill>
                  <a:srgbClr val="A50021"/>
                </a:solidFill>
                <a:latin typeface="Times New Roman" panose="02020603050405020304" pitchFamily="18" charset="0"/>
                <a:ea typeface="Microsoft YaHei" panose="020B0503020204020204" pitchFamily="34" charset="-122"/>
                <a:cs typeface="Times New Roman" panose="02020603050405020304" pitchFamily="18" charset="0"/>
              </a:rPr>
              <a:t>в процессе воспитания и обучения»</a:t>
            </a:r>
          </a:p>
          <a:p>
            <a:pPr algn="r" eaLnBrk="1" hangingPunct="1">
              <a:spcBef>
                <a:spcPct val="0"/>
              </a:spcBef>
              <a:buClrTx/>
              <a:buSzTx/>
              <a:buFontTx/>
              <a:buNone/>
            </a:pPr>
            <a:r>
              <a:rPr lang="ru-RU" altLang="ru-RU" sz="1100" b="1" dirty="0">
                <a:solidFill>
                  <a:srgbClr val="A50021"/>
                </a:solidFill>
                <a:latin typeface="Times New Roman" panose="02020603050405020304" pitchFamily="18" charset="0"/>
                <a:ea typeface="Microsoft YaHei" panose="020B0503020204020204" pitchFamily="34" charset="-122"/>
                <a:cs typeface="Times New Roman" panose="02020603050405020304" pitchFamily="18" charset="0"/>
              </a:rPr>
              <a:t>                                           </a:t>
            </a:r>
            <a:r>
              <a:rPr lang="ru-RU" altLang="ru-RU" sz="1100" b="1" i="1" dirty="0">
                <a:solidFill>
                  <a:srgbClr val="A50021"/>
                </a:solidFill>
                <a:latin typeface="Times New Roman" panose="02020603050405020304" pitchFamily="18" charset="0"/>
                <a:ea typeface="Microsoft YaHei" panose="020B0503020204020204" pitchFamily="34" charset="-122"/>
                <a:cs typeface="Times New Roman" panose="02020603050405020304" pitchFamily="18" charset="0"/>
              </a:rPr>
              <a:t>С.Л. Рубинштейн</a:t>
            </a:r>
          </a:p>
        </p:txBody>
      </p:sp>
      <p:sp>
        <p:nvSpPr>
          <p:cNvPr id="21" name="Прямоугольник 20"/>
          <p:cNvSpPr/>
          <p:nvPr/>
        </p:nvSpPr>
        <p:spPr>
          <a:xfrm>
            <a:off x="638175" y="6061432"/>
            <a:ext cx="7772400" cy="510909"/>
          </a:xfrm>
          <a:prstGeom prst="rect">
            <a:avLst/>
          </a:prstGeom>
        </p:spPr>
        <p:txBody>
          <a:bodyPr wrap="square">
            <a:spAutoFit/>
          </a:bodyPr>
          <a:lstStyle/>
          <a:p>
            <a:pPr algn="ctr">
              <a:lnSpc>
                <a:spcPct val="107000"/>
              </a:lnSpc>
              <a:defRPr/>
            </a:pPr>
            <a:r>
              <a:rPr lang="ru-RU" sz="1300" b="1" dirty="0">
                <a:solidFill>
                  <a:srgbClr val="0000FF"/>
                </a:solidFill>
                <a:effectLst>
                  <a:outerShdw blurRad="38100" dist="38100" dir="2700000" algn="tl">
                    <a:srgbClr val="000000">
                      <a:alpha val="43137"/>
                    </a:srgbClr>
                  </a:outerShdw>
                </a:effectLst>
                <a:cs typeface="Times New Roman" panose="02020603050405020304" pitchFamily="18" charset="0"/>
              </a:rPr>
              <a:t>Чтобы Вы хотели изменить </a:t>
            </a:r>
            <a:r>
              <a:rPr lang="ru-RU" sz="1300" b="1" dirty="0" smtClean="0">
                <a:solidFill>
                  <a:srgbClr val="0000FF"/>
                </a:solidFill>
                <a:effectLst>
                  <a:outerShdw blurRad="38100" dist="38100" dir="2700000" algn="tl">
                    <a:srgbClr val="000000">
                      <a:alpha val="43137"/>
                    </a:srgbClr>
                  </a:outerShdw>
                </a:effectLst>
                <a:cs typeface="Times New Roman" panose="02020603050405020304" pitchFamily="18" charset="0"/>
              </a:rPr>
              <a:t>в </a:t>
            </a:r>
            <a:r>
              <a:rPr lang="ru-RU" sz="1300" b="1" dirty="0">
                <a:solidFill>
                  <a:srgbClr val="0000FF"/>
                </a:solidFill>
                <a:effectLst>
                  <a:outerShdw blurRad="38100" dist="38100" dir="2700000" algn="tl">
                    <a:srgbClr val="000000">
                      <a:alpha val="43137"/>
                    </a:srgbClr>
                  </a:outerShdw>
                </a:effectLst>
                <a:cs typeface="Times New Roman" panose="02020603050405020304" pitchFamily="18" charset="0"/>
              </a:rPr>
              <a:t>деятельности детского сада?</a:t>
            </a:r>
          </a:p>
          <a:p>
            <a:pPr algn="ctr">
              <a:lnSpc>
                <a:spcPct val="107000"/>
              </a:lnSpc>
              <a:defRPr/>
            </a:pPr>
            <a:r>
              <a:rPr lang="ru-RU" sz="1300" b="1" dirty="0">
                <a:solidFill>
                  <a:srgbClr val="FF0000"/>
                </a:solidFill>
                <a:ea typeface="Calibri" panose="020F0502020204030204" pitchFamily="34" charset="0"/>
                <a:cs typeface="Times New Roman" panose="02020603050405020304" pitchFamily="18" charset="0"/>
              </a:rPr>
              <a:t>все устраивает – 35,4% </a:t>
            </a:r>
            <a:r>
              <a:rPr lang="ru-RU" sz="1300" b="1" dirty="0" smtClean="0">
                <a:solidFill>
                  <a:srgbClr val="FF0000"/>
                </a:solidFill>
                <a:ea typeface="Calibri" panose="020F0502020204030204" pitchFamily="34" charset="0"/>
                <a:cs typeface="Times New Roman" panose="02020603050405020304" pitchFamily="18" charset="0"/>
              </a:rPr>
              <a:t>	ничего </a:t>
            </a:r>
            <a:r>
              <a:rPr lang="ru-RU" sz="1300" b="1" dirty="0">
                <a:solidFill>
                  <a:srgbClr val="FF0000"/>
                </a:solidFill>
                <a:ea typeface="Calibri" panose="020F0502020204030204" pitchFamily="34" charset="0"/>
                <a:cs typeface="Times New Roman" panose="02020603050405020304" pitchFamily="18" charset="0"/>
              </a:rPr>
              <a:t>не менять – </a:t>
            </a:r>
            <a:r>
              <a:rPr lang="ru-RU" sz="1300" b="1" dirty="0" smtClean="0">
                <a:solidFill>
                  <a:srgbClr val="FF0000"/>
                </a:solidFill>
                <a:ea typeface="Calibri" panose="020F0502020204030204" pitchFamily="34" charset="0"/>
                <a:cs typeface="Times New Roman" panose="02020603050405020304" pitchFamily="18" charset="0"/>
              </a:rPr>
              <a:t>33,7%	менять </a:t>
            </a:r>
            <a:r>
              <a:rPr lang="ru-RU" sz="1300" b="1" dirty="0">
                <a:solidFill>
                  <a:srgbClr val="FF0000"/>
                </a:solidFill>
                <a:ea typeface="Calibri" panose="020F0502020204030204" pitchFamily="34" charset="0"/>
                <a:cs typeface="Times New Roman" panose="02020603050405020304" pitchFamily="18" charset="0"/>
              </a:rPr>
              <a:t>есть что – </a:t>
            </a:r>
            <a:r>
              <a:rPr lang="ru-RU" sz="1300" b="1" dirty="0" smtClean="0">
                <a:solidFill>
                  <a:srgbClr val="FF0000"/>
                </a:solidFill>
                <a:ea typeface="Calibri" panose="020F0502020204030204" pitchFamily="34" charset="0"/>
                <a:cs typeface="Times New Roman" panose="02020603050405020304" pitchFamily="18" charset="0"/>
              </a:rPr>
              <a:t>21,2%	</a:t>
            </a:r>
            <a:r>
              <a:rPr lang="ru-RU" sz="1300" b="1" dirty="0" err="1" smtClean="0">
                <a:solidFill>
                  <a:srgbClr val="FF0000"/>
                </a:solidFill>
                <a:ea typeface="Calibri" panose="020F0502020204030204" pitchFamily="34" charset="0"/>
                <a:cs typeface="Times New Roman" panose="02020603050405020304" pitchFamily="18" charset="0"/>
              </a:rPr>
              <a:t>з.о</a:t>
            </a:r>
            <a:r>
              <a:rPr lang="ru-RU" sz="1300" b="1" dirty="0">
                <a:solidFill>
                  <a:srgbClr val="FF0000"/>
                </a:solidFill>
                <a:ea typeface="Calibri" panose="020F0502020204030204" pitchFamily="34" charset="0"/>
                <a:cs typeface="Times New Roman" panose="02020603050405020304" pitchFamily="18" charset="0"/>
              </a:rPr>
              <a:t>. – 9,7%</a:t>
            </a:r>
          </a:p>
        </p:txBody>
      </p:sp>
    </p:spTree>
    <p:extLst>
      <p:ext uri="{BB962C8B-B14F-4D97-AF65-F5344CB8AC3E}">
        <p14:creationId xmlns:p14="http://schemas.microsoft.com/office/powerpoint/2010/main" val="13089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0.70"/>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cTn>
                              </p:par>
                            </p:childTnLst>
                          </p:cTn>
                        </p:par>
                        <p:par>
                          <p:cTn id="31" fill="hold">
                            <p:stCondLst>
                              <p:cond delay="1000"/>
                            </p:stCondLst>
                            <p:childTnLst>
                              <p:par>
                                <p:cTn id="32" presetID="10" presetClass="entr" fill="hold" nodeType="afterEffect">
                                  <p:stCondLst>
                                    <p:cond delay="1000"/>
                                  </p:stCondLst>
                                  <p:childTnLst>
                                    <p:set>
                                      <p:cBhvr additive="repl">
                                        <p:cTn id="33" dur="1" fill="hold">
                                          <p:stCondLst>
                                            <p:cond delay="0"/>
                                          </p:stCondLst>
                                        </p:cTn>
                                        <p:tgtEl>
                                          <p:spTgt spid="12"/>
                                        </p:tgtEl>
                                        <p:attrNameLst>
                                          <p:attrName>style.visibility</p:attrName>
                                        </p:attrNameLst>
                                      </p:cBhvr>
                                      <p:to>
                                        <p:strVal val="visible"/>
                                      </p:to>
                                    </p:set>
                                    <p:animEffect transition="in" filter="fade">
                                      <p:cBhvr additive="repl">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9" name="AutoShape 5"/>
          <p:cNvSpPr>
            <a:spLocks noChangeArrowheads="1"/>
          </p:cNvSpPr>
          <p:nvPr/>
        </p:nvSpPr>
        <p:spPr bwMode="auto">
          <a:xfrm>
            <a:off x="3047873" y="646984"/>
            <a:ext cx="4491216" cy="442674"/>
          </a:xfrm>
          <a:prstGeom prst="roundRect">
            <a:avLst>
              <a:gd name="adj" fmla="val 16667"/>
            </a:avLst>
          </a:prstGeom>
          <a:gradFill rotWithShape="0">
            <a:gsLst>
              <a:gs pos="0">
                <a:srgbClr val="6BFF6B"/>
              </a:gs>
              <a:gs pos="50000">
                <a:srgbClr val="DDFF99"/>
              </a:gs>
              <a:gs pos="100000">
                <a:srgbClr val="6BFF6B"/>
              </a:gs>
            </a:gsLst>
            <a:lin ang="5400000" scaled="1"/>
          </a:gradFill>
          <a:ln w="9525">
            <a:solidFill>
              <a:srgbClr val="663300"/>
            </a:solidFill>
            <a:round/>
            <a:headEnd/>
            <a:tailEnd/>
          </a:ln>
          <a:effectLst>
            <a:outerShdw dist="107763" dir="2700000" algn="ctr" rotWithShape="0">
              <a:srgbClr val="FF9900"/>
            </a:outerShdw>
          </a:effectLst>
        </p:spPr>
        <p:txBody>
          <a:bodyPr wrap="square">
            <a:spAutoFit/>
          </a:bodyPr>
          <a:lstStyle>
            <a:lvl1pPr eaLnBrk="0" hangingPunct="0">
              <a:defRPr sz="2400">
                <a:solidFill>
                  <a:schemeClr val="tx1"/>
                </a:solidFill>
                <a:latin typeface="Monotype Corsiva" panose="03010101010201010101" pitchFamily="66" charset="0"/>
              </a:defRPr>
            </a:lvl1pPr>
            <a:lvl2pPr marL="742950" indent="-285750" eaLnBrk="0" hangingPunct="0">
              <a:defRPr sz="2400">
                <a:solidFill>
                  <a:schemeClr val="tx1"/>
                </a:solidFill>
                <a:latin typeface="Monotype Corsiva" panose="03010101010201010101" pitchFamily="66" charset="0"/>
              </a:defRPr>
            </a:lvl2pPr>
            <a:lvl3pPr marL="1143000" indent="-228600" eaLnBrk="0" hangingPunct="0">
              <a:defRPr sz="2400">
                <a:solidFill>
                  <a:schemeClr val="tx1"/>
                </a:solidFill>
                <a:latin typeface="Monotype Corsiva" panose="03010101010201010101" pitchFamily="66" charset="0"/>
              </a:defRPr>
            </a:lvl3pPr>
            <a:lvl4pPr marL="1600200" indent="-228600" eaLnBrk="0" hangingPunct="0">
              <a:defRPr sz="2400">
                <a:solidFill>
                  <a:schemeClr val="tx1"/>
                </a:solidFill>
                <a:latin typeface="Monotype Corsiva" panose="03010101010201010101" pitchFamily="66" charset="0"/>
              </a:defRPr>
            </a:lvl4pPr>
            <a:lvl5pPr marL="2057400" indent="-228600" eaLnBrk="0" hangingPunct="0">
              <a:defRPr sz="2400">
                <a:solidFill>
                  <a:schemeClr val="tx1"/>
                </a:solidFill>
                <a:latin typeface="Monotype Corsiva" panose="03010101010201010101" pitchFamily="66" charset="0"/>
              </a:defRPr>
            </a:lvl5pPr>
            <a:lvl6pPr marL="2514600" indent="-228600" eaLnBrk="0" fontAlgn="base" hangingPunct="0">
              <a:lnSpc>
                <a:spcPct val="90000"/>
              </a:lnSpc>
              <a:spcBef>
                <a:spcPct val="20000"/>
              </a:spcBef>
              <a:spcAft>
                <a:spcPct val="0"/>
              </a:spcAft>
              <a:defRPr sz="2400">
                <a:solidFill>
                  <a:schemeClr val="tx1"/>
                </a:solidFill>
                <a:latin typeface="Monotype Corsiva" panose="03010101010201010101" pitchFamily="66" charset="0"/>
              </a:defRPr>
            </a:lvl6pPr>
            <a:lvl7pPr marL="2971800" indent="-228600" eaLnBrk="0" fontAlgn="base" hangingPunct="0">
              <a:lnSpc>
                <a:spcPct val="90000"/>
              </a:lnSpc>
              <a:spcBef>
                <a:spcPct val="20000"/>
              </a:spcBef>
              <a:spcAft>
                <a:spcPct val="0"/>
              </a:spcAft>
              <a:defRPr sz="2400">
                <a:solidFill>
                  <a:schemeClr val="tx1"/>
                </a:solidFill>
                <a:latin typeface="Monotype Corsiva" panose="03010101010201010101" pitchFamily="66" charset="0"/>
              </a:defRPr>
            </a:lvl7pPr>
            <a:lvl8pPr marL="3429000" indent="-228600" eaLnBrk="0" fontAlgn="base" hangingPunct="0">
              <a:lnSpc>
                <a:spcPct val="90000"/>
              </a:lnSpc>
              <a:spcBef>
                <a:spcPct val="20000"/>
              </a:spcBef>
              <a:spcAft>
                <a:spcPct val="0"/>
              </a:spcAft>
              <a:defRPr sz="2400">
                <a:solidFill>
                  <a:schemeClr val="tx1"/>
                </a:solidFill>
                <a:latin typeface="Monotype Corsiva" panose="03010101010201010101" pitchFamily="66" charset="0"/>
              </a:defRPr>
            </a:lvl8pPr>
            <a:lvl9pPr marL="3886200" indent="-228600" eaLnBrk="0" fontAlgn="base" hangingPunct="0">
              <a:lnSpc>
                <a:spcPct val="90000"/>
              </a:lnSpc>
              <a:spcBef>
                <a:spcPct val="20000"/>
              </a:spcBef>
              <a:spcAft>
                <a:spcPct val="0"/>
              </a:spcAft>
              <a:defRPr sz="2400">
                <a:solidFill>
                  <a:schemeClr val="tx1"/>
                </a:solidFill>
                <a:latin typeface="Monotype Corsiva" panose="03010101010201010101" pitchFamily="66" charset="0"/>
              </a:defRPr>
            </a:lvl9pPr>
          </a:lstStyle>
          <a:p>
            <a:pPr algn="ctr">
              <a:defRPr/>
            </a:pPr>
            <a:r>
              <a:rPr lang="ru-RU" sz="2000" b="1" dirty="0">
                <a:solidFill>
                  <a:srgbClr val="7030A0"/>
                </a:solidFill>
                <a:effectLst>
                  <a:outerShdw blurRad="38100" dist="38100" dir="2700000" algn="tl">
                    <a:srgbClr val="000000">
                      <a:alpha val="43137"/>
                    </a:srgbClr>
                  </a:outerShdw>
                </a:effectLst>
                <a:latin typeface="+mn-lt"/>
                <a:cs typeface="Calibri" panose="020F0502020204030204" pitchFamily="34" charset="0"/>
              </a:rPr>
              <a:t>Воспитательный потенциал семьи</a:t>
            </a:r>
          </a:p>
        </p:txBody>
      </p:sp>
      <p:sp>
        <p:nvSpPr>
          <p:cNvPr id="661512" name="Rectangle 8"/>
          <p:cNvSpPr>
            <a:spLocks noChangeArrowheads="1"/>
          </p:cNvSpPr>
          <p:nvPr/>
        </p:nvSpPr>
        <p:spPr bwMode="auto">
          <a:xfrm>
            <a:off x="481138" y="2044436"/>
            <a:ext cx="3532981" cy="369332"/>
          </a:xfrm>
          <a:prstGeom prst="rect">
            <a:avLst/>
          </a:prstGeom>
          <a:gradFill rotWithShape="0">
            <a:gsLst>
              <a:gs pos="0">
                <a:srgbClr val="A2A200"/>
              </a:gs>
              <a:gs pos="50000">
                <a:srgbClr val="FFFF00"/>
              </a:gs>
              <a:gs pos="100000">
                <a:srgbClr val="A2A200"/>
              </a:gs>
            </a:gsLst>
            <a:lin ang="5400000" scaled="1"/>
          </a:gradFill>
          <a:ln w="9525">
            <a:solidFill>
              <a:schemeClr val="tx1"/>
            </a:solidFill>
            <a:miter lim="800000"/>
            <a:headEnd/>
            <a:tailEnd/>
          </a:ln>
          <a:effectLst>
            <a:outerShdw dist="107763" dir="2700000" algn="ctr" rotWithShape="0">
              <a:srgbClr val="FF9900"/>
            </a:outerShdw>
          </a:effec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
                <a:srgbClr val="FF0000"/>
              </a:buClr>
              <a:buFont typeface="Arial Black" panose="020B0A04020102020204" pitchFamily="34" charset="0"/>
              <a:buNone/>
            </a:pPr>
            <a:r>
              <a:rPr lang="ru-RU" altLang="ru-RU" sz="1800" i="1" dirty="0">
                <a:solidFill>
                  <a:srgbClr val="990033"/>
                </a:solidFill>
                <a:latin typeface="Calibri" panose="020F0502020204030204" pitchFamily="34" charset="0"/>
                <a:cs typeface="Calibri" panose="020F0502020204030204" pitchFamily="34" charset="0"/>
              </a:rPr>
              <a:t>Позитивное отношение к миру</a:t>
            </a:r>
          </a:p>
        </p:txBody>
      </p:sp>
      <p:sp>
        <p:nvSpPr>
          <p:cNvPr id="661513" name="Rectangle 9"/>
          <p:cNvSpPr>
            <a:spLocks noChangeArrowheads="1"/>
          </p:cNvSpPr>
          <p:nvPr/>
        </p:nvSpPr>
        <p:spPr bwMode="auto">
          <a:xfrm>
            <a:off x="5682387" y="2640406"/>
            <a:ext cx="3303587" cy="369332"/>
          </a:xfrm>
          <a:prstGeom prst="rect">
            <a:avLst/>
          </a:prstGeom>
          <a:gradFill rotWithShape="0">
            <a:gsLst>
              <a:gs pos="0">
                <a:srgbClr val="A2A200"/>
              </a:gs>
              <a:gs pos="50000">
                <a:srgbClr val="FFFF00"/>
              </a:gs>
              <a:gs pos="100000">
                <a:srgbClr val="A2A200"/>
              </a:gs>
            </a:gsLst>
            <a:lin ang="5400000" scaled="1"/>
          </a:gradFill>
          <a:ln w="9525">
            <a:solidFill>
              <a:schemeClr val="tx1"/>
            </a:solidFill>
            <a:miter lim="800000"/>
            <a:headEnd/>
            <a:tailEnd/>
          </a:ln>
          <a:effectLst>
            <a:outerShdw dist="107763" dir="2700000" algn="ctr" rotWithShape="0">
              <a:srgbClr val="FF9900"/>
            </a:outerShdw>
          </a:effec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
                <a:srgbClr val="FF0000"/>
              </a:buClr>
              <a:buFont typeface="Arial Black" panose="020B0A04020102020204" pitchFamily="34" charset="0"/>
              <a:buNone/>
            </a:pPr>
            <a:r>
              <a:rPr lang="ru-RU" altLang="ru-RU" sz="1800" i="1" dirty="0">
                <a:solidFill>
                  <a:srgbClr val="990033"/>
                </a:solidFill>
                <a:latin typeface="Calibri" panose="020F0502020204030204" pitchFamily="34" charset="0"/>
                <a:cs typeface="Calibri" panose="020F0502020204030204" pitchFamily="34" charset="0"/>
              </a:rPr>
              <a:t>Здоровый образ жизни</a:t>
            </a:r>
            <a:r>
              <a:rPr lang="ru-RU" altLang="ru-RU" sz="1800" dirty="0">
                <a:solidFill>
                  <a:srgbClr val="990033"/>
                </a:solidFill>
                <a:latin typeface="Calibri" panose="020F0502020204030204" pitchFamily="34" charset="0"/>
                <a:cs typeface="Calibri" panose="020F0502020204030204" pitchFamily="34" charset="0"/>
              </a:rPr>
              <a:t> </a:t>
            </a:r>
          </a:p>
        </p:txBody>
      </p:sp>
      <p:sp>
        <p:nvSpPr>
          <p:cNvPr id="661514" name="Rectangle 10"/>
          <p:cNvSpPr>
            <a:spLocks noChangeArrowheads="1"/>
          </p:cNvSpPr>
          <p:nvPr/>
        </p:nvSpPr>
        <p:spPr bwMode="auto">
          <a:xfrm>
            <a:off x="92075" y="1479298"/>
            <a:ext cx="3945732" cy="341632"/>
          </a:xfrm>
          <a:prstGeom prst="rect">
            <a:avLst/>
          </a:prstGeom>
          <a:gradFill rotWithShape="0">
            <a:gsLst>
              <a:gs pos="0">
                <a:srgbClr val="A2A200"/>
              </a:gs>
              <a:gs pos="50000">
                <a:srgbClr val="FFFF00"/>
              </a:gs>
              <a:gs pos="100000">
                <a:srgbClr val="A2A200"/>
              </a:gs>
            </a:gsLst>
            <a:lin ang="5400000" scaled="1"/>
          </a:gradFill>
          <a:ln w="9525">
            <a:solidFill>
              <a:schemeClr val="tx1"/>
            </a:solidFill>
            <a:miter lim="800000"/>
            <a:headEnd/>
            <a:tailEnd/>
          </a:ln>
          <a:effectLst>
            <a:outerShdw dist="107763" dir="2700000" algn="ctr" rotWithShape="0">
              <a:srgbClr val="FF9900"/>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defRPr/>
            </a:pPr>
            <a:r>
              <a:rPr lang="ru-RU" altLang="ru-RU" sz="1800" i="1" dirty="0">
                <a:solidFill>
                  <a:srgbClr val="990033"/>
                </a:solidFill>
                <a:latin typeface="Calibri" panose="020F0502020204030204" pitchFamily="34" charset="0"/>
                <a:cs typeface="Calibri" panose="020F0502020204030204" pitchFamily="34" charset="0"/>
              </a:rPr>
              <a:t>«Цензура» и дозировка  информации</a:t>
            </a:r>
            <a:r>
              <a:rPr lang="ru-RU" altLang="ru-RU" sz="1800" dirty="0">
                <a:solidFill>
                  <a:srgbClr val="990033"/>
                </a:solidFill>
                <a:latin typeface="Calibri" panose="020F0502020204030204" pitchFamily="34" charset="0"/>
                <a:cs typeface="Calibri" panose="020F0502020204030204" pitchFamily="34" charset="0"/>
              </a:rPr>
              <a:t> </a:t>
            </a:r>
          </a:p>
        </p:txBody>
      </p:sp>
      <p:sp>
        <p:nvSpPr>
          <p:cNvPr id="661531" name="Rectangle 27"/>
          <p:cNvSpPr>
            <a:spLocks noChangeArrowheads="1"/>
          </p:cNvSpPr>
          <p:nvPr/>
        </p:nvSpPr>
        <p:spPr bwMode="auto">
          <a:xfrm>
            <a:off x="1011935" y="4300319"/>
            <a:ext cx="2952750" cy="590931"/>
          </a:xfrm>
          <a:prstGeom prst="rect">
            <a:avLst/>
          </a:prstGeom>
          <a:gradFill rotWithShape="0">
            <a:gsLst>
              <a:gs pos="0">
                <a:srgbClr val="A2A200"/>
              </a:gs>
              <a:gs pos="50000">
                <a:srgbClr val="FFFF00"/>
              </a:gs>
              <a:gs pos="100000">
                <a:srgbClr val="A2A200"/>
              </a:gs>
            </a:gsLst>
            <a:lin ang="5400000" scaled="1"/>
          </a:gradFill>
          <a:ln w="9525">
            <a:solidFill>
              <a:schemeClr val="tx1"/>
            </a:solidFill>
            <a:miter lim="800000"/>
            <a:headEnd/>
            <a:tailEnd/>
          </a:ln>
          <a:effectLst>
            <a:outerShdw dist="107763" dir="2700000" algn="ctr" rotWithShape="0">
              <a:srgbClr val="FF9900"/>
            </a:outerShdw>
          </a:effec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ts val="0"/>
              </a:spcBef>
              <a:buFontTx/>
              <a:buNone/>
            </a:pPr>
            <a:r>
              <a:rPr lang="ru-RU" altLang="ru-RU" sz="1800" dirty="0">
                <a:latin typeface="Monotype Corsiva" panose="03010101010201010101" pitchFamily="66" charset="0"/>
              </a:rPr>
              <a:t> </a:t>
            </a:r>
            <a:r>
              <a:rPr lang="ru-RU" altLang="ru-RU" sz="1800" i="1" dirty="0">
                <a:solidFill>
                  <a:srgbClr val="990033"/>
                </a:solidFill>
                <a:latin typeface="Calibri" panose="020F0502020204030204" pitchFamily="34" charset="0"/>
                <a:cs typeface="Calibri" panose="020F0502020204030204" pitchFamily="34" charset="0"/>
              </a:rPr>
              <a:t>Системность и единство </a:t>
            </a:r>
            <a:endParaRPr lang="ru-RU" altLang="ru-RU" sz="1800" i="1" dirty="0" smtClean="0">
              <a:solidFill>
                <a:srgbClr val="990033"/>
              </a:solidFill>
              <a:latin typeface="Calibri" panose="020F0502020204030204" pitchFamily="34" charset="0"/>
              <a:cs typeface="Calibri" panose="020F0502020204030204" pitchFamily="34" charset="0"/>
            </a:endParaRPr>
          </a:p>
          <a:p>
            <a:pPr eaLnBrk="1" hangingPunct="1">
              <a:lnSpc>
                <a:spcPct val="90000"/>
              </a:lnSpc>
              <a:spcBef>
                <a:spcPts val="0"/>
              </a:spcBef>
              <a:buFontTx/>
              <a:buNone/>
            </a:pPr>
            <a:r>
              <a:rPr lang="ru-RU" altLang="ru-RU" sz="1800" i="1" dirty="0" smtClean="0">
                <a:solidFill>
                  <a:srgbClr val="990033"/>
                </a:solidFill>
                <a:latin typeface="Calibri" panose="020F0502020204030204" pitchFamily="34" charset="0"/>
                <a:cs typeface="Calibri" panose="020F0502020204030204" pitchFamily="34" charset="0"/>
              </a:rPr>
              <a:t>требований</a:t>
            </a:r>
            <a:endParaRPr lang="ru-RU" altLang="ru-RU" sz="1800" i="1" dirty="0">
              <a:solidFill>
                <a:srgbClr val="990033"/>
              </a:solidFill>
              <a:latin typeface="Calibri" panose="020F0502020204030204" pitchFamily="34" charset="0"/>
              <a:cs typeface="Calibri" panose="020F0502020204030204" pitchFamily="34" charset="0"/>
            </a:endParaRPr>
          </a:p>
        </p:txBody>
      </p:sp>
      <p:sp>
        <p:nvSpPr>
          <p:cNvPr id="4" name="Rectangle 8"/>
          <p:cNvSpPr>
            <a:spLocks noChangeArrowheads="1"/>
          </p:cNvSpPr>
          <p:nvPr/>
        </p:nvSpPr>
        <p:spPr bwMode="auto">
          <a:xfrm>
            <a:off x="149621" y="3613637"/>
            <a:ext cx="1966119" cy="369332"/>
          </a:xfrm>
          <a:prstGeom prst="rect">
            <a:avLst/>
          </a:prstGeom>
          <a:gradFill rotWithShape="0">
            <a:gsLst>
              <a:gs pos="0">
                <a:srgbClr val="A2A200"/>
              </a:gs>
              <a:gs pos="50000">
                <a:srgbClr val="FFFF00"/>
              </a:gs>
              <a:gs pos="100000">
                <a:srgbClr val="A2A200"/>
              </a:gs>
            </a:gsLst>
            <a:lin ang="5400000" scaled="1"/>
          </a:gradFill>
          <a:ln w="9525">
            <a:solidFill>
              <a:schemeClr val="tx1"/>
            </a:solidFill>
            <a:miter lim="800000"/>
            <a:headEnd/>
            <a:tailEnd/>
          </a:ln>
          <a:effectLst>
            <a:outerShdw dist="107763" dir="2700000" algn="ctr" rotWithShape="0">
              <a:srgbClr val="FF9900"/>
            </a:outerShdw>
          </a:effec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
                <a:srgbClr val="FF0000"/>
              </a:buClr>
              <a:buFont typeface="Arial Black" panose="020B0A04020102020204" pitchFamily="34" charset="0"/>
              <a:buNone/>
            </a:pPr>
            <a:r>
              <a:rPr lang="ru-RU" altLang="ru-RU" sz="1800" i="1" dirty="0">
                <a:solidFill>
                  <a:srgbClr val="990033"/>
                </a:solidFill>
                <a:latin typeface="Calibri" panose="020F0502020204030204" pitchFamily="34" charset="0"/>
                <a:cs typeface="Calibri" panose="020F0502020204030204" pitchFamily="34" charset="0"/>
              </a:rPr>
              <a:t>Личный пример</a:t>
            </a:r>
            <a:r>
              <a:rPr lang="ru-RU" altLang="ru-RU" sz="1800" dirty="0">
                <a:solidFill>
                  <a:srgbClr val="990033"/>
                </a:solidFill>
                <a:latin typeface="Calibri" panose="020F0502020204030204" pitchFamily="34" charset="0"/>
                <a:cs typeface="Calibri" panose="020F0502020204030204" pitchFamily="34" charset="0"/>
              </a:rPr>
              <a:t> </a:t>
            </a:r>
          </a:p>
        </p:txBody>
      </p:sp>
      <p:sp>
        <p:nvSpPr>
          <p:cNvPr id="5" name="Rectangle 9"/>
          <p:cNvSpPr>
            <a:spLocks noChangeArrowheads="1"/>
          </p:cNvSpPr>
          <p:nvPr/>
        </p:nvSpPr>
        <p:spPr bwMode="auto">
          <a:xfrm>
            <a:off x="5518943" y="1944318"/>
            <a:ext cx="3462338" cy="348557"/>
          </a:xfrm>
          <a:prstGeom prst="rect">
            <a:avLst/>
          </a:prstGeom>
          <a:gradFill rotWithShape="0">
            <a:gsLst>
              <a:gs pos="0">
                <a:srgbClr val="A2A200"/>
              </a:gs>
              <a:gs pos="50000">
                <a:srgbClr val="FFFF00"/>
              </a:gs>
              <a:gs pos="100000">
                <a:srgbClr val="A2A200"/>
              </a:gs>
            </a:gsLst>
            <a:lin ang="5400000" scaled="1"/>
          </a:gradFill>
          <a:ln w="9525">
            <a:solidFill>
              <a:schemeClr val="tx1"/>
            </a:solidFill>
            <a:miter lim="800000"/>
            <a:headEnd/>
            <a:tailEnd/>
          </a:ln>
          <a:effectLst>
            <a:outerShdw dist="107763" dir="2700000" algn="ctr" rotWithShape="0">
              <a:srgbClr val="FF9900"/>
            </a:outerShdw>
          </a:effec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buFontTx/>
              <a:buNone/>
            </a:pPr>
            <a:r>
              <a:rPr lang="ru-RU" altLang="ru-RU" sz="1800" dirty="0">
                <a:latin typeface="Monotype Corsiva" panose="03010101010201010101" pitchFamily="66" charset="0"/>
              </a:rPr>
              <a:t> </a:t>
            </a:r>
            <a:r>
              <a:rPr lang="ru-RU" altLang="ru-RU" sz="1800" i="1" dirty="0">
                <a:solidFill>
                  <a:srgbClr val="990033"/>
                </a:solidFill>
                <a:latin typeface="Calibri" panose="020F0502020204030204" pitchFamily="34" charset="0"/>
                <a:cs typeface="Calibri" panose="020F0502020204030204" pitchFamily="34" charset="0"/>
              </a:rPr>
              <a:t>Совместная деятельность</a:t>
            </a:r>
            <a:r>
              <a:rPr lang="ru-RU" altLang="ru-RU" sz="1800" dirty="0">
                <a:solidFill>
                  <a:srgbClr val="990033"/>
                </a:solidFill>
                <a:latin typeface="Calibri" panose="020F0502020204030204" pitchFamily="34" charset="0"/>
                <a:cs typeface="Calibri" panose="020F0502020204030204" pitchFamily="34" charset="0"/>
              </a:rPr>
              <a:t> </a:t>
            </a:r>
          </a:p>
        </p:txBody>
      </p:sp>
      <p:sp>
        <p:nvSpPr>
          <p:cNvPr id="6" name="Rectangle 27"/>
          <p:cNvSpPr>
            <a:spLocks noChangeArrowheads="1"/>
          </p:cNvSpPr>
          <p:nvPr/>
        </p:nvSpPr>
        <p:spPr bwMode="auto">
          <a:xfrm>
            <a:off x="891702" y="3104027"/>
            <a:ext cx="2649661" cy="341632"/>
          </a:xfrm>
          <a:prstGeom prst="rect">
            <a:avLst/>
          </a:prstGeom>
          <a:gradFill rotWithShape="0">
            <a:gsLst>
              <a:gs pos="0">
                <a:srgbClr val="A2A200"/>
              </a:gs>
              <a:gs pos="50000">
                <a:srgbClr val="FFFF00"/>
              </a:gs>
              <a:gs pos="100000">
                <a:srgbClr val="A2A200"/>
              </a:gs>
            </a:gsLst>
            <a:lin ang="5400000" scaled="1"/>
          </a:gradFill>
          <a:ln w="9525">
            <a:solidFill>
              <a:schemeClr val="tx1"/>
            </a:solidFill>
            <a:miter lim="800000"/>
            <a:headEnd/>
            <a:tailEnd/>
          </a:ln>
          <a:effectLst>
            <a:outerShdw dist="107763" dir="2700000" algn="ctr" rotWithShape="0">
              <a:srgbClr val="FF9900"/>
            </a:outerShdw>
          </a:effec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ts val="0"/>
              </a:spcBef>
              <a:buFontTx/>
              <a:buNone/>
            </a:pPr>
            <a:r>
              <a:rPr lang="ru-RU" altLang="ru-RU" sz="1800" i="1" dirty="0" err="1" smtClean="0">
                <a:solidFill>
                  <a:srgbClr val="990033"/>
                </a:solidFill>
                <a:latin typeface="Calibri" panose="020F0502020204030204" pitchFamily="34" charset="0"/>
                <a:cs typeface="Calibri" panose="020F0502020204030204" pitchFamily="34" charset="0"/>
              </a:rPr>
              <a:t>Ккоммуникативность</a:t>
            </a:r>
            <a:endParaRPr lang="ru-RU" altLang="ru-RU" sz="1800" i="1" dirty="0">
              <a:solidFill>
                <a:srgbClr val="990033"/>
              </a:solidFill>
              <a:latin typeface="Calibri" panose="020F0502020204030204" pitchFamily="34" charset="0"/>
              <a:cs typeface="Calibri" panose="020F0502020204030204" pitchFamily="34" charset="0"/>
            </a:endParaRPr>
          </a:p>
        </p:txBody>
      </p:sp>
      <p:sp>
        <p:nvSpPr>
          <p:cNvPr id="7" name="Rectangle 9"/>
          <p:cNvSpPr>
            <a:spLocks noChangeArrowheads="1"/>
          </p:cNvSpPr>
          <p:nvPr/>
        </p:nvSpPr>
        <p:spPr bwMode="auto">
          <a:xfrm>
            <a:off x="186483" y="2600281"/>
            <a:ext cx="3011487" cy="348557"/>
          </a:xfrm>
          <a:prstGeom prst="rect">
            <a:avLst/>
          </a:prstGeom>
          <a:gradFill rotWithShape="0">
            <a:gsLst>
              <a:gs pos="0">
                <a:srgbClr val="A2A200"/>
              </a:gs>
              <a:gs pos="50000">
                <a:srgbClr val="FFFF00"/>
              </a:gs>
              <a:gs pos="100000">
                <a:srgbClr val="A2A200"/>
              </a:gs>
            </a:gsLst>
            <a:lin ang="5400000" scaled="1"/>
          </a:gradFill>
          <a:ln w="9525">
            <a:solidFill>
              <a:schemeClr val="tx1"/>
            </a:solidFill>
            <a:miter lim="800000"/>
            <a:headEnd/>
            <a:tailEnd/>
          </a:ln>
          <a:effectLst>
            <a:outerShdw dist="107763" dir="2700000" algn="ctr" rotWithShape="0">
              <a:srgbClr val="FF9900"/>
            </a:outerShdw>
          </a:effec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Tx/>
              <a:buNone/>
            </a:pPr>
            <a:r>
              <a:rPr lang="ru-RU" altLang="ru-RU" sz="1800" dirty="0">
                <a:latin typeface="Monotype Corsiva" panose="03010101010201010101" pitchFamily="66" charset="0"/>
              </a:rPr>
              <a:t> </a:t>
            </a:r>
            <a:r>
              <a:rPr lang="ru-RU" altLang="ru-RU" sz="1800" i="1" dirty="0">
                <a:solidFill>
                  <a:srgbClr val="990033"/>
                </a:solidFill>
                <a:latin typeface="Calibri" panose="020F0502020204030204" pitchFamily="34" charset="0"/>
                <a:cs typeface="Calibri" panose="020F0502020204030204" pitchFamily="34" charset="0"/>
              </a:rPr>
              <a:t>Культура поведения</a:t>
            </a:r>
          </a:p>
        </p:txBody>
      </p:sp>
      <p:sp>
        <p:nvSpPr>
          <p:cNvPr id="8" name="Rectangle 9"/>
          <p:cNvSpPr>
            <a:spLocks noChangeArrowheads="1"/>
          </p:cNvSpPr>
          <p:nvPr/>
        </p:nvSpPr>
        <p:spPr bwMode="auto">
          <a:xfrm>
            <a:off x="5723592" y="3150193"/>
            <a:ext cx="3089277" cy="590931"/>
          </a:xfrm>
          <a:prstGeom prst="rect">
            <a:avLst/>
          </a:prstGeom>
          <a:gradFill rotWithShape="0">
            <a:gsLst>
              <a:gs pos="0">
                <a:srgbClr val="A2A200"/>
              </a:gs>
              <a:gs pos="50000">
                <a:srgbClr val="FFFF00"/>
              </a:gs>
              <a:gs pos="100000">
                <a:srgbClr val="A2A200"/>
              </a:gs>
            </a:gsLst>
            <a:lin ang="5400000" scaled="1"/>
          </a:gradFill>
          <a:ln w="9525">
            <a:solidFill>
              <a:schemeClr val="tx1"/>
            </a:solidFill>
            <a:miter lim="800000"/>
            <a:headEnd/>
            <a:tailEnd/>
          </a:ln>
          <a:effectLst>
            <a:outerShdw dist="107763" dir="2700000" algn="ctr" rotWithShape="0">
              <a:srgbClr val="FF9900"/>
            </a:outerShdw>
          </a:effec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ts val="0"/>
              </a:spcBef>
              <a:buFontTx/>
              <a:buNone/>
            </a:pPr>
            <a:r>
              <a:rPr lang="ru-RU" altLang="ru-RU" sz="1800" dirty="0">
                <a:latin typeface="Monotype Corsiva" panose="03010101010201010101" pitchFamily="66" charset="0"/>
              </a:rPr>
              <a:t> </a:t>
            </a:r>
            <a:r>
              <a:rPr lang="ru-RU" altLang="ru-RU" sz="1800" i="1" dirty="0">
                <a:solidFill>
                  <a:srgbClr val="990033"/>
                </a:solidFill>
                <a:latin typeface="Calibri" panose="020F0502020204030204" pitchFamily="34" charset="0"/>
                <a:cs typeface="Calibri" panose="020F0502020204030204" pitchFamily="34" charset="0"/>
              </a:rPr>
              <a:t>Мотивация к  учебе детей </a:t>
            </a:r>
            <a:endParaRPr lang="ru-RU" altLang="ru-RU" sz="1800" i="1" dirty="0" smtClean="0">
              <a:solidFill>
                <a:srgbClr val="990033"/>
              </a:solidFill>
              <a:latin typeface="Calibri" panose="020F0502020204030204" pitchFamily="34" charset="0"/>
              <a:cs typeface="Calibri" panose="020F0502020204030204" pitchFamily="34" charset="0"/>
            </a:endParaRPr>
          </a:p>
          <a:p>
            <a:pPr eaLnBrk="1" hangingPunct="1">
              <a:lnSpc>
                <a:spcPct val="90000"/>
              </a:lnSpc>
              <a:spcBef>
                <a:spcPts val="0"/>
              </a:spcBef>
              <a:buFontTx/>
              <a:buNone/>
            </a:pPr>
            <a:r>
              <a:rPr lang="ru-RU" altLang="ru-RU" sz="1800" i="1" dirty="0" smtClean="0">
                <a:solidFill>
                  <a:srgbClr val="990033"/>
                </a:solidFill>
                <a:latin typeface="Calibri" panose="020F0502020204030204" pitchFamily="34" charset="0"/>
                <a:cs typeface="Calibri" panose="020F0502020204030204" pitchFamily="34" charset="0"/>
              </a:rPr>
              <a:t>и </a:t>
            </a:r>
            <a:r>
              <a:rPr lang="ru-RU" altLang="ru-RU" sz="1800" i="1" dirty="0">
                <a:solidFill>
                  <a:srgbClr val="990033"/>
                </a:solidFill>
                <a:latin typeface="Calibri" panose="020F0502020204030204" pitchFamily="34" charset="0"/>
                <a:cs typeface="Calibri" panose="020F0502020204030204" pitchFamily="34" charset="0"/>
              </a:rPr>
              <a:t>самих родителей</a:t>
            </a:r>
          </a:p>
        </p:txBody>
      </p:sp>
      <p:sp>
        <p:nvSpPr>
          <p:cNvPr id="315422" name="Rectangle 30"/>
          <p:cNvSpPr>
            <a:spLocks noChangeArrowheads="1"/>
          </p:cNvSpPr>
          <p:nvPr/>
        </p:nvSpPr>
        <p:spPr bwMode="auto">
          <a:xfrm>
            <a:off x="0" y="347663"/>
            <a:ext cx="184150" cy="3175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nchor="ctr">
            <a:spAutoFit/>
          </a:bodyPr>
          <a:lstStyle/>
          <a:p>
            <a:pPr eaLnBrk="1" hangingPunct="1">
              <a:lnSpc>
                <a:spcPct val="90000"/>
              </a:lnSpc>
              <a:spcBef>
                <a:spcPct val="20000"/>
              </a:spcBef>
              <a:defRPr/>
            </a:pPr>
            <a:endParaRPr lang="ru-RU" sz="1633"/>
          </a:p>
        </p:txBody>
      </p:sp>
      <p:sp>
        <p:nvSpPr>
          <p:cNvPr id="315424" name="Rectangle 32"/>
          <p:cNvSpPr>
            <a:spLocks noChangeArrowheads="1"/>
          </p:cNvSpPr>
          <p:nvPr/>
        </p:nvSpPr>
        <p:spPr bwMode="auto">
          <a:xfrm>
            <a:off x="0" y="-158750"/>
            <a:ext cx="184150" cy="3190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nchor="ctr">
            <a:spAutoFit/>
          </a:bodyPr>
          <a:lstStyle/>
          <a:p>
            <a:pPr eaLnBrk="1" hangingPunct="1">
              <a:lnSpc>
                <a:spcPct val="90000"/>
              </a:lnSpc>
              <a:spcBef>
                <a:spcPct val="20000"/>
              </a:spcBef>
              <a:defRPr/>
            </a:pPr>
            <a:endParaRPr lang="ru-RU" sz="1633"/>
          </a:p>
        </p:txBody>
      </p:sp>
      <p:sp>
        <p:nvSpPr>
          <p:cNvPr id="26" name="Rectangle 8"/>
          <p:cNvSpPr>
            <a:spLocks noChangeArrowheads="1"/>
          </p:cNvSpPr>
          <p:nvPr/>
        </p:nvSpPr>
        <p:spPr bwMode="auto">
          <a:xfrm>
            <a:off x="4685438" y="1401221"/>
            <a:ext cx="4300537" cy="369332"/>
          </a:xfrm>
          <a:prstGeom prst="rect">
            <a:avLst/>
          </a:prstGeom>
          <a:gradFill rotWithShape="0">
            <a:gsLst>
              <a:gs pos="0">
                <a:srgbClr val="A2A200"/>
              </a:gs>
              <a:gs pos="50000">
                <a:srgbClr val="FFFF00"/>
              </a:gs>
              <a:gs pos="100000">
                <a:srgbClr val="A2A200"/>
              </a:gs>
            </a:gsLst>
            <a:lin ang="5400000" scaled="1"/>
          </a:gradFill>
          <a:ln w="9525">
            <a:solidFill>
              <a:schemeClr val="tx1"/>
            </a:solidFill>
            <a:miter lim="800000"/>
            <a:headEnd/>
            <a:tailEnd/>
          </a:ln>
          <a:effectLst>
            <a:outerShdw dist="107763" dir="2700000" algn="ctr" rotWithShape="0">
              <a:srgbClr val="FF9900"/>
            </a:outerShdw>
          </a:effec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
                <a:srgbClr val="FF0000"/>
              </a:buClr>
              <a:buFont typeface="Arial Black" panose="020B0A04020102020204" pitchFamily="34" charset="0"/>
              <a:buNone/>
            </a:pPr>
            <a:r>
              <a:rPr lang="ru-RU" altLang="ru-RU" sz="1800" i="1" dirty="0">
                <a:solidFill>
                  <a:srgbClr val="990033"/>
                </a:solidFill>
                <a:latin typeface="Calibri" panose="020F0502020204030204" pitchFamily="34" charset="0"/>
                <a:cs typeface="Calibri" panose="020F0502020204030204" pitchFamily="34" charset="0"/>
              </a:rPr>
              <a:t>Авторитет значимых взрослых</a:t>
            </a:r>
          </a:p>
        </p:txBody>
      </p:sp>
      <p:sp>
        <p:nvSpPr>
          <p:cNvPr id="27" name="Rectangle 27"/>
          <p:cNvSpPr>
            <a:spLocks noChangeArrowheads="1"/>
          </p:cNvSpPr>
          <p:nvPr/>
        </p:nvSpPr>
        <p:spPr bwMode="auto">
          <a:xfrm>
            <a:off x="4627818" y="4446754"/>
            <a:ext cx="3531443" cy="590931"/>
          </a:xfrm>
          <a:prstGeom prst="rect">
            <a:avLst/>
          </a:prstGeom>
          <a:gradFill rotWithShape="0">
            <a:gsLst>
              <a:gs pos="0">
                <a:srgbClr val="A2A200"/>
              </a:gs>
              <a:gs pos="50000">
                <a:srgbClr val="FFFF00"/>
              </a:gs>
              <a:gs pos="100000">
                <a:srgbClr val="A2A200"/>
              </a:gs>
            </a:gsLst>
            <a:lin ang="5400000" scaled="1"/>
          </a:gradFill>
          <a:ln w="9525">
            <a:solidFill>
              <a:schemeClr val="tx1"/>
            </a:solidFill>
            <a:miter lim="800000"/>
            <a:headEnd/>
            <a:tailEnd/>
          </a:ln>
          <a:effectLst>
            <a:outerShdw dist="107763" dir="2700000" algn="ctr" rotWithShape="0">
              <a:srgbClr val="FF9900"/>
            </a:outerShdw>
          </a:effec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ts val="0"/>
              </a:spcBef>
              <a:buFontTx/>
              <a:buNone/>
            </a:pPr>
            <a:r>
              <a:rPr lang="ru-RU" altLang="ru-RU" sz="1800" i="1" dirty="0" smtClean="0">
                <a:solidFill>
                  <a:srgbClr val="990033"/>
                </a:solidFill>
                <a:latin typeface="Calibri" panose="020F0502020204030204" pitchFamily="34" charset="0"/>
                <a:cs typeface="Calibri" panose="020F0502020204030204" pitchFamily="34" charset="0"/>
              </a:rPr>
              <a:t>Эмоционально-нравственный </a:t>
            </a:r>
          </a:p>
          <a:p>
            <a:pPr eaLnBrk="1" hangingPunct="1">
              <a:lnSpc>
                <a:spcPct val="90000"/>
              </a:lnSpc>
              <a:spcBef>
                <a:spcPts val="0"/>
              </a:spcBef>
              <a:buFontTx/>
              <a:buNone/>
            </a:pPr>
            <a:r>
              <a:rPr lang="ru-RU" altLang="ru-RU" sz="1800" i="1" dirty="0" smtClean="0">
                <a:solidFill>
                  <a:srgbClr val="990033"/>
                </a:solidFill>
                <a:latin typeface="Calibri" panose="020F0502020204030204" pitchFamily="34" charset="0"/>
                <a:cs typeface="Calibri" panose="020F0502020204030204" pitchFamily="34" charset="0"/>
              </a:rPr>
              <a:t>климат </a:t>
            </a:r>
            <a:r>
              <a:rPr lang="ru-RU" altLang="ru-RU" sz="1800" i="1" dirty="0">
                <a:solidFill>
                  <a:srgbClr val="990033"/>
                </a:solidFill>
                <a:latin typeface="Calibri" panose="020F0502020204030204" pitchFamily="34" charset="0"/>
                <a:cs typeface="Calibri" panose="020F0502020204030204" pitchFamily="34" charset="0"/>
              </a:rPr>
              <a:t>в семье</a:t>
            </a:r>
          </a:p>
        </p:txBody>
      </p:sp>
      <p:sp>
        <p:nvSpPr>
          <p:cNvPr id="30" name="Rectangle 9"/>
          <p:cNvSpPr>
            <a:spLocks noChangeArrowheads="1"/>
          </p:cNvSpPr>
          <p:nvPr/>
        </p:nvSpPr>
        <p:spPr bwMode="auto">
          <a:xfrm>
            <a:off x="6236028" y="3903991"/>
            <a:ext cx="2196306" cy="348557"/>
          </a:xfrm>
          <a:prstGeom prst="rect">
            <a:avLst/>
          </a:prstGeom>
          <a:gradFill rotWithShape="0">
            <a:gsLst>
              <a:gs pos="0">
                <a:srgbClr val="A2A200"/>
              </a:gs>
              <a:gs pos="50000">
                <a:srgbClr val="FFFF00"/>
              </a:gs>
              <a:gs pos="100000">
                <a:srgbClr val="A2A200"/>
              </a:gs>
            </a:gsLst>
            <a:lin ang="5400000" scaled="1"/>
          </a:gradFill>
          <a:ln w="9525">
            <a:solidFill>
              <a:schemeClr val="tx1"/>
            </a:solidFill>
            <a:miter lim="800000"/>
            <a:headEnd/>
            <a:tailEnd/>
          </a:ln>
          <a:effectLst>
            <a:outerShdw dist="107763" dir="2700000" algn="ctr" rotWithShape="0">
              <a:srgbClr val="FF9900"/>
            </a:outerShdw>
          </a:effec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buFontTx/>
              <a:buNone/>
            </a:pPr>
            <a:r>
              <a:rPr lang="ru-RU" altLang="ru-RU" sz="1800" dirty="0">
                <a:latin typeface="Monotype Corsiva" panose="03010101010201010101" pitchFamily="66" charset="0"/>
              </a:rPr>
              <a:t> </a:t>
            </a:r>
            <a:r>
              <a:rPr lang="ru-RU" altLang="ru-RU" sz="1800" i="1" dirty="0">
                <a:solidFill>
                  <a:srgbClr val="990033"/>
                </a:solidFill>
                <a:latin typeface="Calibri" panose="020F0502020204030204" pitchFamily="34" charset="0"/>
                <a:cs typeface="Calibri" panose="020F0502020204030204" pitchFamily="34" charset="0"/>
              </a:rPr>
              <a:t>Уклад и  традиции</a:t>
            </a:r>
          </a:p>
        </p:txBody>
      </p:sp>
      <p:pic>
        <p:nvPicPr>
          <p:cNvPr id="34836" name="Рисунок 7" descr="https://thumbs.dreamstime.com/b/%D0%BC%D0%B0%D0%BB%D0%B0%D1%8F-%D0%BB%D1%8E%D0%B4-%D1%81%D1%87%D0%B0%D1%81%D1%82%D0%BB%D0%B8%D0%B2%D0%B0%D1%8F-%D1%81%D0%B5%D0%BC%D1%8C%D1%8F-3d-292345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131" y="1978999"/>
            <a:ext cx="1701190" cy="192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Скругленный прямоугольник 4"/>
          <p:cNvSpPr txBox="1"/>
          <p:nvPr/>
        </p:nvSpPr>
        <p:spPr>
          <a:xfrm>
            <a:off x="2027866" y="6262788"/>
            <a:ext cx="4807841" cy="5952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1100" kern="1200" dirty="0">
              <a:solidFill>
                <a:schemeClr val="accent2">
                  <a:lumMod val="50000"/>
                </a:schemeClr>
              </a:solidFill>
              <a:latin typeface="Constantia"/>
              <a:ea typeface="+mn-ea"/>
              <a:cs typeface="+mn-cs"/>
            </a:endParaRPr>
          </a:p>
        </p:txBody>
      </p:sp>
      <p:sp>
        <p:nvSpPr>
          <p:cNvPr id="2" name="Прямоугольник 1"/>
          <p:cNvSpPr/>
          <p:nvPr/>
        </p:nvSpPr>
        <p:spPr>
          <a:xfrm>
            <a:off x="5557028" y="9750"/>
            <a:ext cx="3555984" cy="600164"/>
          </a:xfrm>
          <a:prstGeom prst="rect">
            <a:avLst/>
          </a:prstGeom>
        </p:spPr>
        <p:txBody>
          <a:bodyPr wrap="square">
            <a:spAutoFit/>
          </a:bodyPr>
          <a:lstStyle/>
          <a:p>
            <a:pPr algn="r">
              <a:spcAft>
                <a:spcPts val="0"/>
              </a:spcAft>
            </a:pPr>
            <a:r>
              <a:rPr lang="ru-RU" sz="1100" b="1"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«Воспитывая детей, </a:t>
            </a:r>
            <a:r>
              <a:rPr lang="ru-RU" sz="1100" b="1" i="1" dirty="0" smtClean="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помните, что </a:t>
            </a:r>
            <a:r>
              <a:rPr lang="ru-RU" sz="1100" b="1"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вы воспитываете родителей для своих внуков</a:t>
            </a:r>
            <a:r>
              <a:rPr lang="ru-RU" sz="1100" b="1" i="1" dirty="0" smtClean="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a:t>
            </a:r>
          </a:p>
          <a:p>
            <a:pPr algn="r">
              <a:spcAft>
                <a:spcPts val="0"/>
              </a:spcAft>
            </a:pPr>
            <a:r>
              <a:rPr lang="ru-RU" sz="1100" b="1" i="1" dirty="0" smtClean="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(Народная мудрость)</a:t>
            </a:r>
            <a:endParaRPr lang="ru-RU" sz="1100"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9"/>
          <p:cNvSpPr>
            <a:spLocks noChangeArrowheads="1"/>
          </p:cNvSpPr>
          <p:nvPr/>
        </p:nvSpPr>
        <p:spPr bwMode="auto">
          <a:xfrm>
            <a:off x="92074" y="31884"/>
            <a:ext cx="3105895" cy="1102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3077" tIns="43200" rIns="83077" bIns="432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300" dirty="0">
                <a:solidFill>
                  <a:srgbClr val="0000FF"/>
                </a:solidFill>
                <a:latin typeface="Calibri" panose="020F0502020204030204" pitchFamily="34" charset="0"/>
                <a:ea typeface="Microsoft YaHei" panose="020B0503020204020204" pitchFamily="34" charset="-122"/>
                <a:cs typeface="Calibri" panose="020F0502020204030204" pitchFamily="34" charset="0"/>
              </a:rPr>
              <a:t>Есть ли единодушие в Вашей семье </a:t>
            </a:r>
          </a:p>
          <a:p>
            <a:pPr algn="ctr" eaLnBrk="1" hangingPunct="1">
              <a:spcBef>
                <a:spcPct val="0"/>
              </a:spcBef>
              <a:buFontTx/>
              <a:buNone/>
              <a:defRPr/>
            </a:pPr>
            <a:r>
              <a:rPr lang="ru-RU" altLang="ru-RU" sz="1300" dirty="0">
                <a:solidFill>
                  <a:srgbClr val="0000FF"/>
                </a:solidFill>
                <a:latin typeface="Calibri" panose="020F0502020204030204" pitchFamily="34" charset="0"/>
                <a:ea typeface="Microsoft YaHei" panose="020B0503020204020204" pitchFamily="34" charset="-122"/>
                <a:cs typeface="Calibri" panose="020F0502020204030204" pitchFamily="34" charset="0"/>
              </a:rPr>
              <a:t>в вопросах воспитания детей? </a:t>
            </a:r>
          </a:p>
          <a:p>
            <a:pPr eaLnBrk="1" hangingPunct="1">
              <a:spcBef>
                <a:spcPct val="0"/>
              </a:spcBef>
              <a:buFontTx/>
              <a:buNone/>
              <a:defRPr/>
            </a:pPr>
            <a:r>
              <a:rPr lang="ru-RU" altLang="ru-RU" sz="1300" i="1" dirty="0">
                <a:solidFill>
                  <a:srgbClr val="FF0000"/>
                </a:solidFill>
                <a:latin typeface="Calibri" panose="020F0502020204030204" pitchFamily="34" charset="0"/>
                <a:ea typeface="Microsoft YaHei" panose="020B0503020204020204" pitchFamily="34" charset="-122"/>
                <a:cs typeface="Calibri" panose="020F0502020204030204" pitchFamily="34" charset="0"/>
              </a:rPr>
              <a:t>Да 		- </a:t>
            </a:r>
            <a:r>
              <a:rPr lang="az-Cyrl-AZ" altLang="ru-RU" sz="1300" i="1" dirty="0">
                <a:solidFill>
                  <a:srgbClr val="FF0000"/>
                </a:solidFill>
                <a:latin typeface="Calibri" panose="020F0502020204030204" pitchFamily="34" charset="0"/>
                <a:ea typeface="Microsoft YaHei" panose="020B0503020204020204" pitchFamily="34" charset="-122"/>
                <a:cs typeface="Calibri" panose="020F0502020204030204" pitchFamily="34" charset="0"/>
              </a:rPr>
              <a:t>53,1%</a:t>
            </a:r>
            <a:r>
              <a:rPr lang="ru-RU" altLang="ru-RU" sz="1300" i="1" dirty="0">
                <a:solidFill>
                  <a:srgbClr val="FF0000"/>
                </a:solidFill>
                <a:latin typeface="Calibri" panose="020F0502020204030204" pitchFamily="34" charset="0"/>
                <a:ea typeface="Microsoft YaHei" panose="020B0503020204020204" pitchFamily="34" charset="-122"/>
                <a:cs typeface="Calibri" panose="020F0502020204030204" pitchFamily="34" charset="0"/>
              </a:rPr>
              <a:t>	</a:t>
            </a:r>
          </a:p>
          <a:p>
            <a:pPr eaLnBrk="1" hangingPunct="1">
              <a:spcBef>
                <a:spcPct val="0"/>
              </a:spcBef>
              <a:buFontTx/>
              <a:buNone/>
              <a:defRPr/>
            </a:pPr>
            <a:r>
              <a:rPr lang="ru-RU" altLang="ru-RU" sz="1300" i="1" dirty="0">
                <a:solidFill>
                  <a:srgbClr val="FF0000"/>
                </a:solidFill>
                <a:latin typeface="Calibri" panose="020F0502020204030204" pitchFamily="34" charset="0"/>
                <a:ea typeface="Microsoft YaHei" panose="020B0503020204020204" pitchFamily="34" charset="-122"/>
                <a:cs typeface="Calibri" panose="020F0502020204030204" pitchFamily="34" charset="0"/>
              </a:rPr>
              <a:t>Нет	</a:t>
            </a:r>
            <a:r>
              <a:rPr lang="az-Cyrl-AZ" altLang="ru-RU" sz="1300" i="1" dirty="0">
                <a:solidFill>
                  <a:srgbClr val="FF0000"/>
                </a:solidFill>
                <a:latin typeface="Calibri" panose="020F0502020204030204" pitchFamily="34" charset="0"/>
                <a:ea typeface="Microsoft YaHei" panose="020B0503020204020204" pitchFamily="34" charset="-122"/>
                <a:cs typeface="Calibri" panose="020F0502020204030204" pitchFamily="34" charset="0"/>
              </a:rPr>
              <a:t> 	- 14,3%</a:t>
            </a:r>
            <a:r>
              <a:rPr lang="ru-RU" altLang="ru-RU" sz="1300" i="1" dirty="0">
                <a:solidFill>
                  <a:srgbClr val="FF0000"/>
                </a:solidFill>
                <a:latin typeface="Calibri" panose="020F0502020204030204" pitchFamily="34" charset="0"/>
                <a:ea typeface="Microsoft YaHei" panose="020B0503020204020204" pitchFamily="34" charset="-122"/>
                <a:cs typeface="Calibri" panose="020F0502020204030204" pitchFamily="34" charset="0"/>
              </a:rPr>
              <a:t>	</a:t>
            </a:r>
          </a:p>
          <a:p>
            <a:pPr eaLnBrk="1" hangingPunct="1">
              <a:spcBef>
                <a:spcPct val="0"/>
              </a:spcBef>
              <a:buFontTx/>
              <a:buNone/>
              <a:defRPr/>
            </a:pPr>
            <a:r>
              <a:rPr lang="ru-RU" altLang="ru-RU" sz="1300" i="1" dirty="0">
                <a:solidFill>
                  <a:srgbClr val="FF0000"/>
                </a:solidFill>
                <a:latin typeface="Calibri" panose="020F0502020204030204" pitchFamily="34" charset="0"/>
                <a:ea typeface="Microsoft YaHei" panose="020B0503020204020204" pitchFamily="34" charset="-122"/>
                <a:cs typeface="Calibri" panose="020F0502020204030204" pitchFamily="34" charset="0"/>
              </a:rPr>
              <a:t>Не всегда		- 32,6%</a:t>
            </a:r>
            <a:r>
              <a:rPr lang="ru-RU" altLang="ru-RU" sz="1400" dirty="0">
                <a:solidFill>
                  <a:srgbClr val="FF0000"/>
                </a:solidFill>
                <a:latin typeface="Calibri" panose="020F0502020204030204" pitchFamily="34" charset="0"/>
                <a:ea typeface="Microsoft YaHei" panose="020B0503020204020204" pitchFamily="34" charset="-122"/>
                <a:cs typeface="Calibri" panose="020F0502020204030204" pitchFamily="34" charset="0"/>
              </a:rPr>
              <a:t>	</a:t>
            </a:r>
          </a:p>
        </p:txBody>
      </p:sp>
      <p:sp>
        <p:nvSpPr>
          <p:cNvPr id="3" name="Прямоугольник 2"/>
          <p:cNvSpPr/>
          <p:nvPr/>
        </p:nvSpPr>
        <p:spPr>
          <a:xfrm>
            <a:off x="891703" y="5279481"/>
            <a:ext cx="6937847" cy="1581074"/>
          </a:xfrm>
          <a:prstGeom prst="rect">
            <a:avLst/>
          </a:prstGeom>
        </p:spPr>
        <p:txBody>
          <a:bodyPr wrap="square">
            <a:spAutoFit/>
          </a:bodyPr>
          <a:lstStyle/>
          <a:p>
            <a:pPr algn="ctr">
              <a:lnSpc>
                <a:spcPct val="107000"/>
              </a:lnSpc>
              <a:defRPr/>
            </a:pPr>
            <a:r>
              <a:rPr lang="ru-RU" sz="1300" b="1" dirty="0">
                <a:solidFill>
                  <a:srgbClr val="0000FF"/>
                </a:solidFill>
                <a:effectLst>
                  <a:outerShdw blurRad="38100" dist="38100" dir="2700000" algn="tl">
                    <a:srgbClr val="000000">
                      <a:alpha val="43137"/>
                    </a:srgbClr>
                  </a:outerShdw>
                </a:effectLst>
                <a:cs typeface="Times New Roman" panose="02020603050405020304" pitchFamily="18" charset="0"/>
              </a:rPr>
              <a:t>Для того, чтобы овладеть педагогическими знаниями </a:t>
            </a:r>
          </a:p>
          <a:p>
            <a:pPr indent="266700">
              <a:lnSpc>
                <a:spcPct val="107000"/>
              </a:lnSpc>
              <a:defRPr/>
            </a:pPr>
            <a:r>
              <a:rPr lang="ru-RU" sz="1300" b="1" i="1" dirty="0">
                <a:solidFill>
                  <a:srgbClr val="FF0000"/>
                </a:solidFill>
                <a:ea typeface="Calibri" panose="020F0502020204030204" pitchFamily="34" charset="0"/>
                <a:cs typeface="Times New Roman" panose="02020603050405020304" pitchFamily="18" charset="0"/>
              </a:rPr>
              <a:t>Вы находите необходимую информацию в социальных сетях – 56,7%</a:t>
            </a:r>
          </a:p>
          <a:p>
            <a:pPr indent="266700">
              <a:lnSpc>
                <a:spcPct val="107000"/>
              </a:lnSpc>
              <a:defRPr/>
            </a:pPr>
            <a:r>
              <a:rPr lang="ru-RU" sz="1300" b="1" i="1" dirty="0" smtClean="0">
                <a:solidFill>
                  <a:srgbClr val="FF0000"/>
                </a:solidFill>
                <a:ea typeface="Calibri" panose="020F0502020204030204" pitchFamily="34" charset="0"/>
                <a:cs typeface="Times New Roman" panose="02020603050405020304" pitchFamily="18" charset="0"/>
              </a:rPr>
              <a:t>У </a:t>
            </a:r>
            <a:r>
              <a:rPr lang="ru-RU" sz="1300" b="1" i="1" dirty="0">
                <a:solidFill>
                  <a:srgbClr val="FF0000"/>
                </a:solidFill>
                <a:ea typeface="Calibri" panose="020F0502020204030204" pitchFamily="34" charset="0"/>
                <a:cs typeface="Times New Roman" panose="02020603050405020304" pitchFamily="18" charset="0"/>
              </a:rPr>
              <a:t>Вас обширный круг знакомых – есть с кем посоветоваться – 32,0%</a:t>
            </a:r>
          </a:p>
          <a:p>
            <a:pPr indent="266700">
              <a:lnSpc>
                <a:spcPct val="107000"/>
              </a:lnSpc>
              <a:defRPr/>
            </a:pPr>
            <a:r>
              <a:rPr lang="ru-RU" sz="1300" b="1" i="1" dirty="0">
                <a:solidFill>
                  <a:srgbClr val="FF0000"/>
                </a:solidFill>
                <a:ea typeface="Calibri" panose="020F0502020204030204" pitchFamily="34" charset="0"/>
                <a:cs typeface="Times New Roman" panose="02020603050405020304" pitchFamily="18" charset="0"/>
              </a:rPr>
              <a:t>Вы руководствуетесь житейским опытом - 32,0%</a:t>
            </a:r>
          </a:p>
          <a:p>
            <a:pPr indent="266700">
              <a:lnSpc>
                <a:spcPct val="107000"/>
              </a:lnSpc>
              <a:defRPr/>
            </a:pPr>
            <a:r>
              <a:rPr lang="ru-RU" sz="1300" b="1" i="1" dirty="0" smtClean="0">
                <a:solidFill>
                  <a:srgbClr val="FF0000"/>
                </a:solidFill>
                <a:ea typeface="Calibri" panose="020F0502020204030204" pitchFamily="34" charset="0"/>
                <a:cs typeface="Times New Roman" panose="02020603050405020304" pitchFamily="18" charset="0"/>
              </a:rPr>
              <a:t>Вы </a:t>
            </a:r>
            <a:r>
              <a:rPr lang="ru-RU" sz="1300" b="1" i="1" dirty="0">
                <a:solidFill>
                  <a:srgbClr val="FF0000"/>
                </a:solidFill>
                <a:ea typeface="Calibri" panose="020F0502020204030204" pitchFamily="34" charset="0"/>
                <a:cs typeface="Times New Roman" panose="02020603050405020304" pitchFamily="18" charset="0"/>
              </a:rPr>
              <a:t>следите за книжными новинками и публикациями в периодической печати – 19,6%</a:t>
            </a:r>
          </a:p>
          <a:p>
            <a:pPr indent="266700">
              <a:lnSpc>
                <a:spcPct val="107000"/>
              </a:lnSpc>
              <a:defRPr/>
            </a:pPr>
            <a:r>
              <a:rPr lang="ru-RU" sz="1300" b="1" i="1" dirty="0">
                <a:solidFill>
                  <a:srgbClr val="FF0000"/>
                </a:solidFill>
                <a:ea typeface="Calibri" panose="020F0502020204030204" pitchFamily="34" charset="0"/>
                <a:cs typeface="Times New Roman" panose="02020603050405020304" pitchFamily="18" charset="0"/>
              </a:rPr>
              <a:t>Вы смотрите программы по ТВ и слушаете радиопередачи  - 17,8%</a:t>
            </a:r>
          </a:p>
          <a:p>
            <a:pPr indent="266700">
              <a:lnSpc>
                <a:spcPct val="107000"/>
              </a:lnSpc>
              <a:defRPr/>
            </a:pPr>
            <a:r>
              <a:rPr lang="ru-RU" sz="1300" b="1" i="1" dirty="0" err="1" smtClean="0">
                <a:solidFill>
                  <a:srgbClr val="FF0000"/>
                </a:solidFill>
                <a:ea typeface="Calibri" panose="020F0502020204030204" pitchFamily="34" charset="0"/>
                <a:cs typeface="Times New Roman" panose="02020603050405020304" pitchFamily="18" charset="0"/>
              </a:rPr>
              <a:t>з.о</a:t>
            </a:r>
            <a:r>
              <a:rPr lang="ru-RU" sz="1300" b="1" i="1" dirty="0">
                <a:solidFill>
                  <a:srgbClr val="FF0000"/>
                </a:solidFill>
                <a:ea typeface="Calibri" panose="020F0502020204030204" pitchFamily="34" charset="0"/>
                <a:cs typeface="Times New Roman" panose="02020603050405020304" pitchFamily="18" charset="0"/>
              </a:rPr>
              <a:t>. – 3,0%</a:t>
            </a:r>
          </a:p>
        </p:txBody>
      </p:sp>
    </p:spTree>
    <p:extLst>
      <p:ext uri="{BB962C8B-B14F-4D97-AF65-F5344CB8AC3E}">
        <p14:creationId xmlns:p14="http://schemas.microsoft.com/office/powerpoint/2010/main" val="6234241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61514"/>
                                        </p:tgtEl>
                                        <p:attrNameLst>
                                          <p:attrName>style.visibility</p:attrName>
                                        </p:attrNameLst>
                                      </p:cBhvr>
                                      <p:to>
                                        <p:strVal val="visible"/>
                                      </p:to>
                                    </p:set>
                                    <p:animEffect transition="in" filter="slide(fromTop)">
                                      <p:cBhvr>
                                        <p:cTn id="7" dur="500"/>
                                        <p:tgtEl>
                                          <p:spTgt spid="661514"/>
                                        </p:tgtEl>
                                      </p:cBhvr>
                                    </p:animEffect>
                                  </p:childTnLst>
                                </p:cTn>
                              </p:par>
                            </p:childTnLst>
                          </p:cTn>
                        </p:par>
                        <p:par>
                          <p:cTn id="8" fill="hold" nodeType="afterGroup">
                            <p:stCondLst>
                              <p:cond delay="500"/>
                            </p:stCondLst>
                            <p:childTnLst>
                              <p:par>
                                <p:cTn id="9" presetID="12" presetClass="entr" presetSubtype="1" fill="hold" grpId="0" nodeType="afterEffect">
                                  <p:stCondLst>
                                    <p:cond delay="3000"/>
                                  </p:stCondLst>
                                  <p:childTnLst>
                                    <p:set>
                                      <p:cBhvr>
                                        <p:cTn id="10" dur="1" fill="hold">
                                          <p:stCondLst>
                                            <p:cond delay="0"/>
                                          </p:stCondLst>
                                        </p:cTn>
                                        <p:tgtEl>
                                          <p:spTgt spid="661512"/>
                                        </p:tgtEl>
                                        <p:attrNameLst>
                                          <p:attrName>style.visibility</p:attrName>
                                        </p:attrNameLst>
                                      </p:cBhvr>
                                      <p:to>
                                        <p:strVal val="visible"/>
                                      </p:to>
                                    </p:set>
                                    <p:animEffect transition="in" filter="slide(fromTop)">
                                      <p:cBhvr>
                                        <p:cTn id="11" dur="500"/>
                                        <p:tgtEl>
                                          <p:spTgt spid="661512"/>
                                        </p:tgtEl>
                                      </p:cBhvr>
                                    </p:animEffect>
                                  </p:childTnLst>
                                </p:cTn>
                              </p:par>
                            </p:childTnLst>
                          </p:cTn>
                        </p:par>
                        <p:par>
                          <p:cTn id="12" fill="hold" nodeType="afterGroup">
                            <p:stCondLst>
                              <p:cond delay="4000"/>
                            </p:stCondLst>
                            <p:childTnLst>
                              <p:par>
                                <p:cTn id="13" presetID="12" presetClass="entr" presetSubtype="1" fill="hold" grpId="0" nodeType="afterEffect">
                                  <p:stCondLst>
                                    <p:cond delay="3000"/>
                                  </p:stCondLst>
                                  <p:childTnLst>
                                    <p:set>
                                      <p:cBhvr>
                                        <p:cTn id="14" dur="1" fill="hold">
                                          <p:stCondLst>
                                            <p:cond delay="0"/>
                                          </p:stCondLst>
                                        </p:cTn>
                                        <p:tgtEl>
                                          <p:spTgt spid="661513"/>
                                        </p:tgtEl>
                                        <p:attrNameLst>
                                          <p:attrName>style.visibility</p:attrName>
                                        </p:attrNameLst>
                                      </p:cBhvr>
                                      <p:to>
                                        <p:strVal val="visible"/>
                                      </p:to>
                                    </p:set>
                                    <p:animEffect transition="in" filter="slide(fromTop)">
                                      <p:cBhvr>
                                        <p:cTn id="15" dur="500"/>
                                        <p:tgtEl>
                                          <p:spTgt spid="661513"/>
                                        </p:tgtEl>
                                      </p:cBhvr>
                                    </p:animEffect>
                                  </p:childTnLst>
                                </p:cTn>
                              </p:par>
                            </p:childTnLst>
                          </p:cTn>
                        </p:par>
                        <p:par>
                          <p:cTn id="16" fill="hold" nodeType="afterGroup">
                            <p:stCondLst>
                              <p:cond delay="7500"/>
                            </p:stCondLst>
                            <p:childTnLst>
                              <p:par>
                                <p:cTn id="17" presetID="12" presetClass="entr" presetSubtype="1" fill="hold" grpId="0" nodeType="afterEffect">
                                  <p:stCondLst>
                                    <p:cond delay="3000"/>
                                  </p:stCondLst>
                                  <p:childTnLst>
                                    <p:set>
                                      <p:cBhvr>
                                        <p:cTn id="18" dur="1" fill="hold">
                                          <p:stCondLst>
                                            <p:cond delay="0"/>
                                          </p:stCondLst>
                                        </p:cTn>
                                        <p:tgtEl>
                                          <p:spTgt spid="661531"/>
                                        </p:tgtEl>
                                        <p:attrNameLst>
                                          <p:attrName>style.visibility</p:attrName>
                                        </p:attrNameLst>
                                      </p:cBhvr>
                                      <p:to>
                                        <p:strVal val="visible"/>
                                      </p:to>
                                    </p:set>
                                    <p:animEffect transition="in" filter="slide(fromTop)">
                                      <p:cBhvr>
                                        <p:cTn id="19" dur="500"/>
                                        <p:tgtEl>
                                          <p:spTgt spid="661531"/>
                                        </p:tgtEl>
                                      </p:cBhvr>
                                    </p:animEffect>
                                  </p:childTnLst>
                                </p:cTn>
                              </p:par>
                            </p:childTnLst>
                          </p:cTn>
                        </p:par>
                        <p:par>
                          <p:cTn id="20" fill="hold" nodeType="afterGroup">
                            <p:stCondLst>
                              <p:cond delay="11000"/>
                            </p:stCondLst>
                            <p:childTnLst>
                              <p:par>
                                <p:cTn id="21" presetID="12" presetClass="entr" presetSubtype="1" fill="hold" grpId="0" nodeType="afterEffect">
                                  <p:stCondLst>
                                    <p:cond delay="3000"/>
                                  </p:stCondLst>
                                  <p:childTnLst>
                                    <p:set>
                                      <p:cBhvr>
                                        <p:cTn id="22" dur="1" fill="hold">
                                          <p:stCondLst>
                                            <p:cond delay="0"/>
                                          </p:stCondLst>
                                        </p:cTn>
                                        <p:tgtEl>
                                          <p:spTgt spid="4"/>
                                        </p:tgtEl>
                                        <p:attrNameLst>
                                          <p:attrName>style.visibility</p:attrName>
                                        </p:attrNameLst>
                                      </p:cBhvr>
                                      <p:to>
                                        <p:strVal val="visible"/>
                                      </p:to>
                                    </p:set>
                                    <p:animEffect transition="in" filter="slide(fromTop)">
                                      <p:cBhvr>
                                        <p:cTn id="23" dur="500"/>
                                        <p:tgtEl>
                                          <p:spTgt spid="4"/>
                                        </p:tgtEl>
                                      </p:cBhvr>
                                    </p:animEffect>
                                  </p:childTnLst>
                                </p:cTn>
                              </p:par>
                            </p:childTnLst>
                          </p:cTn>
                        </p:par>
                        <p:par>
                          <p:cTn id="24" fill="hold" nodeType="afterGroup">
                            <p:stCondLst>
                              <p:cond delay="14500"/>
                            </p:stCondLst>
                            <p:childTnLst>
                              <p:par>
                                <p:cTn id="25" presetID="12" presetClass="entr" presetSubtype="1" fill="hold" grpId="0" nodeType="afterEffect">
                                  <p:stCondLst>
                                    <p:cond delay="3000"/>
                                  </p:stCondLst>
                                  <p:childTnLst>
                                    <p:set>
                                      <p:cBhvr>
                                        <p:cTn id="26" dur="1" fill="hold">
                                          <p:stCondLst>
                                            <p:cond delay="0"/>
                                          </p:stCondLst>
                                        </p:cTn>
                                        <p:tgtEl>
                                          <p:spTgt spid="5"/>
                                        </p:tgtEl>
                                        <p:attrNameLst>
                                          <p:attrName>style.visibility</p:attrName>
                                        </p:attrNameLst>
                                      </p:cBhvr>
                                      <p:to>
                                        <p:strVal val="visible"/>
                                      </p:to>
                                    </p:set>
                                    <p:animEffect transition="in" filter="slide(fromTop)">
                                      <p:cBhvr>
                                        <p:cTn id="27" dur="500"/>
                                        <p:tgtEl>
                                          <p:spTgt spid="5"/>
                                        </p:tgtEl>
                                      </p:cBhvr>
                                    </p:animEffect>
                                  </p:childTnLst>
                                </p:cTn>
                              </p:par>
                            </p:childTnLst>
                          </p:cTn>
                        </p:par>
                        <p:par>
                          <p:cTn id="28" fill="hold" nodeType="afterGroup">
                            <p:stCondLst>
                              <p:cond delay="18000"/>
                            </p:stCondLst>
                            <p:childTnLst>
                              <p:par>
                                <p:cTn id="29" presetID="12" presetClass="entr" presetSubtype="1" fill="hold" grpId="0" nodeType="afterEffect">
                                  <p:stCondLst>
                                    <p:cond delay="3000"/>
                                  </p:stCondLst>
                                  <p:childTnLst>
                                    <p:set>
                                      <p:cBhvr>
                                        <p:cTn id="30" dur="1" fill="hold">
                                          <p:stCondLst>
                                            <p:cond delay="0"/>
                                          </p:stCondLst>
                                        </p:cTn>
                                        <p:tgtEl>
                                          <p:spTgt spid="6"/>
                                        </p:tgtEl>
                                        <p:attrNameLst>
                                          <p:attrName>style.visibility</p:attrName>
                                        </p:attrNameLst>
                                      </p:cBhvr>
                                      <p:to>
                                        <p:strVal val="visible"/>
                                      </p:to>
                                    </p:set>
                                    <p:animEffect transition="in" filter="slide(fromTop)">
                                      <p:cBhvr>
                                        <p:cTn id="31" dur="500"/>
                                        <p:tgtEl>
                                          <p:spTgt spid="6"/>
                                        </p:tgtEl>
                                      </p:cBhvr>
                                    </p:animEffect>
                                  </p:childTnLst>
                                </p:cTn>
                              </p:par>
                            </p:childTnLst>
                          </p:cTn>
                        </p:par>
                        <p:par>
                          <p:cTn id="32" fill="hold" nodeType="afterGroup">
                            <p:stCondLst>
                              <p:cond delay="21500"/>
                            </p:stCondLst>
                            <p:childTnLst>
                              <p:par>
                                <p:cTn id="33" presetID="12" presetClass="entr" presetSubtype="1" fill="hold" grpId="0" nodeType="afterEffect">
                                  <p:stCondLst>
                                    <p:cond delay="3000"/>
                                  </p:stCondLst>
                                  <p:childTnLst>
                                    <p:set>
                                      <p:cBhvr>
                                        <p:cTn id="34" dur="1" fill="hold">
                                          <p:stCondLst>
                                            <p:cond delay="0"/>
                                          </p:stCondLst>
                                        </p:cTn>
                                        <p:tgtEl>
                                          <p:spTgt spid="7"/>
                                        </p:tgtEl>
                                        <p:attrNameLst>
                                          <p:attrName>style.visibility</p:attrName>
                                        </p:attrNameLst>
                                      </p:cBhvr>
                                      <p:to>
                                        <p:strVal val="visible"/>
                                      </p:to>
                                    </p:set>
                                    <p:animEffect transition="in" filter="slide(fromTop)">
                                      <p:cBhvr>
                                        <p:cTn id="35" dur="500"/>
                                        <p:tgtEl>
                                          <p:spTgt spid="7"/>
                                        </p:tgtEl>
                                      </p:cBhvr>
                                    </p:animEffect>
                                  </p:childTnLst>
                                </p:cTn>
                              </p:par>
                            </p:childTnLst>
                          </p:cTn>
                        </p:par>
                        <p:par>
                          <p:cTn id="36" fill="hold" nodeType="afterGroup">
                            <p:stCondLst>
                              <p:cond delay="25000"/>
                            </p:stCondLst>
                            <p:childTnLst>
                              <p:par>
                                <p:cTn id="37" presetID="12" presetClass="entr" presetSubtype="1" fill="hold" grpId="0" nodeType="afterEffect">
                                  <p:stCondLst>
                                    <p:cond delay="3000"/>
                                  </p:stCondLst>
                                  <p:childTnLst>
                                    <p:set>
                                      <p:cBhvr>
                                        <p:cTn id="38" dur="1" fill="hold">
                                          <p:stCondLst>
                                            <p:cond delay="0"/>
                                          </p:stCondLst>
                                        </p:cTn>
                                        <p:tgtEl>
                                          <p:spTgt spid="8"/>
                                        </p:tgtEl>
                                        <p:attrNameLst>
                                          <p:attrName>style.visibility</p:attrName>
                                        </p:attrNameLst>
                                      </p:cBhvr>
                                      <p:to>
                                        <p:strVal val="visible"/>
                                      </p:to>
                                    </p:set>
                                    <p:animEffect transition="in" filter="slide(fromTop)">
                                      <p:cBhvr>
                                        <p:cTn id="39" dur="500"/>
                                        <p:tgtEl>
                                          <p:spTgt spid="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1"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1" presetClass="entr" presetSubtype="1" fill="hold" grpId="2"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heel(1)">
                                      <p:cBhvr>
                                        <p:cTn id="50" dur="2000"/>
                                        <p:tgtEl>
                                          <p:spTgt spid="6"/>
                                        </p:tgtEl>
                                      </p:cBhvr>
                                    </p:animEffect>
                                  </p:childTnLst>
                                </p:cTn>
                              </p:par>
                            </p:childTnLst>
                          </p:cTn>
                        </p:par>
                        <p:par>
                          <p:cTn id="51" fill="hold" nodeType="afterGroup">
                            <p:stCondLst>
                              <p:cond delay="2000"/>
                            </p:stCondLst>
                            <p:childTnLst>
                              <p:par>
                                <p:cTn id="52" presetID="12" presetClass="entr" presetSubtype="1" fill="hold" grpId="0" nodeType="afterEffect">
                                  <p:stCondLst>
                                    <p:cond delay="3000"/>
                                  </p:stCondLst>
                                  <p:childTnLst>
                                    <p:set>
                                      <p:cBhvr>
                                        <p:cTn id="53" dur="1" fill="hold">
                                          <p:stCondLst>
                                            <p:cond delay="0"/>
                                          </p:stCondLst>
                                        </p:cTn>
                                        <p:tgtEl>
                                          <p:spTgt spid="26"/>
                                        </p:tgtEl>
                                        <p:attrNameLst>
                                          <p:attrName>style.visibility</p:attrName>
                                        </p:attrNameLst>
                                      </p:cBhvr>
                                      <p:to>
                                        <p:strVal val="visible"/>
                                      </p:to>
                                    </p:set>
                                    <p:animEffect transition="in" filter="slide(fromTop)">
                                      <p:cBhvr>
                                        <p:cTn id="54" dur="500"/>
                                        <p:tgtEl>
                                          <p:spTgt spid="26"/>
                                        </p:tgtEl>
                                      </p:cBhvr>
                                    </p:animEffect>
                                  </p:childTnLst>
                                </p:cTn>
                              </p:par>
                            </p:childTnLst>
                          </p:cTn>
                        </p:par>
                        <p:par>
                          <p:cTn id="55" fill="hold" nodeType="afterGroup">
                            <p:stCondLst>
                              <p:cond delay="5500"/>
                            </p:stCondLst>
                            <p:childTnLst>
                              <p:par>
                                <p:cTn id="56" presetID="12" presetClass="entr" presetSubtype="1" fill="hold" grpId="0" nodeType="afterEffect">
                                  <p:stCondLst>
                                    <p:cond delay="3000"/>
                                  </p:stCondLst>
                                  <p:childTnLst>
                                    <p:set>
                                      <p:cBhvr>
                                        <p:cTn id="57" dur="1" fill="hold">
                                          <p:stCondLst>
                                            <p:cond delay="0"/>
                                          </p:stCondLst>
                                        </p:cTn>
                                        <p:tgtEl>
                                          <p:spTgt spid="27"/>
                                        </p:tgtEl>
                                        <p:attrNameLst>
                                          <p:attrName>style.visibility</p:attrName>
                                        </p:attrNameLst>
                                      </p:cBhvr>
                                      <p:to>
                                        <p:strVal val="visible"/>
                                      </p:to>
                                    </p:set>
                                    <p:animEffect transition="in" filter="slide(fromTop)">
                                      <p:cBhvr>
                                        <p:cTn id="58" dur="500"/>
                                        <p:tgtEl>
                                          <p:spTgt spid="2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1"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1" presetClass="entr" presetSubtype="1" fill="hold" grpId="2"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heel(1)">
                                      <p:cBhvr>
                                        <p:cTn id="69" dur="2000"/>
                                        <p:tgtEl>
                                          <p:spTgt spid="27"/>
                                        </p:tgtEl>
                                      </p:cBhvr>
                                    </p:animEffect>
                                  </p:childTnLst>
                                </p:cTn>
                              </p:par>
                            </p:childTnLst>
                          </p:cTn>
                        </p:par>
                        <p:par>
                          <p:cTn id="70" fill="hold" nodeType="afterGroup">
                            <p:stCondLst>
                              <p:cond delay="2000"/>
                            </p:stCondLst>
                            <p:childTnLst>
                              <p:par>
                                <p:cTn id="71" presetID="12" presetClass="entr" presetSubtype="1" fill="hold" grpId="0" nodeType="afterEffect">
                                  <p:stCondLst>
                                    <p:cond delay="3000"/>
                                  </p:stCondLst>
                                  <p:childTnLst>
                                    <p:set>
                                      <p:cBhvr>
                                        <p:cTn id="72" dur="1" fill="hold">
                                          <p:stCondLst>
                                            <p:cond delay="0"/>
                                          </p:stCondLst>
                                        </p:cTn>
                                        <p:tgtEl>
                                          <p:spTgt spid="30"/>
                                        </p:tgtEl>
                                        <p:attrNameLst>
                                          <p:attrName>style.visibility</p:attrName>
                                        </p:attrNameLst>
                                      </p:cBhvr>
                                      <p:to>
                                        <p:strVal val="visible"/>
                                      </p:to>
                                    </p:set>
                                    <p:animEffect transition="in" filter="slide(fromTop)">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12" grpId="0" animBg="1" autoUpdateAnimBg="0"/>
      <p:bldP spid="661513" grpId="0" animBg="1" autoUpdateAnimBg="0"/>
      <p:bldP spid="661514" grpId="0" animBg="1" autoUpdateAnimBg="0"/>
      <p:bldP spid="661531" grpId="0" animBg="1" autoUpdateAnimBg="0"/>
      <p:bldP spid="4" grpId="0" animBg="1" autoUpdateAnimBg="0"/>
      <p:bldP spid="5" grpId="0" animBg="1" autoUpdateAnimBg="0"/>
      <p:bldP spid="6" grpId="0" animBg="1" autoUpdateAnimBg="0"/>
      <p:bldP spid="6" grpId="1" animBg="1"/>
      <p:bldP spid="6" grpId="2" animBg="1"/>
      <p:bldP spid="7" grpId="0" animBg="1" autoUpdateAnimBg="0"/>
      <p:bldP spid="8" grpId="0" animBg="1" autoUpdateAnimBg="0"/>
      <p:bldP spid="26" grpId="0" animBg="1" autoUpdateAnimBg="0"/>
      <p:bldP spid="27" grpId="0" animBg="1" autoUpdateAnimBg="0"/>
      <p:bldP spid="27" grpId="1" animBg="1"/>
      <p:bldP spid="27" grpId="2" animBg="1"/>
      <p:bldP spid="30"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5114925" y="82550"/>
            <a:ext cx="4016375" cy="59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3077" tIns="43200" rIns="83077" bIns="4320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defRPr/>
            </a:pPr>
            <a:r>
              <a:rPr lang="ru-RU" altLang="ru-RU" sz="998" b="1" i="1" dirty="0">
                <a:solidFill>
                  <a:srgbClr val="A50021"/>
                </a:solidFill>
                <a:latin typeface="Times New Roman" panose="02020603050405020304" pitchFamily="18" charset="0"/>
                <a:ea typeface="Microsoft YaHei" panose="020B0503020204020204" pitchFamily="34" charset="-122"/>
                <a:cs typeface="Times New Roman" panose="02020603050405020304" pitchFamily="18" charset="0"/>
              </a:rPr>
              <a:t>«</a:t>
            </a:r>
            <a:r>
              <a:rPr lang="ru-RU" altLang="ru-RU" sz="1100" b="1" i="1" dirty="0">
                <a:solidFill>
                  <a:srgbClr val="A50021"/>
                </a:solidFill>
                <a:latin typeface="Times New Roman" panose="02020603050405020304" pitchFamily="18" charset="0"/>
                <a:ea typeface="Microsoft YaHei" panose="020B0503020204020204" pitchFamily="34" charset="-122"/>
                <a:cs typeface="Times New Roman" panose="02020603050405020304" pitchFamily="18" charset="0"/>
              </a:rPr>
              <a:t>Любому кораблю в порту будет безопасней,  </a:t>
            </a:r>
            <a:endParaRPr lang="ru-RU" altLang="ru-RU" sz="1100" b="1" i="1" dirty="0" smtClean="0">
              <a:solidFill>
                <a:srgbClr val="A50021"/>
              </a:solidFill>
              <a:latin typeface="Times New Roman" panose="02020603050405020304" pitchFamily="18" charset="0"/>
              <a:ea typeface="Microsoft YaHei" panose="020B0503020204020204" pitchFamily="34" charset="-122"/>
              <a:cs typeface="Times New Roman" panose="02020603050405020304" pitchFamily="18" charset="0"/>
            </a:endParaRPr>
          </a:p>
          <a:p>
            <a:pPr algn="r" eaLnBrk="1" hangingPunct="1">
              <a:spcBef>
                <a:spcPct val="0"/>
              </a:spcBef>
              <a:buFontTx/>
              <a:buNone/>
              <a:defRPr/>
            </a:pPr>
            <a:r>
              <a:rPr lang="ru-RU" altLang="ru-RU" sz="1100" b="1" i="1" dirty="0" smtClean="0">
                <a:solidFill>
                  <a:srgbClr val="A50021"/>
                </a:solidFill>
                <a:latin typeface="Times New Roman" panose="02020603050405020304" pitchFamily="18" charset="0"/>
                <a:ea typeface="Microsoft YaHei" panose="020B0503020204020204" pitchFamily="34" charset="-122"/>
                <a:cs typeface="Times New Roman" panose="02020603050405020304" pitchFamily="18" charset="0"/>
              </a:rPr>
              <a:t>но </a:t>
            </a:r>
            <a:r>
              <a:rPr lang="ru-RU" altLang="ru-RU" sz="1100" b="1" i="1" dirty="0">
                <a:solidFill>
                  <a:srgbClr val="A50021"/>
                </a:solidFill>
                <a:latin typeface="Times New Roman" panose="02020603050405020304" pitchFamily="18" charset="0"/>
                <a:ea typeface="Microsoft YaHei" panose="020B0503020204020204" pitchFamily="34" charset="-122"/>
                <a:cs typeface="Times New Roman" panose="02020603050405020304" pitchFamily="18" charset="0"/>
              </a:rPr>
              <a:t>строили его не для этого»</a:t>
            </a:r>
          </a:p>
          <a:p>
            <a:pPr algn="r" eaLnBrk="1" hangingPunct="1">
              <a:spcBef>
                <a:spcPct val="0"/>
              </a:spcBef>
              <a:buFontTx/>
              <a:buNone/>
              <a:defRPr/>
            </a:pPr>
            <a:r>
              <a:rPr lang="ru-RU" altLang="ru-RU" sz="1100" b="1" i="1" dirty="0">
                <a:solidFill>
                  <a:srgbClr val="A50021"/>
                </a:solidFill>
                <a:latin typeface="Times New Roman" panose="02020603050405020304" pitchFamily="18" charset="0"/>
                <a:ea typeface="Microsoft YaHei" panose="020B0503020204020204" pitchFamily="34" charset="-122"/>
                <a:cs typeface="Times New Roman" panose="02020603050405020304" pitchFamily="18" charset="0"/>
              </a:rPr>
              <a:t>Грейс Хоппер</a:t>
            </a:r>
          </a:p>
        </p:txBody>
      </p:sp>
      <p:sp>
        <p:nvSpPr>
          <p:cNvPr id="9" name="AutoShape 4"/>
          <p:cNvSpPr>
            <a:spLocks noChangeArrowheads="1"/>
          </p:cNvSpPr>
          <p:nvPr/>
        </p:nvSpPr>
        <p:spPr bwMode="auto">
          <a:xfrm>
            <a:off x="1837246" y="1272748"/>
            <a:ext cx="5391150" cy="534987"/>
          </a:xfrm>
          <a:prstGeom prst="roundRect">
            <a:avLst>
              <a:gd name="adj" fmla="val 16667"/>
            </a:avLst>
          </a:prstGeom>
          <a:gradFill rotWithShape="1">
            <a:gsLst>
              <a:gs pos="0">
                <a:srgbClr val="FFFF66">
                  <a:gamma/>
                  <a:shade val="66275"/>
                  <a:invGamma/>
                </a:srgbClr>
              </a:gs>
              <a:gs pos="50000">
                <a:srgbClr val="FFFF66"/>
              </a:gs>
              <a:gs pos="100000">
                <a:srgbClr val="FFFF66">
                  <a:gamma/>
                  <a:shade val="66275"/>
                  <a:invGamma/>
                </a:srgbClr>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ru-RU"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Кто он – современный ребенок?</a:t>
            </a:r>
          </a:p>
          <a:p>
            <a:pPr algn="r" eaLnBrk="1" hangingPunct="1">
              <a:defRPr/>
            </a:pPr>
            <a:r>
              <a:rPr lang="ru-RU"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Какие они – современные дети?</a:t>
            </a:r>
          </a:p>
        </p:txBody>
      </p:sp>
      <p:sp>
        <p:nvSpPr>
          <p:cNvPr id="10" name="Скругленный прямоугольник 9"/>
          <p:cNvSpPr/>
          <p:nvPr/>
        </p:nvSpPr>
        <p:spPr>
          <a:xfrm>
            <a:off x="527051" y="2009348"/>
            <a:ext cx="3951287" cy="4025106"/>
          </a:xfrm>
          <a:prstGeom prst="round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sz="1633" i="1" dirty="0">
                <a:solidFill>
                  <a:srgbClr val="990033"/>
                </a:solidFill>
                <a:latin typeface="Calibri" panose="020F0502020204030204" pitchFamily="34" charset="0"/>
                <a:cs typeface="Calibri" panose="020F0502020204030204" pitchFamily="34" charset="0"/>
              </a:rPr>
              <a:t> </a:t>
            </a:r>
          </a:p>
          <a:p>
            <a:pPr algn="ctr" eaLnBrk="1" hangingPunct="1">
              <a:defRPr/>
            </a:pPr>
            <a:r>
              <a:rPr lang="ru-RU" sz="1633" i="1" dirty="0">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Особенности </a:t>
            </a:r>
          </a:p>
          <a:p>
            <a:pPr algn="ctr" eaLnBrk="1" hangingPunct="1">
              <a:defRPr/>
            </a:pPr>
            <a:r>
              <a:rPr lang="ru-RU" sz="1633" i="1" dirty="0">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современного ребенка</a:t>
            </a:r>
          </a:p>
          <a:p>
            <a:pPr eaLnBrk="1" hangingPunct="1">
              <a:defRPr/>
            </a:pPr>
            <a:r>
              <a:rPr lang="ru-RU" sz="1633" dirty="0">
                <a:solidFill>
                  <a:srgbClr val="FFFF00"/>
                </a:solidFill>
              </a:rPr>
              <a:t>-</a:t>
            </a:r>
            <a:r>
              <a:rPr lang="ru-RU" sz="1477" dirty="0">
                <a:solidFill>
                  <a:srgbClr val="002060"/>
                </a:solidFill>
                <a:effectLst>
                  <a:outerShdw blurRad="38100" dist="38100" dir="2700000" algn="tl">
                    <a:srgbClr val="000000">
                      <a:alpha val="43137"/>
                    </a:srgbClr>
                  </a:outerShdw>
                </a:effectLst>
              </a:rPr>
              <a:t>-</a:t>
            </a:r>
            <a:r>
              <a:rPr lang="ru-RU" sz="1477" i="1" dirty="0">
                <a:solidFill>
                  <a:srgbClr val="002060"/>
                </a:solidFill>
                <a:effectLst>
                  <a:outerShdw blurRad="38100" dist="38100" dir="2700000" algn="tl">
                    <a:srgbClr val="000000">
                      <a:alpha val="43137"/>
                    </a:srgbClr>
                  </a:outerShdw>
                </a:effectLst>
                <a:cs typeface="Calibri" panose="020F0502020204030204" pitchFamily="34" charset="0"/>
              </a:rPr>
              <a:t>физически более развиты;</a:t>
            </a:r>
          </a:p>
          <a:p>
            <a:pPr eaLnBrk="1" hangingPunct="1">
              <a:buFontTx/>
              <a:buChar char="-"/>
              <a:defRPr/>
            </a:pPr>
            <a:r>
              <a:rPr lang="ru-RU" sz="1477" i="1" dirty="0">
                <a:solidFill>
                  <a:srgbClr val="002060"/>
                </a:solidFill>
                <a:effectLst>
                  <a:outerShdw blurRad="38100" dist="38100" dir="2700000" algn="tl">
                    <a:srgbClr val="000000">
                      <a:alpha val="43137"/>
                    </a:srgbClr>
                  </a:outerShdw>
                </a:effectLst>
                <a:cs typeface="Calibri" panose="020F0502020204030204" pitchFamily="34" charset="0"/>
              </a:rPr>
              <a:t>фиксированный взгляд при рождении, держат голову;</a:t>
            </a:r>
          </a:p>
          <a:p>
            <a:pPr eaLnBrk="1" hangingPunct="1">
              <a:defRPr/>
            </a:pPr>
            <a:r>
              <a:rPr lang="ru-RU" sz="1477" i="1" dirty="0">
                <a:solidFill>
                  <a:srgbClr val="002060"/>
                </a:solidFill>
                <a:effectLst>
                  <a:outerShdw blurRad="38100" dist="38100" dir="2700000" algn="tl">
                    <a:srgbClr val="000000">
                      <a:alpha val="43137"/>
                    </a:srgbClr>
                  </a:outerShdw>
                </a:effectLst>
                <a:cs typeface="Calibri" panose="020F0502020204030204" pitchFamily="34" charset="0"/>
              </a:rPr>
              <a:t>- повышенный тонус организма;</a:t>
            </a:r>
          </a:p>
          <a:p>
            <a:pPr eaLnBrk="1" hangingPunct="1">
              <a:defRPr/>
            </a:pPr>
            <a:r>
              <a:rPr lang="ru-RU" sz="1477" i="1" dirty="0">
                <a:solidFill>
                  <a:srgbClr val="002060"/>
                </a:solidFill>
                <a:effectLst>
                  <a:outerShdw blurRad="38100" dist="38100" dir="2700000" algn="tl">
                    <a:srgbClr val="000000">
                      <a:alpha val="43137"/>
                    </a:srgbClr>
                  </a:outerShdw>
                </a:effectLst>
                <a:cs typeface="Calibri" panose="020F0502020204030204" pitchFamily="34" charset="0"/>
              </a:rPr>
              <a:t>- рано отказываются от грудного молока;</a:t>
            </a:r>
          </a:p>
          <a:p>
            <a:pPr eaLnBrk="1" hangingPunct="1">
              <a:defRPr/>
            </a:pPr>
            <a:r>
              <a:rPr lang="ru-RU" sz="1477" i="1" dirty="0">
                <a:solidFill>
                  <a:srgbClr val="002060"/>
                </a:solidFill>
                <a:effectLst>
                  <a:outerShdw blurRad="38100" dist="38100" dir="2700000" algn="tl">
                    <a:srgbClr val="000000">
                      <a:alpha val="43137"/>
                    </a:srgbClr>
                  </a:outerShdw>
                </a:effectLst>
                <a:cs typeface="Calibri" panose="020F0502020204030204" pitchFamily="34" charset="0"/>
              </a:rPr>
              <a:t>- не воспринимают лекарственные препараты;</a:t>
            </a:r>
          </a:p>
          <a:p>
            <a:pPr eaLnBrk="1" hangingPunct="1">
              <a:buFontTx/>
              <a:buChar char="-"/>
              <a:defRPr/>
            </a:pPr>
            <a:r>
              <a:rPr lang="ru-RU" sz="1477" i="1" dirty="0">
                <a:solidFill>
                  <a:srgbClr val="002060"/>
                </a:solidFill>
                <a:effectLst>
                  <a:outerShdw blurRad="38100" dist="38100" dir="2700000" algn="tl">
                    <a:srgbClr val="000000">
                      <a:alpha val="43137"/>
                    </a:srgbClr>
                  </a:outerShdw>
                </a:effectLst>
                <a:cs typeface="Calibri" panose="020F0502020204030204" pitchFamily="34" charset="0"/>
              </a:rPr>
              <a:t>повышенная чувствительность и </a:t>
            </a:r>
            <a:r>
              <a:rPr lang="ru-RU" sz="1477" i="1" dirty="0" smtClean="0">
                <a:solidFill>
                  <a:srgbClr val="002060"/>
                </a:solidFill>
                <a:effectLst>
                  <a:outerShdw blurRad="38100" dist="38100" dir="2700000" algn="tl">
                    <a:srgbClr val="000000">
                      <a:alpha val="43137"/>
                    </a:srgbClr>
                  </a:outerShdw>
                </a:effectLst>
                <a:cs typeface="Calibri" panose="020F0502020204030204" pitchFamily="34" charset="0"/>
              </a:rPr>
              <a:t>эмоциональность</a:t>
            </a:r>
            <a:r>
              <a:rPr lang="ru-RU" sz="1477" i="1" dirty="0">
                <a:solidFill>
                  <a:srgbClr val="002060"/>
                </a:solidFill>
                <a:effectLst>
                  <a:outerShdw blurRad="38100" dist="38100" dir="2700000" algn="tl">
                    <a:srgbClr val="000000">
                      <a:alpha val="43137"/>
                    </a:srgbClr>
                  </a:outerShdw>
                </a:effectLst>
                <a:cs typeface="Calibri" panose="020F0502020204030204" pitchFamily="34" charset="0"/>
              </a:rPr>
              <a:t>;</a:t>
            </a:r>
          </a:p>
          <a:p>
            <a:pPr eaLnBrk="1" hangingPunct="1">
              <a:defRPr/>
            </a:pPr>
            <a:r>
              <a:rPr lang="ru-RU" sz="1477" i="1" dirty="0">
                <a:solidFill>
                  <a:srgbClr val="002060"/>
                </a:solidFill>
                <a:effectLst>
                  <a:outerShdw blurRad="38100" dist="38100" dir="2700000" algn="tl">
                    <a:srgbClr val="000000">
                      <a:alpha val="43137"/>
                    </a:srgbClr>
                  </a:outerShdw>
                </a:effectLst>
                <a:cs typeface="Calibri" panose="020F0502020204030204" pitchFamily="34" charset="0"/>
              </a:rPr>
              <a:t>-начинают говорить позднее, особенно мальчики</a:t>
            </a:r>
          </a:p>
          <a:p>
            <a:pPr eaLnBrk="1" hangingPunct="1">
              <a:defRPr/>
            </a:pPr>
            <a:endParaRPr lang="ru-RU" sz="1477" i="1" dirty="0">
              <a:solidFill>
                <a:srgbClr val="FFC000"/>
              </a:solidFill>
              <a:latin typeface="Calibri" panose="020F0502020204030204" pitchFamily="34" charset="0"/>
              <a:cs typeface="Calibri" panose="020F0502020204030204" pitchFamily="34" charset="0"/>
            </a:endParaRPr>
          </a:p>
          <a:p>
            <a:pPr marL="263766" indent="-263766" eaLnBrk="1" hangingPunct="1">
              <a:buFontTx/>
              <a:buChar char="-"/>
              <a:defRPr/>
            </a:pPr>
            <a:endParaRPr lang="ru-RU" sz="1633" i="1" dirty="0">
              <a:solidFill>
                <a:srgbClr val="FFC000"/>
              </a:solidFill>
              <a:latin typeface="Calibri" panose="020F0502020204030204" pitchFamily="34" charset="0"/>
              <a:cs typeface="Calibri" panose="020F0502020204030204" pitchFamily="34" charset="0"/>
            </a:endParaRPr>
          </a:p>
        </p:txBody>
      </p:sp>
      <p:sp>
        <p:nvSpPr>
          <p:cNvPr id="11" name="Скругленный прямоугольник 10"/>
          <p:cNvSpPr/>
          <p:nvPr/>
        </p:nvSpPr>
        <p:spPr>
          <a:xfrm>
            <a:off x="4660900" y="1958733"/>
            <a:ext cx="4141787" cy="4052095"/>
          </a:xfrm>
          <a:prstGeom prst="roundRect">
            <a:avLst/>
          </a:prstGeom>
          <a:solidFill>
            <a:schemeClr val="bg1"/>
          </a:solidFill>
          <a:ln w="57150">
            <a:solidFill>
              <a:schemeClr val="accent6">
                <a:lumMod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400050" indent="-400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1633" i="1" dirty="0">
              <a:solidFill>
                <a:srgbClr val="A5002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defRPr/>
            </a:pPr>
            <a:r>
              <a:rPr lang="ru-RU" sz="1633" i="1" dirty="0">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Дети нового типа сознания</a:t>
            </a:r>
          </a:p>
          <a:p>
            <a:pPr marL="182563" indent="0" eaLnBrk="1" hangingPunct="1">
              <a:defRPr/>
            </a:pPr>
            <a:r>
              <a:rPr lang="ru-RU" sz="1477" i="1" dirty="0">
                <a:solidFill>
                  <a:srgbClr val="002060"/>
                </a:solidFill>
                <a:effectLst>
                  <a:outerShdw blurRad="38100" dist="38100" dir="2700000" algn="tl">
                    <a:srgbClr val="000000">
                      <a:alpha val="43137"/>
                    </a:srgbClr>
                  </a:outerShdw>
                </a:effectLst>
                <a:cs typeface="Calibri" panose="020F0502020204030204" pitchFamily="34" charset="0"/>
              </a:rPr>
              <a:t>- повышенная потребность к восприятию информации;</a:t>
            </a:r>
          </a:p>
          <a:p>
            <a:pPr marL="182563" indent="0" eaLnBrk="1" hangingPunct="1">
              <a:defRPr/>
            </a:pPr>
            <a:r>
              <a:rPr lang="ru-RU" sz="1477" i="1" dirty="0">
                <a:solidFill>
                  <a:srgbClr val="002060"/>
                </a:solidFill>
                <a:effectLst>
                  <a:outerShdw blurRad="38100" dist="38100" dir="2700000" algn="tl">
                    <a:srgbClr val="000000">
                      <a:alpha val="43137"/>
                    </a:srgbClr>
                  </a:outerShdw>
                </a:effectLst>
                <a:cs typeface="Calibri" panose="020F0502020204030204" pitchFamily="34" charset="0"/>
              </a:rPr>
              <a:t>- объем долговременной памяти больше, </a:t>
            </a:r>
          </a:p>
          <a:p>
            <a:pPr marL="182563" indent="0" eaLnBrk="1" hangingPunct="1">
              <a:defRPr/>
            </a:pPr>
            <a:r>
              <a:rPr lang="ru-RU" sz="1477" i="1" dirty="0">
                <a:solidFill>
                  <a:srgbClr val="002060"/>
                </a:solidFill>
                <a:effectLst>
                  <a:outerShdw blurRad="38100" dist="38100" dir="2700000" algn="tl">
                    <a:srgbClr val="000000">
                      <a:alpha val="43137"/>
                    </a:srgbClr>
                  </a:outerShdw>
                </a:effectLst>
                <a:cs typeface="Calibri" panose="020F0502020204030204" pitchFamily="34" charset="0"/>
              </a:rPr>
              <a:t> - проходимость оперативной памяти выше;</a:t>
            </a:r>
          </a:p>
          <a:p>
            <a:pPr marL="182563" indent="0" eaLnBrk="1" hangingPunct="1">
              <a:defRPr/>
            </a:pPr>
            <a:r>
              <a:rPr lang="ru-RU" sz="1477" i="1" dirty="0">
                <a:solidFill>
                  <a:srgbClr val="002060"/>
                </a:solidFill>
                <a:effectLst>
                  <a:outerShdw blurRad="38100" dist="38100" dir="2700000" algn="tl">
                    <a:srgbClr val="000000">
                      <a:alpha val="43137"/>
                    </a:srgbClr>
                  </a:outerShdw>
                </a:effectLst>
                <a:cs typeface="Calibri" panose="020F0502020204030204" pitchFamily="34" charset="0"/>
              </a:rPr>
              <a:t>- повышенная тревожность;</a:t>
            </a:r>
          </a:p>
          <a:p>
            <a:pPr marL="182563" indent="0" eaLnBrk="1" hangingPunct="1">
              <a:defRPr/>
            </a:pPr>
            <a:r>
              <a:rPr lang="ru-RU" sz="1477" i="1" dirty="0">
                <a:solidFill>
                  <a:srgbClr val="002060"/>
                </a:solidFill>
                <a:effectLst>
                  <a:outerShdw blurRad="38100" dist="38100" dir="2700000" algn="tl">
                    <a:srgbClr val="000000">
                      <a:alpha val="43137"/>
                    </a:srgbClr>
                  </a:outerShdw>
                </a:effectLst>
                <a:cs typeface="Calibri" panose="020F0502020204030204" pitchFamily="34" charset="0"/>
              </a:rPr>
              <a:t>- настойчивы и требовательны;</a:t>
            </a:r>
          </a:p>
          <a:p>
            <a:pPr marL="182563" indent="0" eaLnBrk="1" hangingPunct="1">
              <a:buFontTx/>
              <a:buChar char="-"/>
              <a:defRPr/>
            </a:pPr>
            <a:r>
              <a:rPr lang="ru-RU" sz="1477" i="1" dirty="0">
                <a:solidFill>
                  <a:srgbClr val="002060"/>
                </a:solidFill>
                <a:effectLst>
                  <a:outerShdw blurRad="38100" dist="38100" dir="2700000" algn="tl">
                    <a:srgbClr val="000000">
                      <a:alpha val="43137"/>
                    </a:srgbClr>
                  </a:outerShdw>
                </a:effectLst>
                <a:cs typeface="Calibri" panose="020F0502020204030204" pitchFamily="34" charset="0"/>
              </a:rPr>
              <a:t> не терпят насилия, не слышат указаний и приказов взрослых;</a:t>
            </a:r>
          </a:p>
          <a:p>
            <a:pPr marL="182563" indent="0" eaLnBrk="1" hangingPunct="1">
              <a:buFontTx/>
              <a:buChar char="-"/>
              <a:defRPr/>
            </a:pPr>
            <a:r>
              <a:rPr lang="ru-RU" sz="1477" i="1" dirty="0">
                <a:solidFill>
                  <a:srgbClr val="002060"/>
                </a:solidFill>
                <a:effectLst>
                  <a:outerShdw blurRad="38100" dist="38100" dir="2700000" algn="tl">
                    <a:srgbClr val="000000">
                      <a:alpha val="43137"/>
                    </a:srgbClr>
                  </a:outerShdw>
                </a:effectLst>
                <a:cs typeface="Calibri" panose="020F0502020204030204" pitchFamily="34" charset="0"/>
              </a:rPr>
              <a:t>взрослые порой не понимают мотивы поведения ребенка;</a:t>
            </a:r>
          </a:p>
          <a:p>
            <a:pPr marL="0" indent="0" eaLnBrk="1" hangingPunct="1">
              <a:defRPr/>
            </a:pPr>
            <a:endParaRPr lang="ru-RU" sz="1662" i="1" dirty="0">
              <a:solidFill>
                <a:srgbClr val="7030A0"/>
              </a:solidFill>
              <a:latin typeface="Calibri" panose="020F0502020204030204" pitchFamily="34" charset="0"/>
              <a:cs typeface="Calibri" panose="020F0502020204030204" pitchFamily="34" charset="0"/>
            </a:endParaRPr>
          </a:p>
          <a:p>
            <a:pPr eaLnBrk="1" hangingPunct="1">
              <a:buFontTx/>
              <a:buChar char="-"/>
              <a:defRPr/>
            </a:pPr>
            <a:endParaRPr lang="ru-RU" sz="1633" i="1" dirty="0">
              <a:solidFill>
                <a:srgbClr val="FFC000"/>
              </a:solidFill>
              <a:latin typeface="Calibri" panose="020F0502020204030204" pitchFamily="34" charset="0"/>
              <a:cs typeface="Calibri" panose="020F0502020204030204" pitchFamily="34" charset="0"/>
            </a:endParaRPr>
          </a:p>
        </p:txBody>
      </p:sp>
      <p:grpSp>
        <p:nvGrpSpPr>
          <p:cNvPr id="12" name="Группа 12"/>
          <p:cNvGrpSpPr>
            <a:grpSpLocks/>
          </p:cNvGrpSpPr>
          <p:nvPr/>
        </p:nvGrpSpPr>
        <p:grpSpPr bwMode="auto">
          <a:xfrm>
            <a:off x="4267709" y="5008644"/>
            <a:ext cx="773112" cy="552450"/>
            <a:chOff x="4163653" y="609292"/>
            <a:chExt cx="839223" cy="598697"/>
          </a:xfrm>
        </p:grpSpPr>
        <p:sp>
          <p:nvSpPr>
            <p:cNvPr id="13" name="Блок-схема: узел 12"/>
            <p:cNvSpPr>
              <a:spLocks noChangeAspect="1"/>
            </p:cNvSpPr>
            <p:nvPr/>
          </p:nvSpPr>
          <p:spPr>
            <a:xfrm>
              <a:off x="4715094" y="714235"/>
              <a:ext cx="287782" cy="289026"/>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633"/>
            </a:p>
          </p:txBody>
        </p:sp>
        <p:sp>
          <p:nvSpPr>
            <p:cNvPr id="14" name="Блок-схема: узел 13"/>
            <p:cNvSpPr>
              <a:spLocks noChangeAspect="1"/>
            </p:cNvSpPr>
            <p:nvPr/>
          </p:nvSpPr>
          <p:spPr>
            <a:xfrm>
              <a:off x="4163653" y="702193"/>
              <a:ext cx="287782" cy="287305"/>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633"/>
            </a:p>
          </p:txBody>
        </p:sp>
        <p:sp>
          <p:nvSpPr>
            <p:cNvPr id="15" name="Арка 14"/>
            <p:cNvSpPr/>
            <p:nvPr/>
          </p:nvSpPr>
          <p:spPr>
            <a:xfrm>
              <a:off x="4233588" y="609292"/>
              <a:ext cx="700942" cy="598697"/>
            </a:xfrm>
            <a:prstGeom prst="blockArc">
              <a:avLst/>
            </a:prstGeo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ru-RU" sz="1633">
                <a:solidFill>
                  <a:schemeClr val="tx1"/>
                </a:solidFill>
              </a:endParaRPr>
            </a:p>
          </p:txBody>
        </p:sp>
      </p:grpSp>
      <p:grpSp>
        <p:nvGrpSpPr>
          <p:cNvPr id="16" name="Группа 12"/>
          <p:cNvGrpSpPr>
            <a:grpSpLocks/>
          </p:cNvGrpSpPr>
          <p:nvPr/>
        </p:nvGrpSpPr>
        <p:grpSpPr bwMode="auto">
          <a:xfrm>
            <a:off x="4205288" y="2962275"/>
            <a:ext cx="773112" cy="552450"/>
            <a:chOff x="4163653" y="609292"/>
            <a:chExt cx="839223" cy="598697"/>
          </a:xfrm>
        </p:grpSpPr>
        <p:sp>
          <p:nvSpPr>
            <p:cNvPr id="17" name="Блок-схема: узел 16"/>
            <p:cNvSpPr>
              <a:spLocks noChangeAspect="1"/>
            </p:cNvSpPr>
            <p:nvPr/>
          </p:nvSpPr>
          <p:spPr>
            <a:xfrm>
              <a:off x="4715094" y="714237"/>
              <a:ext cx="287782" cy="289026"/>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633"/>
            </a:p>
          </p:txBody>
        </p:sp>
        <p:sp>
          <p:nvSpPr>
            <p:cNvPr id="18" name="Блок-схема: узел 17"/>
            <p:cNvSpPr>
              <a:spLocks noChangeAspect="1"/>
            </p:cNvSpPr>
            <p:nvPr/>
          </p:nvSpPr>
          <p:spPr>
            <a:xfrm>
              <a:off x="4163653" y="703914"/>
              <a:ext cx="287782" cy="287305"/>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633"/>
            </a:p>
          </p:txBody>
        </p:sp>
        <p:sp>
          <p:nvSpPr>
            <p:cNvPr id="19" name="Арка 18"/>
            <p:cNvSpPr/>
            <p:nvPr/>
          </p:nvSpPr>
          <p:spPr>
            <a:xfrm>
              <a:off x="4233588" y="609292"/>
              <a:ext cx="700941" cy="598697"/>
            </a:xfrm>
            <a:prstGeom prst="blockArc">
              <a:avLst/>
            </a:prstGeo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ru-RU" sz="1633">
                <a:solidFill>
                  <a:schemeClr val="tx1"/>
                </a:solidFill>
              </a:endParaRPr>
            </a:p>
          </p:txBody>
        </p:sp>
      </p:grpSp>
      <p:grpSp>
        <p:nvGrpSpPr>
          <p:cNvPr id="20" name="Группа 12"/>
          <p:cNvGrpSpPr>
            <a:grpSpLocks/>
          </p:cNvGrpSpPr>
          <p:nvPr/>
        </p:nvGrpSpPr>
        <p:grpSpPr bwMode="auto">
          <a:xfrm>
            <a:off x="4219860" y="3891003"/>
            <a:ext cx="773113" cy="552450"/>
            <a:chOff x="4163653" y="609292"/>
            <a:chExt cx="839223" cy="598697"/>
          </a:xfrm>
        </p:grpSpPr>
        <p:sp>
          <p:nvSpPr>
            <p:cNvPr id="21" name="Блок-схема: узел 20"/>
            <p:cNvSpPr>
              <a:spLocks noChangeAspect="1"/>
            </p:cNvSpPr>
            <p:nvPr/>
          </p:nvSpPr>
          <p:spPr>
            <a:xfrm>
              <a:off x="4715093" y="714237"/>
              <a:ext cx="287783" cy="289026"/>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633"/>
            </a:p>
          </p:txBody>
        </p:sp>
        <p:sp>
          <p:nvSpPr>
            <p:cNvPr id="22" name="Блок-схема: узел 21"/>
            <p:cNvSpPr>
              <a:spLocks noChangeAspect="1"/>
            </p:cNvSpPr>
            <p:nvPr/>
          </p:nvSpPr>
          <p:spPr>
            <a:xfrm>
              <a:off x="4163653" y="702193"/>
              <a:ext cx="287783" cy="287306"/>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633"/>
            </a:p>
          </p:txBody>
        </p:sp>
        <p:sp>
          <p:nvSpPr>
            <p:cNvPr id="23" name="Арка 22"/>
            <p:cNvSpPr/>
            <p:nvPr/>
          </p:nvSpPr>
          <p:spPr>
            <a:xfrm>
              <a:off x="4233588" y="609292"/>
              <a:ext cx="700941" cy="598697"/>
            </a:xfrm>
            <a:prstGeom prst="blockArc">
              <a:avLst/>
            </a:prstGeo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ru-RU" sz="1633">
                <a:solidFill>
                  <a:schemeClr val="tx1"/>
                </a:solidFill>
              </a:endParaRPr>
            </a:p>
          </p:txBody>
        </p:sp>
      </p:grpSp>
      <p:pic>
        <p:nvPicPr>
          <p:cNvPr id="24" name="Picture 4" descr="https://biss.lib33.ru/wp-content/uploads/2020/02/1542978498_obmerkovan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225" y="5741989"/>
            <a:ext cx="14636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Прямоугольник 24"/>
          <p:cNvSpPr/>
          <p:nvPr/>
        </p:nvSpPr>
        <p:spPr>
          <a:xfrm>
            <a:off x="131885" y="201167"/>
            <a:ext cx="5430715" cy="955653"/>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ru-RU" altLang="ru-RU" sz="1300" b="1" dirty="0">
                <a:solidFill>
                  <a:srgbClr val="0000FF"/>
                </a:solidFill>
                <a:latin typeface="+mn-lt"/>
                <a:cs typeface="Times New Roman" panose="02020603050405020304" pitchFamily="18" charset="0"/>
              </a:rPr>
              <a:t>Как Вы считаете, необходима ли вам помощь и поддержка в приобретении знаний о дошкольном детстве, об особенностях воспитания детей </a:t>
            </a:r>
            <a:r>
              <a:rPr lang="en-US" altLang="ru-RU" sz="1300" b="1" dirty="0">
                <a:solidFill>
                  <a:srgbClr val="0000FF"/>
                </a:solidFill>
                <a:latin typeface="+mn-lt"/>
                <a:cs typeface="Times New Roman" panose="02020603050405020304" pitchFamily="18" charset="0"/>
              </a:rPr>
              <a:t>XXI</a:t>
            </a:r>
            <a:r>
              <a:rPr lang="ru-RU" altLang="ru-RU" sz="1300" b="1" dirty="0">
                <a:solidFill>
                  <a:srgbClr val="0000FF"/>
                </a:solidFill>
                <a:latin typeface="+mn-lt"/>
                <a:cs typeface="Times New Roman" panose="02020603050405020304" pitchFamily="18" charset="0"/>
              </a:rPr>
              <a:t> века, о  роли значимых взрослых в жизни ребенка </a:t>
            </a:r>
          </a:p>
          <a:p>
            <a:pPr algn="ctr">
              <a:defRPr/>
            </a:pPr>
            <a:r>
              <a:rPr lang="ru-RU" altLang="ru-RU" sz="1300" b="1" dirty="0">
                <a:solidFill>
                  <a:srgbClr val="FF0000"/>
                </a:solidFill>
                <a:latin typeface="+mn-lt"/>
                <a:cs typeface="Times New Roman" panose="02020603050405020304" pitchFamily="18" charset="0"/>
              </a:rPr>
              <a:t>Да – 77%    Нет – 20,6%   </a:t>
            </a:r>
            <a:r>
              <a:rPr lang="ru-RU" altLang="ru-RU" sz="1300" b="1" dirty="0" err="1">
                <a:solidFill>
                  <a:srgbClr val="FF0000"/>
                </a:solidFill>
                <a:latin typeface="+mn-lt"/>
                <a:cs typeface="Times New Roman" panose="02020603050405020304" pitchFamily="18" charset="0"/>
              </a:rPr>
              <a:t>з.о</a:t>
            </a:r>
            <a:r>
              <a:rPr lang="ru-RU" altLang="ru-RU" sz="1300" b="1" dirty="0">
                <a:solidFill>
                  <a:srgbClr val="FF0000"/>
                </a:solidFill>
                <a:latin typeface="+mn-lt"/>
                <a:cs typeface="Times New Roman" panose="02020603050405020304" pitchFamily="18" charset="0"/>
              </a:rPr>
              <a:t>. – 0,3%</a:t>
            </a:r>
          </a:p>
        </p:txBody>
      </p:sp>
    </p:spTree>
    <p:extLst>
      <p:ext uri="{BB962C8B-B14F-4D97-AF65-F5344CB8AC3E}">
        <p14:creationId xmlns:p14="http://schemas.microsoft.com/office/powerpoint/2010/main" val="375938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90485" y="178011"/>
            <a:ext cx="2700340" cy="1376531"/>
          </a:xfrm>
          <a:prstGeom prst="rect">
            <a:avLst/>
          </a:prstGeom>
        </p:spPr>
        <p:txBody>
          <a:bodyPr wrap="square">
            <a:spAutoFit/>
          </a:bodyPr>
          <a:lstStyle/>
          <a:p>
            <a:pPr>
              <a:lnSpc>
                <a:spcPct val="107000"/>
              </a:lnSpc>
              <a:defRPr/>
            </a:pPr>
            <a:r>
              <a:rPr lang="ru-RU" sz="1300" b="1" dirty="0">
                <a:solidFill>
                  <a:srgbClr val="0000FF"/>
                </a:solidFill>
                <a:cs typeface="Times New Roman" panose="02020603050405020304" pitchFamily="18" charset="0"/>
              </a:rPr>
              <a:t>Сколько времени проводить Ваш ребенком перед экраном в день?</a:t>
            </a:r>
          </a:p>
          <a:p>
            <a:pPr>
              <a:lnSpc>
                <a:spcPct val="107000"/>
              </a:lnSpc>
              <a:defRPr/>
            </a:pPr>
            <a:r>
              <a:rPr lang="ru-RU" sz="1300" b="1" i="1" dirty="0">
                <a:solidFill>
                  <a:srgbClr val="FF0000"/>
                </a:solidFill>
                <a:ea typeface="Calibri" panose="020F0502020204030204" pitchFamily="34" charset="0"/>
                <a:cs typeface="Times New Roman" panose="02020603050405020304" pitchFamily="18" charset="0"/>
              </a:rPr>
              <a:t>менее часа – 26,3%</a:t>
            </a:r>
          </a:p>
          <a:p>
            <a:pPr>
              <a:lnSpc>
                <a:spcPct val="107000"/>
              </a:lnSpc>
              <a:defRPr/>
            </a:pPr>
            <a:r>
              <a:rPr lang="ru-RU" sz="1300" b="1" i="1" dirty="0">
                <a:solidFill>
                  <a:srgbClr val="FF0000"/>
                </a:solidFill>
                <a:ea typeface="Calibri" panose="020F0502020204030204" pitchFamily="34" charset="0"/>
                <a:cs typeface="Times New Roman" panose="02020603050405020304" pitchFamily="18" charset="0"/>
              </a:rPr>
              <a:t>один час – 21,1%</a:t>
            </a:r>
          </a:p>
          <a:p>
            <a:pPr>
              <a:lnSpc>
                <a:spcPct val="107000"/>
              </a:lnSpc>
              <a:defRPr/>
            </a:pPr>
            <a:r>
              <a:rPr lang="ru-RU" sz="1300" b="1" i="1" dirty="0">
                <a:solidFill>
                  <a:srgbClr val="FF0000"/>
                </a:solidFill>
                <a:ea typeface="Calibri" panose="020F0502020204030204" pitchFamily="34" charset="0"/>
                <a:cs typeface="Times New Roman" panose="02020603050405020304" pitchFamily="18" charset="0"/>
              </a:rPr>
              <a:t>два часа – 9,5%</a:t>
            </a:r>
          </a:p>
          <a:p>
            <a:pPr>
              <a:lnSpc>
                <a:spcPct val="107000"/>
              </a:lnSpc>
              <a:defRPr/>
            </a:pPr>
            <a:r>
              <a:rPr lang="ru-RU" sz="1300" b="1" i="1" dirty="0">
                <a:solidFill>
                  <a:srgbClr val="FF0000"/>
                </a:solidFill>
                <a:ea typeface="Calibri" panose="020F0502020204030204" pitchFamily="34" charset="0"/>
                <a:cs typeface="Times New Roman" panose="02020603050405020304" pitchFamily="18" charset="0"/>
              </a:rPr>
              <a:t>по разному – 43,1%</a:t>
            </a:r>
          </a:p>
        </p:txBody>
      </p:sp>
      <p:sp>
        <p:nvSpPr>
          <p:cNvPr id="10" name="AutoShape 17"/>
          <p:cNvSpPr>
            <a:spLocks noChangeArrowheads="1"/>
          </p:cNvSpPr>
          <p:nvPr/>
        </p:nvSpPr>
        <p:spPr bwMode="auto">
          <a:xfrm>
            <a:off x="2954338" y="334963"/>
            <a:ext cx="3208337" cy="428625"/>
          </a:xfrm>
          <a:prstGeom prst="roundRect">
            <a:avLst>
              <a:gd name="adj" fmla="val 16667"/>
            </a:avLst>
          </a:prstGeom>
          <a:gradFill rotWithShape="0">
            <a:gsLst>
              <a:gs pos="0">
                <a:srgbClr val="2F7676"/>
              </a:gs>
              <a:gs pos="50000">
                <a:srgbClr val="66FFFF"/>
              </a:gs>
              <a:gs pos="100000">
                <a:srgbClr val="2F7676"/>
              </a:gs>
            </a:gsLst>
            <a:lin ang="5400000" scaled="1"/>
          </a:gra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68" tIns="43195" rIns="83068" bIns="43195" anchor="ct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846">
                <a:solidFill>
                  <a:srgbClr val="990033"/>
                </a:solidFill>
                <a:latin typeface="Calibri" panose="020F0502020204030204" pitchFamily="34" charset="0"/>
                <a:ea typeface="Microsoft YaHei" panose="020B0503020204020204" pitchFamily="34" charset="-122"/>
                <a:cs typeface="Calibri" panose="020F0502020204030204" pitchFamily="34" charset="0"/>
              </a:rPr>
              <a:t>И ЭТО ВСЕ О НИХ</a:t>
            </a:r>
          </a:p>
        </p:txBody>
      </p:sp>
      <p:sp>
        <p:nvSpPr>
          <p:cNvPr id="11" name="Прямоугольник 1"/>
          <p:cNvSpPr>
            <a:spLocks noChangeArrowheads="1"/>
          </p:cNvSpPr>
          <p:nvPr/>
        </p:nvSpPr>
        <p:spPr bwMode="auto">
          <a:xfrm>
            <a:off x="6162675" y="0"/>
            <a:ext cx="295433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r" eaLnBrk="1" hangingPunct="1">
              <a:spcBef>
                <a:spcPct val="0"/>
              </a:spcBef>
              <a:buFontTx/>
              <a:buNone/>
              <a:defRPr/>
            </a:pPr>
            <a:r>
              <a:rPr lang="ru-RU" altLang="ru-RU" sz="1100" b="0" i="1"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a:t>
            </a:r>
            <a:r>
              <a:rPr lang="ru-RU" altLang="ru-RU" sz="1100" i="1"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Природа</a:t>
            </a:r>
            <a:r>
              <a:rPr lang="ru-RU" altLang="ru-RU" sz="1100" b="0" i="1"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1100" i="1"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хочет</a:t>
            </a:r>
            <a:r>
              <a:rPr lang="ru-RU" altLang="ru-RU" sz="1100" b="0" i="1"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1100" i="1"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чтобы</a:t>
            </a:r>
            <a:r>
              <a:rPr lang="ru-RU" altLang="ru-RU" sz="1100" b="0" i="1"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1100" i="1"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дети</a:t>
            </a:r>
            <a:r>
              <a:rPr lang="ru-RU" altLang="ru-RU" sz="1100" b="0" i="1"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1100" i="1"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были</a:t>
            </a:r>
            <a:r>
              <a:rPr lang="ru-RU" altLang="ru-RU" sz="1100" b="0" i="1"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1100" i="1"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детьми</a:t>
            </a:r>
            <a:r>
              <a:rPr lang="ru-RU" altLang="ru-RU" sz="1100" b="0" i="1"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 </a:t>
            </a:r>
          </a:p>
          <a:p>
            <a:pPr algn="r" eaLnBrk="1" hangingPunct="1">
              <a:spcBef>
                <a:spcPct val="0"/>
              </a:spcBef>
              <a:buFontTx/>
              <a:buNone/>
              <a:defRPr/>
            </a:pPr>
            <a:r>
              <a:rPr lang="ru-RU" altLang="ru-RU" sz="1100" i="1"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прежде</a:t>
            </a:r>
            <a:r>
              <a:rPr lang="ru-RU" altLang="ru-RU" sz="1100" b="0" i="1"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1100" i="1"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чем</a:t>
            </a:r>
            <a:r>
              <a:rPr lang="ru-RU" altLang="ru-RU" sz="1100" b="0" i="1"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1100" i="1"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стать взрослыми…» </a:t>
            </a:r>
          </a:p>
          <a:p>
            <a:pPr algn="r" eaLnBrk="1" hangingPunct="1">
              <a:spcBef>
                <a:spcPct val="0"/>
              </a:spcBef>
              <a:buFontTx/>
              <a:buNone/>
              <a:defRPr/>
            </a:pPr>
            <a:r>
              <a:rPr lang="ru-RU" altLang="ru-RU" sz="1100" i="1"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Жан-Жак Руссо</a:t>
            </a:r>
          </a:p>
        </p:txBody>
      </p:sp>
      <p:pic>
        <p:nvPicPr>
          <p:cNvPr id="12" name="Picture 16" descr="https://bipbap.ru/wp-content/uploads/2021/09/1604570948_3819_small-1-730x5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612" y="890588"/>
            <a:ext cx="3497262"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6"/>
          <p:cNvSpPr>
            <a:spLocks noChangeArrowheads="1"/>
          </p:cNvSpPr>
          <p:nvPr/>
        </p:nvSpPr>
        <p:spPr bwMode="auto">
          <a:xfrm>
            <a:off x="6680199" y="971116"/>
            <a:ext cx="2351089" cy="774700"/>
          </a:xfrm>
          <a:prstGeom prst="wedgeRectCallout">
            <a:avLst>
              <a:gd name="adj1" fmla="val 47380"/>
              <a:gd name="adj2" fmla="val -41458"/>
            </a:avLst>
          </a:prstGeom>
          <a:gradFill rotWithShape="1">
            <a:gsLst>
              <a:gs pos="0">
                <a:srgbClr val="FFFFFF"/>
              </a:gs>
              <a:gs pos="100000">
                <a:schemeClr val="bg2"/>
              </a:gs>
            </a:gsLst>
            <a:lin ang="5400000" scaled="1"/>
          </a:gradFill>
          <a:ln w="9525">
            <a:solidFill>
              <a:schemeClr val="hlink"/>
            </a:solidFill>
            <a:miter lim="800000"/>
            <a:headEnd/>
            <a:tailEnd/>
          </a:ln>
          <a:effectLst>
            <a:outerShdw dist="107763" dir="18900000" algn="ctr" rotWithShape="0">
              <a:srgbClr val="9900FF"/>
            </a:outerShdw>
          </a:effec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477" i="1">
                <a:solidFill>
                  <a:srgbClr val="C00000"/>
                </a:solidFill>
                <a:latin typeface="Calibri" panose="020F0502020204030204" pitchFamily="34" charset="0"/>
                <a:cs typeface="Calibri" panose="020F0502020204030204" pitchFamily="34" charset="0"/>
              </a:rPr>
              <a:t>Быстро осваиваются </a:t>
            </a:r>
          </a:p>
          <a:p>
            <a:pPr algn="ctr" eaLnBrk="1" hangingPunct="1">
              <a:spcBef>
                <a:spcPct val="0"/>
              </a:spcBef>
              <a:buFontTx/>
              <a:buNone/>
              <a:defRPr/>
            </a:pPr>
            <a:r>
              <a:rPr lang="ru-RU" altLang="ru-RU" sz="1477" i="1">
                <a:solidFill>
                  <a:srgbClr val="C00000"/>
                </a:solidFill>
                <a:latin typeface="Calibri" panose="020F0502020204030204" pitchFamily="34" charset="0"/>
                <a:cs typeface="Calibri" panose="020F0502020204030204" pitchFamily="34" charset="0"/>
              </a:rPr>
              <a:t>в реалиях современного мира</a:t>
            </a:r>
          </a:p>
        </p:txBody>
      </p:sp>
      <p:sp>
        <p:nvSpPr>
          <p:cNvPr id="14" name="AutoShape 25"/>
          <p:cNvSpPr>
            <a:spLocks noChangeArrowheads="1"/>
          </p:cNvSpPr>
          <p:nvPr/>
        </p:nvSpPr>
        <p:spPr bwMode="auto">
          <a:xfrm>
            <a:off x="6691311" y="1745816"/>
            <a:ext cx="2344739" cy="593725"/>
          </a:xfrm>
          <a:prstGeom prst="wedgeRectCallout">
            <a:avLst>
              <a:gd name="adj1" fmla="val 6199"/>
              <a:gd name="adj2" fmla="val -48204"/>
            </a:avLst>
          </a:prstGeom>
          <a:gradFill rotWithShape="1">
            <a:gsLst>
              <a:gs pos="0">
                <a:srgbClr val="FFFFFF"/>
              </a:gs>
              <a:gs pos="100000">
                <a:schemeClr val="bg2"/>
              </a:gs>
            </a:gsLst>
            <a:lin ang="5400000" scaled="1"/>
          </a:gradFill>
          <a:ln w="9525">
            <a:solidFill>
              <a:schemeClr val="hlink"/>
            </a:solidFill>
            <a:miter lim="800000"/>
            <a:headEnd/>
            <a:tailEnd/>
          </a:ln>
          <a:effectLst>
            <a:outerShdw dist="107763" dir="18900000" algn="ctr" rotWithShape="0">
              <a:srgbClr val="9900FF"/>
            </a:outerShdw>
          </a:effec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buClr>
                <a:schemeClr val="hlink"/>
              </a:buClr>
              <a:buFont typeface="Wingdings" panose="05000000000000000000" pitchFamily="2" charset="2"/>
              <a:buNone/>
              <a:defRPr/>
            </a:pPr>
            <a:r>
              <a:rPr lang="ru-RU" altLang="ru-RU" sz="1477" i="1" dirty="0">
                <a:solidFill>
                  <a:srgbClr val="C00000"/>
                </a:solidFill>
                <a:latin typeface="Calibri" panose="020F0502020204030204" pitchFamily="34" charset="0"/>
                <a:cs typeface="Calibri" panose="020F0502020204030204" pitchFamily="34" charset="0"/>
              </a:rPr>
              <a:t>Всегда ищут смысл </a:t>
            </a:r>
          </a:p>
          <a:p>
            <a:pPr algn="ctr" eaLnBrk="1" hangingPunct="1">
              <a:buClr>
                <a:schemeClr val="hlink"/>
              </a:buClr>
              <a:buFont typeface="Wingdings" panose="05000000000000000000" pitchFamily="2" charset="2"/>
              <a:buNone/>
              <a:defRPr/>
            </a:pPr>
            <a:r>
              <a:rPr lang="ru-RU" altLang="ru-RU" sz="1477" i="1" dirty="0">
                <a:solidFill>
                  <a:srgbClr val="C00000"/>
                </a:solidFill>
                <a:latin typeface="Calibri" panose="020F0502020204030204" pitchFamily="34" charset="0"/>
                <a:cs typeface="Calibri" panose="020F0502020204030204" pitchFamily="34" charset="0"/>
              </a:rPr>
              <a:t>в своей деятельности</a:t>
            </a:r>
          </a:p>
        </p:txBody>
      </p:sp>
      <p:sp>
        <p:nvSpPr>
          <p:cNvPr id="15" name="AutoShape 25"/>
          <p:cNvSpPr>
            <a:spLocks noChangeArrowheads="1"/>
          </p:cNvSpPr>
          <p:nvPr/>
        </p:nvSpPr>
        <p:spPr bwMode="auto">
          <a:xfrm>
            <a:off x="6694488" y="2407708"/>
            <a:ext cx="2352675" cy="773112"/>
          </a:xfrm>
          <a:prstGeom prst="wedgeRectCallout">
            <a:avLst>
              <a:gd name="adj1" fmla="val 6199"/>
              <a:gd name="adj2" fmla="val -48204"/>
            </a:avLst>
          </a:prstGeom>
          <a:gradFill rotWithShape="1">
            <a:gsLst>
              <a:gs pos="0">
                <a:srgbClr val="FFFFFF"/>
              </a:gs>
              <a:gs pos="100000">
                <a:schemeClr val="bg2"/>
              </a:gs>
            </a:gsLst>
            <a:lin ang="5400000" scaled="1"/>
          </a:gradFill>
          <a:ln w="9525">
            <a:solidFill>
              <a:schemeClr val="hlink"/>
            </a:solidFill>
            <a:miter lim="800000"/>
            <a:headEnd/>
            <a:tailEnd/>
          </a:ln>
          <a:effectLst>
            <a:outerShdw dist="107763" dir="18900000" algn="ctr" rotWithShape="0">
              <a:srgbClr val="9900FF"/>
            </a:outerShdw>
          </a:effec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477" i="1">
                <a:solidFill>
                  <a:srgbClr val="C00000"/>
                </a:solidFill>
                <a:latin typeface="Calibri" panose="020F0502020204030204" pitchFamily="34" charset="0"/>
                <a:ea typeface="Microsoft Himalaya" panose="01010100010101010101" pitchFamily="2" charset="0"/>
                <a:cs typeface="Calibri" panose="020F0502020204030204" pitchFamily="34" charset="0"/>
              </a:rPr>
              <a:t>Получают бессистемный опыт </a:t>
            </a:r>
            <a:br>
              <a:rPr lang="ru-RU" altLang="ru-RU" sz="1477" i="1">
                <a:solidFill>
                  <a:srgbClr val="C00000"/>
                </a:solidFill>
                <a:latin typeface="Calibri" panose="020F0502020204030204" pitchFamily="34" charset="0"/>
                <a:ea typeface="Microsoft Himalaya" panose="01010100010101010101" pitchFamily="2" charset="0"/>
                <a:cs typeface="Calibri" panose="020F0502020204030204" pitchFamily="34" charset="0"/>
              </a:rPr>
            </a:br>
            <a:r>
              <a:rPr lang="ru-RU" altLang="ru-RU" sz="1477" i="1">
                <a:solidFill>
                  <a:srgbClr val="C00000"/>
                </a:solidFill>
                <a:latin typeface="Calibri" panose="020F0502020204030204" pitchFamily="34" charset="0"/>
                <a:ea typeface="Microsoft Himalaya" panose="01010100010101010101" pitchFamily="2" charset="0"/>
                <a:cs typeface="Calibri" panose="020F0502020204030204" pitchFamily="34" charset="0"/>
              </a:rPr>
              <a:t>у экранов</a:t>
            </a:r>
          </a:p>
        </p:txBody>
      </p:sp>
      <p:sp>
        <p:nvSpPr>
          <p:cNvPr id="16" name="AutoShape 16"/>
          <p:cNvSpPr>
            <a:spLocks noChangeArrowheads="1"/>
          </p:cNvSpPr>
          <p:nvPr/>
        </p:nvSpPr>
        <p:spPr bwMode="auto">
          <a:xfrm>
            <a:off x="6680199" y="3248989"/>
            <a:ext cx="2366964" cy="774700"/>
          </a:xfrm>
          <a:prstGeom prst="wedgeRectCallout">
            <a:avLst>
              <a:gd name="adj1" fmla="val 47380"/>
              <a:gd name="adj2" fmla="val -41458"/>
            </a:avLst>
          </a:prstGeom>
          <a:gradFill rotWithShape="1">
            <a:gsLst>
              <a:gs pos="0">
                <a:srgbClr val="FFFFFF"/>
              </a:gs>
              <a:gs pos="100000">
                <a:schemeClr val="bg2"/>
              </a:gs>
            </a:gsLst>
            <a:lin ang="5400000" scaled="1"/>
          </a:gradFill>
          <a:ln w="9525">
            <a:solidFill>
              <a:schemeClr val="hlink"/>
            </a:solidFill>
            <a:miter lim="800000"/>
            <a:headEnd/>
            <a:tailEnd/>
          </a:ln>
          <a:effectLst>
            <a:outerShdw dist="107763" dir="18900000" algn="ctr" rotWithShape="0">
              <a:srgbClr val="9900FF"/>
            </a:outerShdw>
          </a:effec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Clr>
                <a:schemeClr val="hlink"/>
              </a:buClr>
              <a:buFont typeface="Wingdings" panose="05000000000000000000" pitchFamily="2" charset="2"/>
              <a:buNone/>
              <a:defRPr/>
            </a:pPr>
            <a:r>
              <a:rPr lang="ru-RU" altLang="ru-RU" sz="1477" i="1">
                <a:solidFill>
                  <a:srgbClr val="C00000"/>
                </a:solidFill>
                <a:latin typeface="Calibri" panose="020F0502020204030204" pitchFamily="34" charset="0"/>
                <a:cs typeface="Calibri" panose="020F0502020204030204" pitchFamily="34" charset="0"/>
              </a:rPr>
              <a:t>Испытывают потребность </a:t>
            </a:r>
          </a:p>
          <a:p>
            <a:pPr algn="ctr" eaLnBrk="1" hangingPunct="1">
              <a:spcBef>
                <a:spcPct val="0"/>
              </a:spcBef>
              <a:buClr>
                <a:schemeClr val="hlink"/>
              </a:buClr>
              <a:buFont typeface="Wingdings" panose="05000000000000000000" pitchFamily="2" charset="2"/>
              <a:buNone/>
              <a:defRPr/>
            </a:pPr>
            <a:r>
              <a:rPr lang="ru-RU" altLang="ru-RU" sz="1477" i="1">
                <a:solidFill>
                  <a:srgbClr val="C00000"/>
                </a:solidFill>
                <a:latin typeface="Calibri" panose="020F0502020204030204" pitchFamily="34" charset="0"/>
                <a:cs typeface="Calibri" panose="020F0502020204030204" pitchFamily="34" charset="0"/>
              </a:rPr>
              <a:t>в информации</a:t>
            </a:r>
            <a:endParaRPr lang="ru-RU" altLang="ru-RU" sz="1477" i="1">
              <a:solidFill>
                <a:srgbClr val="990033"/>
              </a:solidFill>
              <a:latin typeface="Calibri" panose="020F0502020204030204" pitchFamily="34" charset="0"/>
              <a:cs typeface="Calibri" panose="020F0502020204030204" pitchFamily="34" charset="0"/>
            </a:endParaRPr>
          </a:p>
        </p:txBody>
      </p:sp>
      <p:sp>
        <p:nvSpPr>
          <p:cNvPr id="17" name="AutoShape 17"/>
          <p:cNvSpPr>
            <a:spLocks noChangeArrowheads="1"/>
          </p:cNvSpPr>
          <p:nvPr/>
        </p:nvSpPr>
        <p:spPr bwMode="auto">
          <a:xfrm>
            <a:off x="6680199" y="4105617"/>
            <a:ext cx="2344739" cy="773113"/>
          </a:xfrm>
          <a:prstGeom prst="wedgeRectCallout">
            <a:avLst>
              <a:gd name="adj1" fmla="val -47824"/>
              <a:gd name="adj2" fmla="val 46421"/>
            </a:avLst>
          </a:prstGeom>
          <a:gradFill rotWithShape="1">
            <a:gsLst>
              <a:gs pos="0">
                <a:srgbClr val="FFFFFF"/>
              </a:gs>
              <a:gs pos="100000">
                <a:schemeClr val="bg2"/>
              </a:gs>
            </a:gsLst>
            <a:lin ang="5400000" scaled="1"/>
          </a:gradFill>
          <a:ln w="9525">
            <a:solidFill>
              <a:schemeClr val="hlink"/>
            </a:solidFill>
            <a:miter lim="800000"/>
            <a:headEnd/>
            <a:tailEnd/>
          </a:ln>
          <a:effectLst>
            <a:outerShdw dist="107763" dir="18900000" algn="ctr" rotWithShape="0">
              <a:srgbClr val="9900FF"/>
            </a:outerShdw>
          </a:effec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477" i="1" dirty="0">
                <a:solidFill>
                  <a:srgbClr val="C00000"/>
                </a:solidFill>
                <a:latin typeface="Calibri" panose="020F0502020204030204" pitchFamily="34" charset="0"/>
                <a:cs typeface="Calibri" panose="020F0502020204030204" pitchFamily="34" charset="0"/>
              </a:rPr>
              <a:t>Рано начинают </a:t>
            </a:r>
          </a:p>
          <a:p>
            <a:pPr algn="ctr" eaLnBrk="1" hangingPunct="1">
              <a:spcBef>
                <a:spcPct val="0"/>
              </a:spcBef>
              <a:buFontTx/>
              <a:buNone/>
              <a:defRPr/>
            </a:pPr>
            <a:r>
              <a:rPr lang="ru-RU" altLang="ru-RU" sz="1477" i="1" dirty="0">
                <a:solidFill>
                  <a:srgbClr val="C00000"/>
                </a:solidFill>
                <a:latin typeface="Calibri" panose="020F0502020204030204" pitchFamily="34" charset="0"/>
                <a:cs typeface="Calibri" panose="020F0502020204030204" pitchFamily="34" charset="0"/>
              </a:rPr>
              <a:t>обучаться в ущерб игре</a:t>
            </a:r>
          </a:p>
          <a:p>
            <a:pPr algn="ctr" eaLnBrk="1" hangingPunct="1">
              <a:spcBef>
                <a:spcPct val="0"/>
              </a:spcBef>
              <a:buFontTx/>
              <a:buNone/>
              <a:defRPr/>
            </a:pPr>
            <a:endParaRPr lang="ru-RU" altLang="ru-RU" sz="1477" i="1" dirty="0">
              <a:solidFill>
                <a:srgbClr val="990033"/>
              </a:solidFill>
              <a:latin typeface="Calibri" panose="020F0502020204030204" pitchFamily="34" charset="0"/>
              <a:cs typeface="Calibri" panose="020F0502020204030204" pitchFamily="34" charset="0"/>
            </a:endParaRPr>
          </a:p>
        </p:txBody>
      </p:sp>
      <p:sp>
        <p:nvSpPr>
          <p:cNvPr id="18" name="AutoShape 20"/>
          <p:cNvSpPr>
            <a:spLocks noChangeArrowheads="1"/>
          </p:cNvSpPr>
          <p:nvPr/>
        </p:nvSpPr>
        <p:spPr bwMode="auto">
          <a:xfrm>
            <a:off x="90486" y="2249231"/>
            <a:ext cx="2332038" cy="1001556"/>
          </a:xfrm>
          <a:prstGeom prst="wedgeRectCallout">
            <a:avLst>
              <a:gd name="adj1" fmla="val 18167"/>
              <a:gd name="adj2" fmla="val 45838"/>
            </a:avLst>
          </a:prstGeom>
          <a:gradFill rotWithShape="1">
            <a:gsLst>
              <a:gs pos="0">
                <a:srgbClr val="FFFFFF"/>
              </a:gs>
              <a:gs pos="100000">
                <a:schemeClr val="bg2"/>
              </a:gs>
            </a:gsLst>
            <a:lin ang="5400000" scaled="1"/>
          </a:gradFill>
          <a:ln w="9525">
            <a:solidFill>
              <a:schemeClr val="hlink"/>
            </a:solidFill>
            <a:miter lim="800000"/>
            <a:headEnd/>
            <a:tailEnd/>
          </a:ln>
          <a:effectLst>
            <a:outerShdw dist="107763" dir="18900000" algn="ctr" rotWithShape="0">
              <a:srgbClr val="9900FF"/>
            </a:outerShdw>
          </a:effec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477" i="1" dirty="0">
                <a:solidFill>
                  <a:srgbClr val="C00000"/>
                </a:solidFill>
                <a:latin typeface="Calibri" panose="020F0502020204030204" pitchFamily="34" charset="0"/>
                <a:cs typeface="Calibri" panose="020F0502020204030204" pitchFamily="34" charset="0"/>
              </a:rPr>
              <a:t>Открыты,</a:t>
            </a:r>
          </a:p>
          <a:p>
            <a:pPr algn="ctr" eaLnBrk="1" hangingPunct="1">
              <a:spcBef>
                <a:spcPct val="0"/>
              </a:spcBef>
              <a:buFontTx/>
              <a:buNone/>
              <a:defRPr/>
            </a:pPr>
            <a:r>
              <a:rPr lang="ru-RU" altLang="ru-RU" sz="1477" i="1" dirty="0">
                <a:solidFill>
                  <a:srgbClr val="C00000"/>
                </a:solidFill>
                <a:latin typeface="Calibri" panose="020F0502020204030204" pitchFamily="34" charset="0"/>
                <a:cs typeface="Calibri" panose="020F0502020204030204" pitchFamily="34" charset="0"/>
              </a:rPr>
              <a:t>но импульсивны  </a:t>
            </a:r>
          </a:p>
          <a:p>
            <a:pPr algn="ctr" eaLnBrk="1" hangingPunct="1">
              <a:spcBef>
                <a:spcPct val="0"/>
              </a:spcBef>
              <a:buFontTx/>
              <a:buNone/>
              <a:defRPr/>
            </a:pPr>
            <a:r>
              <a:rPr lang="ru-RU" altLang="ru-RU" sz="1477" i="1" dirty="0">
                <a:solidFill>
                  <a:srgbClr val="C00000"/>
                </a:solidFill>
                <a:latin typeface="Calibri" panose="020F0502020204030204" pitchFamily="34" charset="0"/>
                <a:cs typeface="Calibri" panose="020F0502020204030204" pitchFamily="34" charset="0"/>
              </a:rPr>
              <a:t>в отстаивании </a:t>
            </a:r>
          </a:p>
          <a:p>
            <a:pPr algn="ctr" eaLnBrk="1" hangingPunct="1">
              <a:spcBef>
                <a:spcPct val="0"/>
              </a:spcBef>
              <a:buFontTx/>
              <a:buNone/>
              <a:defRPr/>
            </a:pPr>
            <a:r>
              <a:rPr lang="ru-RU" altLang="ru-RU" sz="1477" i="1" dirty="0">
                <a:solidFill>
                  <a:srgbClr val="C00000"/>
                </a:solidFill>
                <a:latin typeface="Calibri" panose="020F0502020204030204" pitchFamily="34" charset="0"/>
                <a:cs typeface="Calibri" panose="020F0502020204030204" pitchFamily="34" charset="0"/>
              </a:rPr>
              <a:t>своего </a:t>
            </a:r>
            <a:r>
              <a:rPr lang="ru-RU" altLang="ru-RU" sz="1477" i="1" dirty="0" smtClean="0">
                <a:solidFill>
                  <a:srgbClr val="C00000"/>
                </a:solidFill>
                <a:latin typeface="Calibri" panose="020F0502020204030204" pitchFamily="34" charset="0"/>
                <a:cs typeface="Calibri" panose="020F0502020204030204" pitchFamily="34" charset="0"/>
              </a:rPr>
              <a:t>мнения</a:t>
            </a:r>
            <a:endParaRPr lang="ru-RU" altLang="ru-RU" sz="1477" i="1" dirty="0">
              <a:solidFill>
                <a:srgbClr val="C00000"/>
              </a:solidFill>
              <a:latin typeface="Calibri" panose="020F0502020204030204" pitchFamily="34" charset="0"/>
              <a:cs typeface="Calibri" panose="020F0502020204030204" pitchFamily="34" charset="0"/>
            </a:endParaRPr>
          </a:p>
        </p:txBody>
      </p:sp>
      <p:sp>
        <p:nvSpPr>
          <p:cNvPr id="19" name="AutoShape 19"/>
          <p:cNvSpPr>
            <a:spLocks noChangeArrowheads="1"/>
          </p:cNvSpPr>
          <p:nvPr/>
        </p:nvSpPr>
        <p:spPr bwMode="auto">
          <a:xfrm>
            <a:off x="90486" y="3367460"/>
            <a:ext cx="2332038" cy="774251"/>
          </a:xfrm>
          <a:prstGeom prst="wedgeRectCallout">
            <a:avLst>
              <a:gd name="adj1" fmla="val -22898"/>
              <a:gd name="adj2" fmla="val 37329"/>
            </a:avLst>
          </a:prstGeom>
          <a:gradFill rotWithShape="1">
            <a:gsLst>
              <a:gs pos="0">
                <a:srgbClr val="FFFFFF"/>
              </a:gs>
              <a:gs pos="100000">
                <a:schemeClr val="bg2"/>
              </a:gs>
            </a:gsLst>
            <a:lin ang="5400000" scaled="1"/>
          </a:gradFill>
          <a:ln w="9525">
            <a:solidFill>
              <a:schemeClr val="hlink"/>
            </a:solidFill>
            <a:miter lim="800000"/>
            <a:headEnd/>
            <a:tailEnd/>
          </a:ln>
          <a:effectLst>
            <a:outerShdw dist="107763" dir="18900000" algn="ctr" rotWithShape="0">
              <a:srgbClr val="9900FF"/>
            </a:outerShdw>
          </a:effec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477" i="1" dirty="0">
                <a:solidFill>
                  <a:srgbClr val="C00000"/>
                </a:solidFill>
                <a:latin typeface="Calibri" panose="020F0502020204030204" pitchFamily="34" charset="0"/>
                <a:cs typeface="Calibri" panose="020F0502020204030204" pitchFamily="34" charset="0"/>
              </a:rPr>
              <a:t>Ограничены </a:t>
            </a:r>
          </a:p>
          <a:p>
            <a:pPr algn="ctr" eaLnBrk="1" hangingPunct="1">
              <a:spcBef>
                <a:spcPct val="0"/>
              </a:spcBef>
              <a:buFontTx/>
              <a:buNone/>
              <a:defRPr/>
            </a:pPr>
            <a:r>
              <a:rPr lang="ru-RU" altLang="ru-RU" sz="1477" i="1" dirty="0">
                <a:solidFill>
                  <a:srgbClr val="C00000"/>
                </a:solidFill>
                <a:latin typeface="Calibri" panose="020F0502020204030204" pitchFamily="34" charset="0"/>
                <a:cs typeface="Calibri" panose="020F0502020204030204" pitchFamily="34" charset="0"/>
              </a:rPr>
              <a:t>в общении </a:t>
            </a:r>
          </a:p>
          <a:p>
            <a:pPr algn="ctr" eaLnBrk="1" hangingPunct="1">
              <a:spcBef>
                <a:spcPct val="0"/>
              </a:spcBef>
              <a:buFontTx/>
              <a:buNone/>
              <a:defRPr/>
            </a:pPr>
            <a:r>
              <a:rPr lang="ru-RU" altLang="ru-RU" sz="1477" i="1" dirty="0">
                <a:solidFill>
                  <a:srgbClr val="C00000"/>
                </a:solidFill>
                <a:latin typeface="Calibri" panose="020F0502020204030204" pitchFamily="34" charset="0"/>
                <a:cs typeface="Calibri" panose="020F0502020204030204" pitchFamily="34" charset="0"/>
              </a:rPr>
              <a:t>со </a:t>
            </a:r>
            <a:r>
              <a:rPr lang="ru-RU" altLang="ru-RU" sz="1477" i="1" dirty="0" smtClean="0">
                <a:solidFill>
                  <a:srgbClr val="C00000"/>
                </a:solidFill>
                <a:latin typeface="Calibri" panose="020F0502020204030204" pitchFamily="34" charset="0"/>
                <a:cs typeface="Calibri" panose="020F0502020204030204" pitchFamily="34" charset="0"/>
              </a:rPr>
              <a:t>сверстниками</a:t>
            </a:r>
            <a:endParaRPr lang="ru-RU" altLang="ru-RU" sz="1477" i="1" dirty="0">
              <a:solidFill>
                <a:srgbClr val="C00000"/>
              </a:solidFill>
              <a:latin typeface="Calibri" panose="020F0502020204030204" pitchFamily="34" charset="0"/>
              <a:cs typeface="Calibri" panose="020F0502020204030204" pitchFamily="34" charset="0"/>
            </a:endParaRPr>
          </a:p>
        </p:txBody>
      </p:sp>
      <p:sp>
        <p:nvSpPr>
          <p:cNvPr id="20" name="AutoShape 16"/>
          <p:cNvSpPr>
            <a:spLocks noChangeArrowheads="1"/>
          </p:cNvSpPr>
          <p:nvPr/>
        </p:nvSpPr>
        <p:spPr bwMode="auto">
          <a:xfrm>
            <a:off x="90487" y="4218781"/>
            <a:ext cx="2332038" cy="774251"/>
          </a:xfrm>
          <a:prstGeom prst="wedgeRectCallout">
            <a:avLst>
              <a:gd name="adj1" fmla="val 47380"/>
              <a:gd name="adj2" fmla="val -41458"/>
            </a:avLst>
          </a:prstGeom>
          <a:gradFill rotWithShape="1">
            <a:gsLst>
              <a:gs pos="0">
                <a:srgbClr val="FFFFFF"/>
              </a:gs>
              <a:gs pos="100000">
                <a:schemeClr val="bg2"/>
              </a:gs>
            </a:gsLst>
            <a:lin ang="5400000" scaled="1"/>
          </a:gradFill>
          <a:ln w="9525">
            <a:solidFill>
              <a:schemeClr val="hlink"/>
            </a:solidFill>
            <a:miter lim="800000"/>
            <a:headEnd/>
            <a:tailEnd/>
          </a:ln>
          <a:effectLst>
            <a:outerShdw dist="107763" dir="18900000" algn="ctr" rotWithShape="0">
              <a:srgbClr val="9900FF"/>
            </a:outerShdw>
          </a:effec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477" i="1" dirty="0">
                <a:solidFill>
                  <a:srgbClr val="C00000"/>
                </a:solidFill>
                <a:latin typeface="Calibri" panose="020F0502020204030204" pitchFamily="34" charset="0"/>
                <a:cs typeface="Calibri" panose="020F0502020204030204" pitchFamily="34" charset="0"/>
              </a:rPr>
              <a:t>Лишены опыта </a:t>
            </a:r>
          </a:p>
          <a:p>
            <a:pPr algn="ctr" eaLnBrk="1" hangingPunct="1">
              <a:spcBef>
                <a:spcPct val="0"/>
              </a:spcBef>
              <a:buFontTx/>
              <a:buNone/>
              <a:defRPr/>
            </a:pPr>
            <a:r>
              <a:rPr lang="ru-RU" altLang="ru-RU" sz="1477" i="1" dirty="0">
                <a:solidFill>
                  <a:srgbClr val="C00000"/>
                </a:solidFill>
                <a:latin typeface="Calibri" panose="020F0502020204030204" pitchFamily="34" charset="0"/>
                <a:cs typeface="Calibri" panose="020F0502020204030204" pitchFamily="34" charset="0"/>
              </a:rPr>
              <a:t>исполнения значимых </a:t>
            </a:r>
          </a:p>
          <a:p>
            <a:pPr algn="ctr" eaLnBrk="1" hangingPunct="1">
              <a:spcBef>
                <a:spcPct val="0"/>
              </a:spcBef>
              <a:buFontTx/>
              <a:buNone/>
              <a:defRPr/>
            </a:pPr>
            <a:r>
              <a:rPr lang="ru-RU" altLang="ru-RU" sz="1477" i="1" dirty="0">
                <a:solidFill>
                  <a:srgbClr val="C00000"/>
                </a:solidFill>
                <a:latin typeface="Calibri" panose="020F0502020204030204" pitchFamily="34" charset="0"/>
                <a:cs typeface="Calibri" panose="020F0502020204030204" pitchFamily="34" charset="0"/>
              </a:rPr>
              <a:t>социальных </a:t>
            </a:r>
            <a:r>
              <a:rPr lang="ru-RU" altLang="ru-RU" sz="1477" i="1" dirty="0" smtClean="0">
                <a:solidFill>
                  <a:srgbClr val="C00000"/>
                </a:solidFill>
                <a:latin typeface="Calibri" panose="020F0502020204030204" pitchFamily="34" charset="0"/>
                <a:cs typeface="Calibri" panose="020F0502020204030204" pitchFamily="34" charset="0"/>
              </a:rPr>
              <a:t>ролей</a:t>
            </a:r>
            <a:endParaRPr lang="ru-RU" altLang="ru-RU" sz="1477" i="1" dirty="0">
              <a:solidFill>
                <a:srgbClr val="C00000"/>
              </a:solidFill>
              <a:latin typeface="Calibri" panose="020F0502020204030204" pitchFamily="34" charset="0"/>
              <a:cs typeface="Calibri" panose="020F0502020204030204" pitchFamily="34" charset="0"/>
            </a:endParaRPr>
          </a:p>
        </p:txBody>
      </p:sp>
      <p:sp>
        <p:nvSpPr>
          <p:cNvPr id="21" name="AutoShape 20"/>
          <p:cNvSpPr>
            <a:spLocks noChangeArrowheads="1"/>
          </p:cNvSpPr>
          <p:nvPr/>
        </p:nvSpPr>
        <p:spPr bwMode="auto">
          <a:xfrm>
            <a:off x="1434306" y="5037310"/>
            <a:ext cx="3124200" cy="592137"/>
          </a:xfrm>
          <a:prstGeom prst="wedgeRectCallout">
            <a:avLst>
              <a:gd name="adj1" fmla="val 18167"/>
              <a:gd name="adj2" fmla="val 45838"/>
            </a:avLst>
          </a:prstGeom>
          <a:gradFill rotWithShape="1">
            <a:gsLst>
              <a:gs pos="0">
                <a:srgbClr val="FFFFFF"/>
              </a:gs>
              <a:gs pos="100000">
                <a:schemeClr val="bg2"/>
              </a:gs>
            </a:gsLst>
            <a:lin ang="5400000" scaled="1"/>
          </a:gradFill>
          <a:ln w="9525">
            <a:solidFill>
              <a:schemeClr val="hlink"/>
            </a:solidFill>
            <a:miter lim="800000"/>
            <a:headEnd/>
            <a:tailEnd/>
          </a:ln>
          <a:effectLst>
            <a:outerShdw dist="107763" dir="18900000" algn="ctr" rotWithShape="0">
              <a:srgbClr val="9900FF"/>
            </a:outerShdw>
          </a:effec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buFontTx/>
              <a:buNone/>
              <a:defRPr/>
            </a:pPr>
            <a:r>
              <a:rPr lang="ru-RU" altLang="ru-RU" sz="1477" i="1">
                <a:solidFill>
                  <a:srgbClr val="C00000"/>
                </a:solidFill>
                <a:latin typeface="Calibri" panose="020F0502020204030204" pitchFamily="34" charset="0"/>
                <a:cs typeface="Calibri" panose="020F0502020204030204" pitchFamily="34" charset="0"/>
              </a:rPr>
              <a:t>Гиперактивны </a:t>
            </a:r>
          </a:p>
          <a:p>
            <a:pPr algn="ctr" eaLnBrk="1" hangingPunct="1">
              <a:buFontTx/>
              <a:buNone/>
              <a:defRPr/>
            </a:pPr>
            <a:r>
              <a:rPr lang="ru-RU" altLang="ru-RU" sz="1477" b="0" i="1">
                <a:solidFill>
                  <a:srgbClr val="C00000"/>
                </a:solidFill>
                <a:latin typeface="Calibri" panose="020F0502020204030204" pitchFamily="34" charset="0"/>
                <a:cs typeface="Calibri" panose="020F0502020204030204" pitchFamily="34" charset="0"/>
              </a:rPr>
              <a:t>(от раскрепощённости до…)</a:t>
            </a:r>
          </a:p>
        </p:txBody>
      </p:sp>
      <p:sp>
        <p:nvSpPr>
          <p:cNvPr id="22" name="AutoShape 16"/>
          <p:cNvSpPr>
            <a:spLocks noChangeArrowheads="1"/>
          </p:cNvSpPr>
          <p:nvPr/>
        </p:nvSpPr>
        <p:spPr bwMode="auto">
          <a:xfrm>
            <a:off x="4617243" y="5047817"/>
            <a:ext cx="2884488" cy="546100"/>
          </a:xfrm>
          <a:prstGeom prst="wedgeRectCallout">
            <a:avLst>
              <a:gd name="adj1" fmla="val 47380"/>
              <a:gd name="adj2" fmla="val -41458"/>
            </a:avLst>
          </a:prstGeom>
          <a:gradFill rotWithShape="1">
            <a:gsLst>
              <a:gs pos="0">
                <a:srgbClr val="FFFFFF"/>
              </a:gs>
              <a:gs pos="100000">
                <a:schemeClr val="bg2"/>
              </a:gs>
            </a:gsLst>
            <a:lin ang="5400000" scaled="1"/>
          </a:gradFill>
          <a:ln w="9525">
            <a:solidFill>
              <a:schemeClr val="hlink"/>
            </a:solidFill>
            <a:miter lim="800000"/>
            <a:headEnd/>
            <a:tailEnd/>
          </a:ln>
          <a:effectLst>
            <a:outerShdw dist="107763" dir="18900000" algn="ctr" rotWithShape="0">
              <a:srgbClr val="9900FF"/>
            </a:outerShdw>
          </a:effec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477" i="1" dirty="0">
                <a:solidFill>
                  <a:srgbClr val="C00000"/>
                </a:solidFill>
                <a:latin typeface="Calibri" panose="020F0502020204030204" pitchFamily="34" charset="0"/>
                <a:cs typeface="Calibri" panose="020F0502020204030204" pitchFamily="34" charset="0"/>
              </a:rPr>
              <a:t>Общительны</a:t>
            </a:r>
            <a:r>
              <a:rPr lang="ru-RU" altLang="ru-RU" sz="1477" b="0" i="1" dirty="0">
                <a:solidFill>
                  <a:srgbClr val="C00000"/>
                </a:solidFill>
                <a:latin typeface="Calibri" panose="020F0502020204030204" pitchFamily="34" charset="0"/>
                <a:cs typeface="Calibri" panose="020F0502020204030204" pitchFamily="34" charset="0"/>
              </a:rPr>
              <a:t> </a:t>
            </a:r>
          </a:p>
          <a:p>
            <a:pPr algn="ctr" eaLnBrk="1" hangingPunct="1">
              <a:spcBef>
                <a:spcPct val="0"/>
              </a:spcBef>
              <a:buFontTx/>
              <a:buNone/>
              <a:defRPr/>
            </a:pPr>
            <a:r>
              <a:rPr lang="ru-RU" altLang="ru-RU" sz="1477" b="0" i="1" dirty="0">
                <a:solidFill>
                  <a:srgbClr val="C00000"/>
                </a:solidFill>
                <a:latin typeface="Calibri" panose="020F0502020204030204" pitchFamily="34" charset="0"/>
                <a:cs typeface="Calibri" panose="020F0502020204030204" pitchFamily="34" charset="0"/>
              </a:rPr>
              <a:t>(от разумной активности до…)</a:t>
            </a:r>
          </a:p>
        </p:txBody>
      </p:sp>
      <p:sp>
        <p:nvSpPr>
          <p:cNvPr id="24" name="Прямоугольник 6"/>
          <p:cNvSpPr>
            <a:spLocks noChangeArrowheads="1"/>
          </p:cNvSpPr>
          <p:nvPr/>
        </p:nvSpPr>
        <p:spPr bwMode="auto">
          <a:xfrm>
            <a:off x="2422524" y="5785364"/>
            <a:ext cx="469265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300" dirty="0">
                <a:solidFill>
                  <a:srgbClr val="0000FF"/>
                </a:solidFill>
                <a:latin typeface="Calibri" panose="020F0502020204030204" pitchFamily="34" charset="0"/>
                <a:cs typeface="Calibri" panose="020F0502020204030204" pitchFamily="34" charset="0"/>
              </a:rPr>
              <a:t>Легко ли ребенок прекращает игру по Вашему требованию?</a:t>
            </a:r>
            <a:r>
              <a:rPr lang="ru-RU" altLang="ru-RU" sz="1300" dirty="0">
                <a:solidFill>
                  <a:srgbClr val="FF0000"/>
                </a:solidFill>
                <a:latin typeface="Calibri" panose="020F0502020204030204" pitchFamily="34" charset="0"/>
                <a:cs typeface="Calibri" panose="020F0502020204030204" pitchFamily="34" charset="0"/>
              </a:rPr>
              <a:t> </a:t>
            </a:r>
            <a:endParaRPr lang="ru-RU" altLang="ru-RU" sz="1300" dirty="0"/>
          </a:p>
          <a:p>
            <a:pPr eaLnBrk="1" hangingPunct="1">
              <a:spcBef>
                <a:spcPct val="0"/>
              </a:spcBef>
              <a:buFontTx/>
              <a:buNone/>
              <a:defRPr/>
            </a:pPr>
            <a:r>
              <a:rPr lang="ru-RU" altLang="ru-RU" sz="1300" i="1" dirty="0">
                <a:solidFill>
                  <a:srgbClr val="FF0000"/>
                </a:solidFill>
                <a:latin typeface="Calibri" panose="020F0502020204030204" pitchFamily="34" charset="0"/>
                <a:cs typeface="Calibri" panose="020F0502020204030204" pitchFamily="34" charset="0"/>
              </a:rPr>
              <a:t>Да 			20%</a:t>
            </a:r>
          </a:p>
          <a:p>
            <a:pPr eaLnBrk="1" hangingPunct="1">
              <a:spcBef>
                <a:spcPct val="0"/>
              </a:spcBef>
              <a:buFontTx/>
              <a:buNone/>
              <a:defRPr/>
            </a:pPr>
            <a:r>
              <a:rPr lang="ru-RU" altLang="ru-RU" sz="1300" i="1" dirty="0">
                <a:solidFill>
                  <a:srgbClr val="FF0000"/>
                </a:solidFill>
                <a:latin typeface="Calibri" panose="020F0502020204030204" pitchFamily="34" charset="0"/>
                <a:cs typeface="Calibri" panose="020F0502020204030204" pitchFamily="34" charset="0"/>
              </a:rPr>
              <a:t>Нет			34%</a:t>
            </a:r>
          </a:p>
          <a:p>
            <a:pPr eaLnBrk="1" hangingPunct="1">
              <a:spcBef>
                <a:spcPct val="0"/>
              </a:spcBef>
              <a:buFontTx/>
              <a:buNone/>
              <a:defRPr/>
            </a:pPr>
            <a:r>
              <a:rPr lang="ru-RU" altLang="ru-RU" sz="1300" i="1" dirty="0">
                <a:solidFill>
                  <a:srgbClr val="FF0000"/>
                </a:solidFill>
                <a:latin typeface="Calibri" panose="020F0502020204030204" pitchFamily="34" charset="0"/>
                <a:cs typeface="Calibri" panose="020F0502020204030204" pitchFamily="34" charset="0"/>
              </a:rPr>
              <a:t>Не всегда 		- 	46%</a:t>
            </a:r>
          </a:p>
        </p:txBody>
      </p:sp>
      <p:pic>
        <p:nvPicPr>
          <p:cNvPr id="25" name="Picture 5" descr="http://blog.myeducation.com/wp-content/uploads/2012/11/shutterstock_101754322.jpg"/>
          <p:cNvPicPr>
            <a:picLocks noChangeAspect="1" noChangeArrowheads="1"/>
          </p:cNvPicPr>
          <p:nvPr/>
        </p:nvPicPr>
        <p:blipFill>
          <a:blip r:embed="rId3"/>
          <a:srcRect/>
          <a:stretch>
            <a:fillRect/>
          </a:stretch>
        </p:blipFill>
        <p:spPr bwMode="auto">
          <a:xfrm>
            <a:off x="7989638" y="6028402"/>
            <a:ext cx="978627" cy="829598"/>
          </a:xfrm>
          <a:prstGeom prst="rect">
            <a:avLst/>
          </a:prstGeom>
          <a:noFill/>
        </p:spPr>
      </p:pic>
    </p:spTree>
    <p:extLst>
      <p:ext uri="{BB962C8B-B14F-4D97-AF65-F5344CB8AC3E}">
        <p14:creationId xmlns:p14="http://schemas.microsoft.com/office/powerpoint/2010/main" val="47222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afterEffect">
                                  <p:stCondLst>
                                    <p:cond delay="1000"/>
                                  </p:stCondLst>
                                  <p:childTnLst>
                                    <p:set>
                                      <p:cBhvr additive="repl">
                                        <p:cTn id="6" dur="1" fill="hold">
                                          <p:stCondLst>
                                            <p:cond delay="0"/>
                                          </p:stCondLst>
                                        </p:cTn>
                                        <p:tgtEl>
                                          <p:spTgt spid="10"/>
                                        </p:tgtEl>
                                        <p:attrNameLst>
                                          <p:attrName>style.visibility</p:attrName>
                                        </p:attrNameLst>
                                      </p:cBhvr>
                                      <p:to>
                                        <p:strVal val="visible"/>
                                      </p:to>
                                    </p:set>
                                    <p:animEffect transition="in" filter="fade">
                                      <p:cBhvr additive="repl">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amond(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amond(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amond(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amond(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amond(in)">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amond(in)">
                                      <p:cBhvr>
                                        <p:cTn id="42" dur="2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diamond(in)">
                                      <p:cBhvr>
                                        <p:cTn id="47" dur="2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amond(in)">
                                      <p:cBhvr>
                                        <p:cTn id="52" dur="20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diamond(in)">
                                      <p:cBhvr>
                                        <p:cTn id="5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p:cNvGrpSpPr>
            <a:grpSpLocks/>
          </p:cNvGrpSpPr>
          <p:nvPr/>
        </p:nvGrpSpPr>
        <p:grpSpPr bwMode="auto">
          <a:xfrm>
            <a:off x="381001" y="807041"/>
            <a:ext cx="8420588" cy="4525515"/>
            <a:chOff x="129" y="473"/>
            <a:chExt cx="5629" cy="3718"/>
          </a:xfrm>
        </p:grpSpPr>
        <p:sp>
          <p:nvSpPr>
            <p:cNvPr id="9" name="Freeform 2"/>
            <p:cNvSpPr>
              <a:spLocks noChangeArrowheads="1"/>
            </p:cNvSpPr>
            <p:nvPr/>
          </p:nvSpPr>
          <p:spPr bwMode="auto">
            <a:xfrm>
              <a:off x="129" y="487"/>
              <a:ext cx="5614" cy="3704"/>
            </a:xfrm>
            <a:custGeom>
              <a:avLst/>
              <a:gdLst>
                <a:gd name="T0" fmla="*/ 0 w 4464"/>
                <a:gd name="T1" fmla="*/ 11713 h 3456"/>
                <a:gd name="T2" fmla="*/ 0 w 4464"/>
                <a:gd name="T3" fmla="*/ 331 h 3456"/>
                <a:gd name="T4" fmla="*/ 1 w 4464"/>
                <a:gd name="T5" fmla="*/ 278 h 3456"/>
                <a:gd name="T6" fmla="*/ 387 w 4464"/>
                <a:gd name="T7" fmla="*/ 222 h 3456"/>
                <a:gd name="T8" fmla="*/ 872 w 4464"/>
                <a:gd name="T9" fmla="*/ 163 h 3456"/>
                <a:gd name="T10" fmla="*/ 1454 w 4464"/>
                <a:gd name="T11" fmla="*/ 110 h 3456"/>
                <a:gd name="T12" fmla="*/ 2273 w 4464"/>
                <a:gd name="T13" fmla="*/ 66 h 3456"/>
                <a:gd name="T14" fmla="*/ 3227 w 4464"/>
                <a:gd name="T15" fmla="*/ 33 h 3456"/>
                <a:gd name="T16" fmla="*/ 4272 w 4464"/>
                <a:gd name="T17" fmla="*/ 3 h 3456"/>
                <a:gd name="T18" fmla="*/ 5497 w 4464"/>
                <a:gd name="T19" fmla="*/ 0 h 3456"/>
                <a:gd name="T20" fmla="*/ 251811 w 4464"/>
                <a:gd name="T21" fmla="*/ 0 h 3456"/>
                <a:gd name="T22" fmla="*/ 252682 w 4464"/>
                <a:gd name="T23" fmla="*/ 1 h 3456"/>
                <a:gd name="T24" fmla="*/ 253458 w 4464"/>
                <a:gd name="T25" fmla="*/ 6 h 3456"/>
                <a:gd name="T26" fmla="*/ 254284 w 4464"/>
                <a:gd name="T27" fmla="*/ 47 h 3456"/>
                <a:gd name="T28" fmla="*/ 255022 w 4464"/>
                <a:gd name="T29" fmla="*/ 87 h 3456"/>
                <a:gd name="T30" fmla="*/ 255512 w 4464"/>
                <a:gd name="T31" fmla="*/ 132 h 3456"/>
                <a:gd name="T32" fmla="*/ 256024 w 4464"/>
                <a:gd name="T33" fmla="*/ 175 h 3456"/>
                <a:gd name="T34" fmla="*/ 256365 w 4464"/>
                <a:gd name="T35" fmla="*/ 227 h 3456"/>
                <a:gd name="T36" fmla="*/ 256428 w 4464"/>
                <a:gd name="T37" fmla="*/ 280 h 3456"/>
                <a:gd name="T38" fmla="*/ 256428 w 4464"/>
                <a:gd name="T39" fmla="*/ 11761 h 3456"/>
                <a:gd name="T40" fmla="*/ 256365 w 4464"/>
                <a:gd name="T41" fmla="*/ 11811 h 3456"/>
                <a:gd name="T42" fmla="*/ 256024 w 4464"/>
                <a:gd name="T43" fmla="*/ 11867 h 3456"/>
                <a:gd name="T44" fmla="*/ 255512 w 4464"/>
                <a:gd name="T45" fmla="*/ 11922 h 3456"/>
                <a:gd name="T46" fmla="*/ 254886 w 4464"/>
                <a:gd name="T47" fmla="*/ 11969 h 3456"/>
                <a:gd name="T48" fmla="*/ 254159 w 4464"/>
                <a:gd name="T49" fmla="*/ 12025 h 3456"/>
                <a:gd name="T50" fmla="*/ 253268 w 4464"/>
                <a:gd name="T51" fmla="*/ 12056 h 3456"/>
                <a:gd name="T52" fmla="*/ 252394 w 4464"/>
                <a:gd name="T53" fmla="*/ 12082 h 3456"/>
                <a:gd name="T54" fmla="*/ 251492 w 4464"/>
                <a:gd name="T55" fmla="*/ 12089 h 3456"/>
                <a:gd name="T56" fmla="*/ 6282 w 4464"/>
                <a:gd name="T57" fmla="*/ 12089 h 3456"/>
                <a:gd name="T58" fmla="*/ 5337 w 4464"/>
                <a:gd name="T59" fmla="*/ 12088 h 3456"/>
                <a:gd name="T60" fmla="*/ 4272 w 4464"/>
                <a:gd name="T61" fmla="*/ 12071 h 3456"/>
                <a:gd name="T62" fmla="*/ 3227 w 4464"/>
                <a:gd name="T63" fmla="*/ 12032 h 3456"/>
                <a:gd name="T64" fmla="*/ 2261 w 4464"/>
                <a:gd name="T65" fmla="*/ 11993 h 3456"/>
                <a:gd name="T66" fmla="*/ 1331 w 4464"/>
                <a:gd name="T67" fmla="*/ 11947 h 3456"/>
                <a:gd name="T68" fmla="*/ 601 w 4464"/>
                <a:gd name="T69" fmla="*/ 11874 h 3456"/>
                <a:gd name="T70" fmla="*/ 16 w 4464"/>
                <a:gd name="T71" fmla="*/ 11797 h 3456"/>
                <a:gd name="T72" fmla="*/ 0 w 4464"/>
                <a:gd name="T73" fmla="*/ 11713 h 34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464" h="3456">
                  <a:moveTo>
                    <a:pt x="0" y="3347"/>
                  </a:moveTo>
                  <a:lnTo>
                    <a:pt x="0" y="94"/>
                  </a:lnTo>
                  <a:lnTo>
                    <a:pt x="1" y="79"/>
                  </a:lnTo>
                  <a:lnTo>
                    <a:pt x="7" y="63"/>
                  </a:lnTo>
                  <a:lnTo>
                    <a:pt x="15" y="47"/>
                  </a:lnTo>
                  <a:lnTo>
                    <a:pt x="25" y="32"/>
                  </a:lnTo>
                  <a:lnTo>
                    <a:pt x="40" y="19"/>
                  </a:lnTo>
                  <a:lnTo>
                    <a:pt x="56" y="9"/>
                  </a:lnTo>
                  <a:lnTo>
                    <a:pt x="74" y="3"/>
                  </a:lnTo>
                  <a:lnTo>
                    <a:pt x="95" y="0"/>
                  </a:lnTo>
                  <a:lnTo>
                    <a:pt x="4384" y="0"/>
                  </a:lnTo>
                  <a:lnTo>
                    <a:pt x="4399" y="1"/>
                  </a:lnTo>
                  <a:lnTo>
                    <a:pt x="4412" y="6"/>
                  </a:lnTo>
                  <a:lnTo>
                    <a:pt x="4426" y="14"/>
                  </a:lnTo>
                  <a:lnTo>
                    <a:pt x="4439" y="25"/>
                  </a:lnTo>
                  <a:lnTo>
                    <a:pt x="4448" y="38"/>
                  </a:lnTo>
                  <a:lnTo>
                    <a:pt x="4457" y="50"/>
                  </a:lnTo>
                  <a:lnTo>
                    <a:pt x="4462" y="65"/>
                  </a:lnTo>
                  <a:lnTo>
                    <a:pt x="4464" y="80"/>
                  </a:lnTo>
                  <a:lnTo>
                    <a:pt x="4464" y="3362"/>
                  </a:lnTo>
                  <a:lnTo>
                    <a:pt x="4462" y="3376"/>
                  </a:lnTo>
                  <a:lnTo>
                    <a:pt x="4457" y="3393"/>
                  </a:lnTo>
                  <a:lnTo>
                    <a:pt x="4448" y="3408"/>
                  </a:lnTo>
                  <a:lnTo>
                    <a:pt x="4437" y="3422"/>
                  </a:lnTo>
                  <a:lnTo>
                    <a:pt x="4424" y="3437"/>
                  </a:lnTo>
                  <a:lnTo>
                    <a:pt x="4409" y="3447"/>
                  </a:lnTo>
                  <a:lnTo>
                    <a:pt x="4394" y="3453"/>
                  </a:lnTo>
                  <a:lnTo>
                    <a:pt x="4378" y="3456"/>
                  </a:lnTo>
                  <a:lnTo>
                    <a:pt x="109" y="3456"/>
                  </a:lnTo>
                  <a:lnTo>
                    <a:pt x="92" y="3455"/>
                  </a:lnTo>
                  <a:lnTo>
                    <a:pt x="74" y="3450"/>
                  </a:lnTo>
                  <a:lnTo>
                    <a:pt x="56" y="3440"/>
                  </a:lnTo>
                  <a:lnTo>
                    <a:pt x="39" y="3429"/>
                  </a:lnTo>
                  <a:lnTo>
                    <a:pt x="23" y="3415"/>
                  </a:lnTo>
                  <a:lnTo>
                    <a:pt x="11" y="3395"/>
                  </a:lnTo>
                  <a:lnTo>
                    <a:pt x="2" y="3373"/>
                  </a:lnTo>
                  <a:lnTo>
                    <a:pt x="0" y="3347"/>
                  </a:lnTo>
                  <a:close/>
                </a:path>
              </a:pathLst>
            </a:custGeom>
            <a:solidFill>
              <a:srgbClr val="000033"/>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0" name="Freeform 3"/>
            <p:cNvSpPr>
              <a:spLocks noChangeArrowheads="1"/>
            </p:cNvSpPr>
            <p:nvPr/>
          </p:nvSpPr>
          <p:spPr bwMode="auto">
            <a:xfrm>
              <a:off x="171" y="580"/>
              <a:ext cx="14" cy="3486"/>
            </a:xfrm>
            <a:custGeom>
              <a:avLst/>
              <a:gdLst>
                <a:gd name="T0" fmla="*/ 0 w 12"/>
                <a:gd name="T1" fmla="*/ 0 h 3253"/>
                <a:gd name="T2" fmla="*/ 0 w 12"/>
                <a:gd name="T3" fmla="*/ 0 h 3253"/>
                <a:gd name="T4" fmla="*/ 0 w 12"/>
                <a:gd name="T5" fmla="*/ 11358 h 3253"/>
                <a:gd name="T6" fmla="*/ 193 w 12"/>
                <a:gd name="T7" fmla="*/ 11358 h 3253"/>
                <a:gd name="T8" fmla="*/ 193 w 12"/>
                <a:gd name="T9" fmla="*/ 0 h 3253"/>
                <a:gd name="T10" fmla="*/ 193 w 12"/>
                <a:gd name="T11" fmla="*/ 0 h 3253"/>
                <a:gd name="T12" fmla="*/ 0 w 12"/>
                <a:gd name="T13" fmla="*/ 0 h 32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253">
                  <a:moveTo>
                    <a:pt x="0" y="0"/>
                  </a:moveTo>
                  <a:lnTo>
                    <a:pt x="0" y="0"/>
                  </a:lnTo>
                  <a:lnTo>
                    <a:pt x="0" y="3253"/>
                  </a:lnTo>
                  <a:lnTo>
                    <a:pt x="12" y="3253"/>
                  </a:lnTo>
                  <a:lnTo>
                    <a:pt x="12" y="0"/>
                  </a:lnTo>
                  <a:lnTo>
                    <a:pt x="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1" name="Freeform 4"/>
            <p:cNvSpPr>
              <a:spLocks noChangeArrowheads="1"/>
            </p:cNvSpPr>
            <p:nvPr/>
          </p:nvSpPr>
          <p:spPr bwMode="auto">
            <a:xfrm>
              <a:off x="171" y="473"/>
              <a:ext cx="126" cy="106"/>
            </a:xfrm>
            <a:custGeom>
              <a:avLst/>
              <a:gdLst>
                <a:gd name="T0" fmla="*/ 4713 w 101"/>
                <a:gd name="T1" fmla="*/ 0 h 100"/>
                <a:gd name="T2" fmla="*/ 4713 w 101"/>
                <a:gd name="T3" fmla="*/ 0 h 100"/>
                <a:gd name="T4" fmla="*/ 3688 w 101"/>
                <a:gd name="T5" fmla="*/ 3 h 100"/>
                <a:gd name="T6" fmla="*/ 2718 w 101"/>
                <a:gd name="T7" fmla="*/ 31 h 100"/>
                <a:gd name="T8" fmla="*/ 2025 w 101"/>
                <a:gd name="T9" fmla="*/ 55 h 100"/>
                <a:gd name="T10" fmla="*/ 1311 w 101"/>
                <a:gd name="T11" fmla="*/ 96 h 100"/>
                <a:gd name="T12" fmla="*/ 748 w 101"/>
                <a:gd name="T13" fmla="*/ 143 h 100"/>
                <a:gd name="T14" fmla="*/ 392 w 101"/>
                <a:gd name="T15" fmla="*/ 192 h 100"/>
                <a:gd name="T16" fmla="*/ 2 w 101"/>
                <a:gd name="T17" fmla="*/ 241 h 100"/>
                <a:gd name="T18" fmla="*/ 0 w 101"/>
                <a:gd name="T19" fmla="*/ 286 h 100"/>
                <a:gd name="T20" fmla="*/ 600 w 101"/>
                <a:gd name="T21" fmla="*/ 286 h 100"/>
                <a:gd name="T22" fmla="*/ 600 w 101"/>
                <a:gd name="T23" fmla="*/ 244 h 100"/>
                <a:gd name="T24" fmla="*/ 819 w 101"/>
                <a:gd name="T25" fmla="*/ 205 h 100"/>
                <a:gd name="T26" fmla="*/ 1146 w 101"/>
                <a:gd name="T27" fmla="*/ 156 h 100"/>
                <a:gd name="T28" fmla="*/ 1623 w 101"/>
                <a:gd name="T29" fmla="*/ 121 h 100"/>
                <a:gd name="T30" fmla="*/ 2196 w 101"/>
                <a:gd name="T31" fmla="*/ 87 h 100"/>
                <a:gd name="T32" fmla="*/ 2980 w 101"/>
                <a:gd name="T33" fmla="*/ 55 h 100"/>
                <a:gd name="T34" fmla="*/ 3750 w 101"/>
                <a:gd name="T35" fmla="*/ 39 h 100"/>
                <a:gd name="T36" fmla="*/ 4713 w 101"/>
                <a:gd name="T37" fmla="*/ 35 h 100"/>
                <a:gd name="T38" fmla="*/ 4713 w 101"/>
                <a:gd name="T39" fmla="*/ 35 h 100"/>
                <a:gd name="T40" fmla="*/ 4713 w 101"/>
                <a:gd name="T41" fmla="*/ 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1" h="100">
                  <a:moveTo>
                    <a:pt x="101" y="0"/>
                  </a:moveTo>
                  <a:lnTo>
                    <a:pt x="101" y="0"/>
                  </a:lnTo>
                  <a:lnTo>
                    <a:pt x="79" y="3"/>
                  </a:lnTo>
                  <a:lnTo>
                    <a:pt x="59" y="10"/>
                  </a:lnTo>
                  <a:lnTo>
                    <a:pt x="44" y="20"/>
                  </a:lnTo>
                  <a:lnTo>
                    <a:pt x="28" y="34"/>
                  </a:lnTo>
                  <a:lnTo>
                    <a:pt x="16" y="50"/>
                  </a:lnTo>
                  <a:lnTo>
                    <a:pt x="8" y="67"/>
                  </a:lnTo>
                  <a:lnTo>
                    <a:pt x="2" y="84"/>
                  </a:lnTo>
                  <a:lnTo>
                    <a:pt x="0" y="100"/>
                  </a:lnTo>
                  <a:lnTo>
                    <a:pt x="12" y="100"/>
                  </a:lnTo>
                  <a:lnTo>
                    <a:pt x="12" y="86"/>
                  </a:lnTo>
                  <a:lnTo>
                    <a:pt x="18" y="72"/>
                  </a:lnTo>
                  <a:lnTo>
                    <a:pt x="25" y="55"/>
                  </a:lnTo>
                  <a:lnTo>
                    <a:pt x="35" y="42"/>
                  </a:lnTo>
                  <a:lnTo>
                    <a:pt x="48" y="31"/>
                  </a:lnTo>
                  <a:lnTo>
                    <a:pt x="64" y="20"/>
                  </a:lnTo>
                  <a:lnTo>
                    <a:pt x="81" y="14"/>
                  </a:lnTo>
                  <a:lnTo>
                    <a:pt x="101" y="12"/>
                  </a:lnTo>
                  <a:lnTo>
                    <a:pt x="101"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2" name="Freeform 5"/>
            <p:cNvSpPr>
              <a:spLocks noChangeArrowheads="1"/>
            </p:cNvSpPr>
            <p:nvPr/>
          </p:nvSpPr>
          <p:spPr bwMode="auto">
            <a:xfrm>
              <a:off x="297" y="473"/>
              <a:ext cx="5352" cy="12"/>
            </a:xfrm>
            <a:custGeom>
              <a:avLst/>
              <a:gdLst>
                <a:gd name="T0" fmla="*/ 231562 w 4289"/>
                <a:gd name="T1" fmla="*/ 0 h 12"/>
                <a:gd name="T2" fmla="*/ 231562 w 4289"/>
                <a:gd name="T3" fmla="*/ 0 h 12"/>
                <a:gd name="T4" fmla="*/ 0 w 4289"/>
                <a:gd name="T5" fmla="*/ 0 h 12"/>
                <a:gd name="T6" fmla="*/ 0 w 4289"/>
                <a:gd name="T7" fmla="*/ 12 h 12"/>
                <a:gd name="T8" fmla="*/ 231562 w 4289"/>
                <a:gd name="T9" fmla="*/ 12 h 12"/>
                <a:gd name="T10" fmla="*/ 231562 w 4289"/>
                <a:gd name="T11" fmla="*/ 12 h 12"/>
                <a:gd name="T12" fmla="*/ 231562 w 4289"/>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9" h="12">
                  <a:moveTo>
                    <a:pt x="4289" y="0"/>
                  </a:moveTo>
                  <a:lnTo>
                    <a:pt x="4289" y="0"/>
                  </a:lnTo>
                  <a:lnTo>
                    <a:pt x="0" y="0"/>
                  </a:lnTo>
                  <a:lnTo>
                    <a:pt x="0" y="12"/>
                  </a:lnTo>
                  <a:lnTo>
                    <a:pt x="4289" y="12"/>
                  </a:lnTo>
                  <a:lnTo>
                    <a:pt x="4289"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3" name="Freeform 6"/>
            <p:cNvSpPr>
              <a:spLocks noChangeArrowheads="1"/>
            </p:cNvSpPr>
            <p:nvPr/>
          </p:nvSpPr>
          <p:spPr bwMode="auto">
            <a:xfrm>
              <a:off x="5651" y="473"/>
              <a:ext cx="106" cy="91"/>
            </a:xfrm>
            <a:custGeom>
              <a:avLst/>
              <a:gdLst>
                <a:gd name="T0" fmla="*/ 3695 w 86"/>
                <a:gd name="T1" fmla="*/ 237 h 86"/>
                <a:gd name="T2" fmla="*/ 3695 w 86"/>
                <a:gd name="T3" fmla="*/ 237 h 86"/>
                <a:gd name="T4" fmla="*/ 3526 w 86"/>
                <a:gd name="T5" fmla="*/ 189 h 86"/>
                <a:gd name="T6" fmla="*/ 3343 w 86"/>
                <a:gd name="T7" fmla="*/ 147 h 86"/>
                <a:gd name="T8" fmla="*/ 2957 w 86"/>
                <a:gd name="T9" fmla="*/ 114 h 86"/>
                <a:gd name="T10" fmla="*/ 2480 w 86"/>
                <a:gd name="T11" fmla="*/ 77 h 86"/>
                <a:gd name="T12" fmla="*/ 1946 w 86"/>
                <a:gd name="T13" fmla="*/ 40 h 86"/>
                <a:gd name="T14" fmla="*/ 1250 w 86"/>
                <a:gd name="T15" fmla="*/ 7 h 86"/>
                <a:gd name="T16" fmla="*/ 707 w 86"/>
                <a:gd name="T17" fmla="*/ 2 h 86"/>
                <a:gd name="T18" fmla="*/ 0 w 86"/>
                <a:gd name="T19" fmla="*/ 0 h 86"/>
                <a:gd name="T20" fmla="*/ 0 w 86"/>
                <a:gd name="T21" fmla="*/ 34 h 86"/>
                <a:gd name="T22" fmla="*/ 574 w 86"/>
                <a:gd name="T23" fmla="*/ 34 h 86"/>
                <a:gd name="T24" fmla="*/ 1175 w 86"/>
                <a:gd name="T25" fmla="*/ 47 h 86"/>
                <a:gd name="T26" fmla="*/ 1698 w 86"/>
                <a:gd name="T27" fmla="*/ 70 h 86"/>
                <a:gd name="T28" fmla="*/ 2200 w 86"/>
                <a:gd name="T29" fmla="*/ 93 h 86"/>
                <a:gd name="T30" fmla="*/ 2591 w 86"/>
                <a:gd name="T31" fmla="*/ 128 h 86"/>
                <a:gd name="T32" fmla="*/ 2957 w 86"/>
                <a:gd name="T33" fmla="*/ 163 h 86"/>
                <a:gd name="T34" fmla="*/ 3142 w 86"/>
                <a:gd name="T35" fmla="*/ 199 h 86"/>
                <a:gd name="T36" fmla="*/ 3180 w 86"/>
                <a:gd name="T37" fmla="*/ 237 h 86"/>
                <a:gd name="T38" fmla="*/ 3180 w 86"/>
                <a:gd name="T39" fmla="*/ 237 h 86"/>
                <a:gd name="T40" fmla="*/ 3695 w 86"/>
                <a:gd name="T41" fmla="*/ 237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6" h="86">
                  <a:moveTo>
                    <a:pt x="86" y="86"/>
                  </a:moveTo>
                  <a:lnTo>
                    <a:pt x="86" y="86"/>
                  </a:lnTo>
                  <a:lnTo>
                    <a:pt x="82" y="69"/>
                  </a:lnTo>
                  <a:lnTo>
                    <a:pt x="78" y="54"/>
                  </a:lnTo>
                  <a:lnTo>
                    <a:pt x="68" y="41"/>
                  </a:lnTo>
                  <a:lnTo>
                    <a:pt x="58" y="27"/>
                  </a:lnTo>
                  <a:lnTo>
                    <a:pt x="45" y="15"/>
                  </a:lnTo>
                  <a:lnTo>
                    <a:pt x="29" y="7"/>
                  </a:lnTo>
                  <a:lnTo>
                    <a:pt x="16" y="2"/>
                  </a:lnTo>
                  <a:lnTo>
                    <a:pt x="0" y="0"/>
                  </a:lnTo>
                  <a:lnTo>
                    <a:pt x="0" y="12"/>
                  </a:lnTo>
                  <a:lnTo>
                    <a:pt x="13" y="12"/>
                  </a:lnTo>
                  <a:lnTo>
                    <a:pt x="27" y="18"/>
                  </a:lnTo>
                  <a:lnTo>
                    <a:pt x="40" y="25"/>
                  </a:lnTo>
                  <a:lnTo>
                    <a:pt x="51" y="34"/>
                  </a:lnTo>
                  <a:lnTo>
                    <a:pt x="61" y="46"/>
                  </a:lnTo>
                  <a:lnTo>
                    <a:pt x="68" y="59"/>
                  </a:lnTo>
                  <a:lnTo>
                    <a:pt x="73" y="72"/>
                  </a:lnTo>
                  <a:lnTo>
                    <a:pt x="74" y="86"/>
                  </a:lnTo>
                  <a:lnTo>
                    <a:pt x="86" y="86"/>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4" name="Freeform 7"/>
            <p:cNvSpPr>
              <a:spLocks noChangeArrowheads="1"/>
            </p:cNvSpPr>
            <p:nvPr/>
          </p:nvSpPr>
          <p:spPr bwMode="auto">
            <a:xfrm>
              <a:off x="5744" y="565"/>
              <a:ext cx="14" cy="3518"/>
            </a:xfrm>
            <a:custGeom>
              <a:avLst/>
              <a:gdLst>
                <a:gd name="T0" fmla="*/ 193 w 12"/>
                <a:gd name="T1" fmla="*/ 11457 h 3282"/>
                <a:gd name="T2" fmla="*/ 193 w 12"/>
                <a:gd name="T3" fmla="*/ 11457 h 3282"/>
                <a:gd name="T4" fmla="*/ 193 w 12"/>
                <a:gd name="T5" fmla="*/ 0 h 3282"/>
                <a:gd name="T6" fmla="*/ 0 w 12"/>
                <a:gd name="T7" fmla="*/ 0 h 3282"/>
                <a:gd name="T8" fmla="*/ 0 w 12"/>
                <a:gd name="T9" fmla="*/ 11457 h 3282"/>
                <a:gd name="T10" fmla="*/ 0 w 12"/>
                <a:gd name="T11" fmla="*/ 11457 h 3282"/>
                <a:gd name="T12" fmla="*/ 193 w 12"/>
                <a:gd name="T13" fmla="*/ 11457 h 32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282">
                  <a:moveTo>
                    <a:pt x="12" y="3282"/>
                  </a:moveTo>
                  <a:lnTo>
                    <a:pt x="12" y="3282"/>
                  </a:lnTo>
                  <a:lnTo>
                    <a:pt x="12" y="0"/>
                  </a:lnTo>
                  <a:lnTo>
                    <a:pt x="0" y="0"/>
                  </a:lnTo>
                  <a:lnTo>
                    <a:pt x="0" y="3282"/>
                  </a:lnTo>
                  <a:lnTo>
                    <a:pt x="12" y="3282"/>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5" name="Freeform 8"/>
            <p:cNvSpPr>
              <a:spLocks noChangeArrowheads="1"/>
            </p:cNvSpPr>
            <p:nvPr/>
          </p:nvSpPr>
          <p:spPr bwMode="auto">
            <a:xfrm>
              <a:off x="5644" y="4085"/>
              <a:ext cx="114" cy="106"/>
            </a:xfrm>
            <a:custGeom>
              <a:avLst/>
              <a:gdLst>
                <a:gd name="T0" fmla="*/ 0 w 92"/>
                <a:gd name="T1" fmla="*/ 286 h 100"/>
                <a:gd name="T2" fmla="*/ 0 w 92"/>
                <a:gd name="T3" fmla="*/ 286 h 100"/>
                <a:gd name="T4" fmla="*/ 810 w 92"/>
                <a:gd name="T5" fmla="*/ 277 h 100"/>
                <a:gd name="T6" fmla="*/ 1585 w 92"/>
                <a:gd name="T7" fmla="*/ 258 h 100"/>
                <a:gd name="T8" fmla="*/ 2367 w 92"/>
                <a:gd name="T9" fmla="*/ 224 h 100"/>
                <a:gd name="T10" fmla="*/ 3000 w 92"/>
                <a:gd name="T11" fmla="*/ 182 h 100"/>
                <a:gd name="T12" fmla="*/ 3546 w 92"/>
                <a:gd name="T13" fmla="*/ 139 h 100"/>
                <a:gd name="T14" fmla="*/ 3983 w 92"/>
                <a:gd name="T15" fmla="*/ 92 h 100"/>
                <a:gd name="T16" fmla="*/ 4167 w 92"/>
                <a:gd name="T17" fmla="*/ 41 h 100"/>
                <a:gd name="T18" fmla="*/ 4370 w 92"/>
                <a:gd name="T19" fmla="*/ 0 h 100"/>
                <a:gd name="T20" fmla="*/ 3788 w 92"/>
                <a:gd name="T21" fmla="*/ 0 h 100"/>
                <a:gd name="T22" fmla="*/ 3737 w 92"/>
                <a:gd name="T23" fmla="*/ 35 h 100"/>
                <a:gd name="T24" fmla="*/ 3527 w 92"/>
                <a:gd name="T25" fmla="*/ 81 h 100"/>
                <a:gd name="T26" fmla="*/ 3108 w 92"/>
                <a:gd name="T27" fmla="*/ 127 h 100"/>
                <a:gd name="T28" fmla="*/ 2679 w 92"/>
                <a:gd name="T29" fmla="*/ 161 h 100"/>
                <a:gd name="T30" fmla="*/ 1964 w 92"/>
                <a:gd name="T31" fmla="*/ 204 h 100"/>
                <a:gd name="T32" fmla="*/ 1408 w 92"/>
                <a:gd name="T33" fmla="*/ 229 h 100"/>
                <a:gd name="T34" fmla="*/ 750 w 92"/>
                <a:gd name="T35" fmla="*/ 244 h 100"/>
                <a:gd name="T36" fmla="*/ 0 w 92"/>
                <a:gd name="T37" fmla="*/ 251 h 100"/>
                <a:gd name="T38" fmla="*/ 0 w 92"/>
                <a:gd name="T39" fmla="*/ 251 h 100"/>
                <a:gd name="T40" fmla="*/ 0 w 92"/>
                <a:gd name="T41" fmla="*/ 286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 h="100">
                  <a:moveTo>
                    <a:pt x="0" y="100"/>
                  </a:moveTo>
                  <a:lnTo>
                    <a:pt x="0" y="100"/>
                  </a:lnTo>
                  <a:lnTo>
                    <a:pt x="17" y="97"/>
                  </a:lnTo>
                  <a:lnTo>
                    <a:pt x="34" y="90"/>
                  </a:lnTo>
                  <a:lnTo>
                    <a:pt x="50" y="78"/>
                  </a:lnTo>
                  <a:lnTo>
                    <a:pt x="63" y="64"/>
                  </a:lnTo>
                  <a:lnTo>
                    <a:pt x="75" y="49"/>
                  </a:lnTo>
                  <a:lnTo>
                    <a:pt x="84" y="33"/>
                  </a:lnTo>
                  <a:lnTo>
                    <a:pt x="88" y="15"/>
                  </a:lnTo>
                  <a:lnTo>
                    <a:pt x="92" y="0"/>
                  </a:lnTo>
                  <a:lnTo>
                    <a:pt x="80" y="0"/>
                  </a:lnTo>
                  <a:lnTo>
                    <a:pt x="79" y="12"/>
                  </a:lnTo>
                  <a:lnTo>
                    <a:pt x="74" y="28"/>
                  </a:lnTo>
                  <a:lnTo>
                    <a:pt x="65" y="44"/>
                  </a:lnTo>
                  <a:lnTo>
                    <a:pt x="56" y="56"/>
                  </a:lnTo>
                  <a:lnTo>
                    <a:pt x="42" y="71"/>
                  </a:lnTo>
                  <a:lnTo>
                    <a:pt x="29" y="80"/>
                  </a:lnTo>
                  <a:lnTo>
                    <a:pt x="15" y="86"/>
                  </a:lnTo>
                  <a:lnTo>
                    <a:pt x="0" y="88"/>
                  </a:lnTo>
                  <a:lnTo>
                    <a:pt x="0" y="10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6" name="Freeform 9"/>
            <p:cNvSpPr>
              <a:spLocks noChangeArrowheads="1"/>
            </p:cNvSpPr>
            <p:nvPr/>
          </p:nvSpPr>
          <p:spPr bwMode="auto">
            <a:xfrm>
              <a:off x="314" y="4179"/>
              <a:ext cx="5328" cy="12"/>
            </a:xfrm>
            <a:custGeom>
              <a:avLst/>
              <a:gdLst>
                <a:gd name="T0" fmla="*/ 0 w 4269"/>
                <a:gd name="T1" fmla="*/ 12 h 12"/>
                <a:gd name="T2" fmla="*/ 0 w 4269"/>
                <a:gd name="T3" fmla="*/ 12 h 12"/>
                <a:gd name="T4" fmla="*/ 230497 w 4269"/>
                <a:gd name="T5" fmla="*/ 12 h 12"/>
                <a:gd name="T6" fmla="*/ 230497 w 4269"/>
                <a:gd name="T7" fmla="*/ 0 h 12"/>
                <a:gd name="T8" fmla="*/ 0 w 4269"/>
                <a:gd name="T9" fmla="*/ 0 h 12"/>
                <a:gd name="T10" fmla="*/ 0 w 4269"/>
                <a:gd name="T11" fmla="*/ 0 h 12"/>
                <a:gd name="T12" fmla="*/ 0 w 4269"/>
                <a:gd name="T13" fmla="*/ 12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69" h="12">
                  <a:moveTo>
                    <a:pt x="0" y="12"/>
                  </a:moveTo>
                  <a:lnTo>
                    <a:pt x="0" y="12"/>
                  </a:lnTo>
                  <a:lnTo>
                    <a:pt x="4269" y="12"/>
                  </a:lnTo>
                  <a:lnTo>
                    <a:pt x="4269" y="0"/>
                  </a:lnTo>
                  <a:lnTo>
                    <a:pt x="0" y="0"/>
                  </a:lnTo>
                  <a:lnTo>
                    <a:pt x="0" y="12"/>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7" name="Freeform 10"/>
            <p:cNvSpPr>
              <a:spLocks noChangeArrowheads="1"/>
            </p:cNvSpPr>
            <p:nvPr/>
          </p:nvSpPr>
          <p:spPr bwMode="auto">
            <a:xfrm>
              <a:off x="171" y="4068"/>
              <a:ext cx="142" cy="123"/>
            </a:xfrm>
            <a:custGeom>
              <a:avLst/>
              <a:gdLst>
                <a:gd name="T0" fmla="*/ 0 w 115"/>
                <a:gd name="T1" fmla="*/ 0 h 115"/>
                <a:gd name="T2" fmla="*/ 0 w 115"/>
                <a:gd name="T3" fmla="*/ 0 h 115"/>
                <a:gd name="T4" fmla="*/ 175 w 115"/>
                <a:gd name="T5" fmla="*/ 79 h 115"/>
                <a:gd name="T6" fmla="*/ 535 w 115"/>
                <a:gd name="T7" fmla="*/ 146 h 115"/>
                <a:gd name="T8" fmla="*/ 1121 w 115"/>
                <a:gd name="T9" fmla="*/ 205 h 115"/>
                <a:gd name="T10" fmla="*/ 1869 w 115"/>
                <a:gd name="T11" fmla="*/ 255 h 115"/>
                <a:gd name="T12" fmla="*/ 2630 w 115"/>
                <a:gd name="T13" fmla="*/ 289 h 115"/>
                <a:gd name="T14" fmla="*/ 3519 w 115"/>
                <a:gd name="T15" fmla="*/ 313 h 115"/>
                <a:gd name="T16" fmla="*/ 4345 w 115"/>
                <a:gd name="T17" fmla="*/ 328 h 115"/>
                <a:gd name="T18" fmla="*/ 5116 w 115"/>
                <a:gd name="T19" fmla="*/ 332 h 115"/>
                <a:gd name="T20" fmla="*/ 5116 w 115"/>
                <a:gd name="T21" fmla="*/ 296 h 115"/>
                <a:gd name="T22" fmla="*/ 4345 w 115"/>
                <a:gd name="T23" fmla="*/ 296 h 115"/>
                <a:gd name="T24" fmla="*/ 3592 w 115"/>
                <a:gd name="T25" fmla="*/ 279 h 115"/>
                <a:gd name="T26" fmla="*/ 2850 w 115"/>
                <a:gd name="T27" fmla="*/ 256 h 115"/>
                <a:gd name="T28" fmla="*/ 2110 w 115"/>
                <a:gd name="T29" fmla="*/ 226 h 115"/>
                <a:gd name="T30" fmla="*/ 1505 w 115"/>
                <a:gd name="T31" fmla="*/ 185 h 115"/>
                <a:gd name="T32" fmla="*/ 987 w 115"/>
                <a:gd name="T33" fmla="*/ 134 h 115"/>
                <a:gd name="T34" fmla="*/ 595 w 115"/>
                <a:gd name="T35" fmla="*/ 74 h 115"/>
                <a:gd name="T36" fmla="*/ 535 w 115"/>
                <a:gd name="T37" fmla="*/ 0 h 115"/>
                <a:gd name="T38" fmla="*/ 535 w 115"/>
                <a:gd name="T39" fmla="*/ 0 h 115"/>
                <a:gd name="T40" fmla="*/ 0 w 115"/>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5" h="115">
                  <a:moveTo>
                    <a:pt x="0" y="0"/>
                  </a:moveTo>
                  <a:lnTo>
                    <a:pt x="0" y="0"/>
                  </a:lnTo>
                  <a:lnTo>
                    <a:pt x="4" y="27"/>
                  </a:lnTo>
                  <a:lnTo>
                    <a:pt x="12" y="51"/>
                  </a:lnTo>
                  <a:lnTo>
                    <a:pt x="25" y="71"/>
                  </a:lnTo>
                  <a:lnTo>
                    <a:pt x="42" y="87"/>
                  </a:lnTo>
                  <a:lnTo>
                    <a:pt x="59" y="99"/>
                  </a:lnTo>
                  <a:lnTo>
                    <a:pt x="79" y="108"/>
                  </a:lnTo>
                  <a:lnTo>
                    <a:pt x="98" y="113"/>
                  </a:lnTo>
                  <a:lnTo>
                    <a:pt x="115" y="115"/>
                  </a:lnTo>
                  <a:lnTo>
                    <a:pt x="115" y="103"/>
                  </a:lnTo>
                  <a:lnTo>
                    <a:pt x="98" y="103"/>
                  </a:lnTo>
                  <a:lnTo>
                    <a:pt x="81" y="97"/>
                  </a:lnTo>
                  <a:lnTo>
                    <a:pt x="64" y="88"/>
                  </a:lnTo>
                  <a:lnTo>
                    <a:pt x="47" y="77"/>
                  </a:lnTo>
                  <a:lnTo>
                    <a:pt x="33" y="64"/>
                  </a:lnTo>
                  <a:lnTo>
                    <a:pt x="22" y="46"/>
                  </a:lnTo>
                  <a:lnTo>
                    <a:pt x="13" y="25"/>
                  </a:lnTo>
                  <a:lnTo>
                    <a:pt x="12" y="0"/>
                  </a:lnTo>
                  <a:lnTo>
                    <a:pt x="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8" name="Rectangle 11"/>
            <p:cNvSpPr>
              <a:spLocks noChangeArrowheads="1"/>
            </p:cNvSpPr>
            <p:nvPr/>
          </p:nvSpPr>
          <p:spPr bwMode="auto">
            <a:xfrm>
              <a:off x="2727" y="574"/>
              <a:ext cx="396" cy="3494"/>
            </a:xfrm>
            <a:prstGeom prst="rect">
              <a:avLst/>
            </a:prstGeom>
            <a:solidFill>
              <a:srgbClr val="BFCCD8"/>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Clr>
                  <a:srgbClr val="000000"/>
                </a:buClr>
                <a:buFont typeface="Times New Roman" panose="02020603050405020304" pitchFamily="18" charset="0"/>
                <a:buNone/>
                <a:defRPr/>
              </a:pPr>
              <a:endParaRPr lang="ru-RU" altLang="ru-RU" sz="1662" b="0"/>
            </a:p>
          </p:txBody>
        </p:sp>
        <p:sp>
          <p:nvSpPr>
            <p:cNvPr id="19" name="Freeform 12"/>
            <p:cNvSpPr>
              <a:spLocks noChangeArrowheads="1"/>
            </p:cNvSpPr>
            <p:nvPr/>
          </p:nvSpPr>
          <p:spPr bwMode="auto">
            <a:xfrm>
              <a:off x="3098" y="574"/>
              <a:ext cx="10" cy="3498"/>
            </a:xfrm>
            <a:custGeom>
              <a:avLst/>
              <a:gdLst>
                <a:gd name="T0" fmla="*/ 4 w 9"/>
                <a:gd name="T1" fmla="*/ 11409 h 3264"/>
                <a:gd name="T2" fmla="*/ 57 w 9"/>
                <a:gd name="T3" fmla="*/ 11392 h 3264"/>
                <a:gd name="T4" fmla="*/ 57 w 9"/>
                <a:gd name="T5" fmla="*/ 0 h 3264"/>
                <a:gd name="T6" fmla="*/ 0 w 9"/>
                <a:gd name="T7" fmla="*/ 0 h 3264"/>
                <a:gd name="T8" fmla="*/ 0 w 9"/>
                <a:gd name="T9" fmla="*/ 11392 h 3264"/>
                <a:gd name="T10" fmla="*/ 4 w 9"/>
                <a:gd name="T11" fmla="*/ 11376 h 3264"/>
                <a:gd name="T12" fmla="*/ 4 w 9"/>
                <a:gd name="T13" fmla="*/ 11409 h 3264"/>
                <a:gd name="T14" fmla="*/ 57 w 9"/>
                <a:gd name="T15" fmla="*/ 11409 h 3264"/>
                <a:gd name="T16" fmla="*/ 57 w 9"/>
                <a:gd name="T17" fmla="*/ 11392 h 3264"/>
                <a:gd name="T18" fmla="*/ 4 w 9"/>
                <a:gd name="T19" fmla="*/ 11409 h 3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3264">
                  <a:moveTo>
                    <a:pt x="4" y="3264"/>
                  </a:moveTo>
                  <a:lnTo>
                    <a:pt x="9" y="3259"/>
                  </a:lnTo>
                  <a:lnTo>
                    <a:pt x="9" y="0"/>
                  </a:lnTo>
                  <a:lnTo>
                    <a:pt x="0" y="0"/>
                  </a:lnTo>
                  <a:lnTo>
                    <a:pt x="0" y="3259"/>
                  </a:lnTo>
                  <a:lnTo>
                    <a:pt x="4" y="3254"/>
                  </a:lnTo>
                  <a:lnTo>
                    <a:pt x="4" y="3264"/>
                  </a:lnTo>
                  <a:lnTo>
                    <a:pt x="9" y="3264"/>
                  </a:lnTo>
                  <a:lnTo>
                    <a:pt x="9" y="3259"/>
                  </a:lnTo>
                  <a:lnTo>
                    <a:pt x="4" y="3264"/>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20" name="Freeform 13"/>
            <p:cNvSpPr>
              <a:spLocks noChangeArrowheads="1"/>
            </p:cNvSpPr>
            <p:nvPr/>
          </p:nvSpPr>
          <p:spPr bwMode="auto">
            <a:xfrm>
              <a:off x="2700" y="4062"/>
              <a:ext cx="402" cy="11"/>
            </a:xfrm>
            <a:custGeom>
              <a:avLst/>
              <a:gdLst>
                <a:gd name="T0" fmla="*/ 0 w 323"/>
                <a:gd name="T1" fmla="*/ 5 h 10"/>
                <a:gd name="T2" fmla="*/ 229 w 323"/>
                <a:gd name="T3" fmla="*/ 10 h 10"/>
                <a:gd name="T4" fmla="*/ 16553 w 323"/>
                <a:gd name="T5" fmla="*/ 10 h 10"/>
                <a:gd name="T6" fmla="*/ 16553 w 323"/>
                <a:gd name="T7" fmla="*/ 0 h 10"/>
                <a:gd name="T8" fmla="*/ 229 w 323"/>
                <a:gd name="T9" fmla="*/ 0 h 10"/>
                <a:gd name="T10" fmla="*/ 512 w 323"/>
                <a:gd name="T11" fmla="*/ 5 h 10"/>
                <a:gd name="T12" fmla="*/ 0 w 323"/>
                <a:gd name="T13" fmla="*/ 5 h 10"/>
                <a:gd name="T14" fmla="*/ 0 w 323"/>
                <a:gd name="T15" fmla="*/ 10 h 10"/>
                <a:gd name="T16" fmla="*/ 229 w 323"/>
                <a:gd name="T17" fmla="*/ 10 h 10"/>
                <a:gd name="T18" fmla="*/ 0 w 323"/>
                <a:gd name="T19" fmla="*/ 5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3" h="10">
                  <a:moveTo>
                    <a:pt x="0" y="5"/>
                  </a:moveTo>
                  <a:lnTo>
                    <a:pt x="5" y="10"/>
                  </a:lnTo>
                  <a:lnTo>
                    <a:pt x="323" y="10"/>
                  </a:lnTo>
                  <a:lnTo>
                    <a:pt x="323" y="0"/>
                  </a:lnTo>
                  <a:lnTo>
                    <a:pt x="5" y="0"/>
                  </a:lnTo>
                  <a:lnTo>
                    <a:pt x="10" y="5"/>
                  </a:lnTo>
                  <a:lnTo>
                    <a:pt x="0" y="5"/>
                  </a:lnTo>
                  <a:lnTo>
                    <a:pt x="0" y="10"/>
                  </a:lnTo>
                  <a:lnTo>
                    <a:pt x="5" y="10"/>
                  </a:lnTo>
                  <a:lnTo>
                    <a:pt x="0" y="5"/>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21" name="Freeform 14"/>
            <p:cNvSpPr>
              <a:spLocks noChangeArrowheads="1"/>
            </p:cNvSpPr>
            <p:nvPr/>
          </p:nvSpPr>
          <p:spPr bwMode="auto">
            <a:xfrm>
              <a:off x="2700" y="568"/>
              <a:ext cx="11" cy="3498"/>
            </a:xfrm>
            <a:custGeom>
              <a:avLst/>
              <a:gdLst>
                <a:gd name="T0" fmla="*/ 34 w 10"/>
                <a:gd name="T1" fmla="*/ 0 h 3264"/>
                <a:gd name="T2" fmla="*/ 0 w 10"/>
                <a:gd name="T3" fmla="*/ 5 h 3264"/>
                <a:gd name="T4" fmla="*/ 0 w 10"/>
                <a:gd name="T5" fmla="*/ 11409 h 3264"/>
                <a:gd name="T6" fmla="*/ 55 w 10"/>
                <a:gd name="T7" fmla="*/ 11409 h 3264"/>
                <a:gd name="T8" fmla="*/ 55 w 10"/>
                <a:gd name="T9" fmla="*/ 5 h 3264"/>
                <a:gd name="T10" fmla="*/ 34 w 10"/>
                <a:gd name="T11" fmla="*/ 35 h 3264"/>
                <a:gd name="T12" fmla="*/ 34 w 10"/>
                <a:gd name="T13" fmla="*/ 0 h 3264"/>
                <a:gd name="T14" fmla="*/ 0 w 10"/>
                <a:gd name="T15" fmla="*/ 0 h 3264"/>
                <a:gd name="T16" fmla="*/ 0 w 10"/>
                <a:gd name="T17" fmla="*/ 5 h 3264"/>
                <a:gd name="T18" fmla="*/ 34 w 10"/>
                <a:gd name="T19" fmla="*/ 0 h 3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3264">
                  <a:moveTo>
                    <a:pt x="5" y="0"/>
                  </a:moveTo>
                  <a:lnTo>
                    <a:pt x="0" y="5"/>
                  </a:lnTo>
                  <a:lnTo>
                    <a:pt x="0" y="3264"/>
                  </a:lnTo>
                  <a:lnTo>
                    <a:pt x="10" y="3264"/>
                  </a:lnTo>
                  <a:lnTo>
                    <a:pt x="10" y="5"/>
                  </a:lnTo>
                  <a:lnTo>
                    <a:pt x="5" y="10"/>
                  </a:lnTo>
                  <a:lnTo>
                    <a:pt x="5" y="0"/>
                  </a:lnTo>
                  <a:lnTo>
                    <a:pt x="0" y="0"/>
                  </a:lnTo>
                  <a:lnTo>
                    <a:pt x="0" y="5"/>
                  </a:lnTo>
                  <a:lnTo>
                    <a:pt x="5"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22" name="Freeform 15"/>
            <p:cNvSpPr>
              <a:spLocks noChangeArrowheads="1"/>
            </p:cNvSpPr>
            <p:nvPr/>
          </p:nvSpPr>
          <p:spPr bwMode="auto">
            <a:xfrm>
              <a:off x="2707" y="568"/>
              <a:ext cx="403" cy="9"/>
            </a:xfrm>
            <a:custGeom>
              <a:avLst/>
              <a:gdLst>
                <a:gd name="T0" fmla="*/ 16553 w 323"/>
                <a:gd name="T1" fmla="*/ 5 h 10"/>
                <a:gd name="T2" fmla="*/ 16364 w 323"/>
                <a:gd name="T3" fmla="*/ 0 h 10"/>
                <a:gd name="T4" fmla="*/ 0 w 323"/>
                <a:gd name="T5" fmla="*/ 0 h 10"/>
                <a:gd name="T6" fmla="*/ 0 w 323"/>
                <a:gd name="T7" fmla="*/ 10 h 10"/>
                <a:gd name="T8" fmla="*/ 16364 w 323"/>
                <a:gd name="T9" fmla="*/ 10 h 10"/>
                <a:gd name="T10" fmla="*/ 16117 w 323"/>
                <a:gd name="T11" fmla="*/ 5 h 10"/>
                <a:gd name="T12" fmla="*/ 16553 w 323"/>
                <a:gd name="T13" fmla="*/ 5 h 10"/>
                <a:gd name="T14" fmla="*/ 16553 w 323"/>
                <a:gd name="T15" fmla="*/ 0 h 10"/>
                <a:gd name="T16" fmla="*/ 16364 w 323"/>
                <a:gd name="T17" fmla="*/ 0 h 10"/>
                <a:gd name="T18" fmla="*/ 16553 w 323"/>
                <a:gd name="T19" fmla="*/ 5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3" h="10">
                  <a:moveTo>
                    <a:pt x="323" y="5"/>
                  </a:moveTo>
                  <a:lnTo>
                    <a:pt x="318" y="0"/>
                  </a:lnTo>
                  <a:lnTo>
                    <a:pt x="0" y="0"/>
                  </a:lnTo>
                  <a:lnTo>
                    <a:pt x="0" y="10"/>
                  </a:lnTo>
                  <a:lnTo>
                    <a:pt x="318" y="10"/>
                  </a:lnTo>
                  <a:lnTo>
                    <a:pt x="314" y="5"/>
                  </a:lnTo>
                  <a:lnTo>
                    <a:pt x="323" y="5"/>
                  </a:lnTo>
                  <a:lnTo>
                    <a:pt x="323" y="0"/>
                  </a:lnTo>
                  <a:lnTo>
                    <a:pt x="318" y="0"/>
                  </a:lnTo>
                  <a:lnTo>
                    <a:pt x="323" y="5"/>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23" name="Freeform 16"/>
            <p:cNvSpPr>
              <a:spLocks noChangeArrowheads="1"/>
            </p:cNvSpPr>
            <p:nvPr/>
          </p:nvSpPr>
          <p:spPr bwMode="auto">
            <a:xfrm>
              <a:off x="2822" y="499"/>
              <a:ext cx="216" cy="103"/>
            </a:xfrm>
            <a:custGeom>
              <a:avLst/>
              <a:gdLst>
                <a:gd name="T0" fmla="*/ 7245 w 174"/>
                <a:gd name="T1" fmla="*/ 287 h 98"/>
                <a:gd name="T2" fmla="*/ 7693 w 174"/>
                <a:gd name="T3" fmla="*/ 257 h 98"/>
                <a:gd name="T4" fmla="*/ 8266 w 174"/>
                <a:gd name="T5" fmla="*/ 239 h 98"/>
                <a:gd name="T6" fmla="*/ 8533 w 174"/>
                <a:gd name="T7" fmla="*/ 225 h 98"/>
                <a:gd name="T8" fmla="*/ 8489 w 174"/>
                <a:gd name="T9" fmla="*/ 207 h 98"/>
                <a:gd name="T10" fmla="*/ 8266 w 174"/>
                <a:gd name="T11" fmla="*/ 200 h 98"/>
                <a:gd name="T12" fmla="*/ 7987 w 174"/>
                <a:gd name="T13" fmla="*/ 184 h 98"/>
                <a:gd name="T14" fmla="*/ 7693 w 174"/>
                <a:gd name="T15" fmla="*/ 167 h 98"/>
                <a:gd name="T16" fmla="*/ 7356 w 174"/>
                <a:gd name="T17" fmla="*/ 142 h 98"/>
                <a:gd name="T18" fmla="*/ 7015 w 174"/>
                <a:gd name="T19" fmla="*/ 122 h 98"/>
                <a:gd name="T20" fmla="*/ 6702 w 174"/>
                <a:gd name="T21" fmla="*/ 96 h 98"/>
                <a:gd name="T22" fmla="*/ 6434 w 174"/>
                <a:gd name="T23" fmla="*/ 80 h 98"/>
                <a:gd name="T24" fmla="*/ 6080 w 174"/>
                <a:gd name="T25" fmla="*/ 59 h 98"/>
                <a:gd name="T26" fmla="*/ 5897 w 174"/>
                <a:gd name="T27" fmla="*/ 41 h 98"/>
                <a:gd name="T28" fmla="*/ 5589 w 174"/>
                <a:gd name="T29" fmla="*/ 33 h 98"/>
                <a:gd name="T30" fmla="*/ 5286 w 174"/>
                <a:gd name="T31" fmla="*/ 8 h 98"/>
                <a:gd name="T32" fmla="*/ 5024 w 174"/>
                <a:gd name="T33" fmla="*/ 5 h 98"/>
                <a:gd name="T34" fmla="*/ 4606 w 174"/>
                <a:gd name="T35" fmla="*/ 2 h 98"/>
                <a:gd name="T36" fmla="*/ 4321 w 174"/>
                <a:gd name="T37" fmla="*/ 1 h 98"/>
                <a:gd name="T38" fmla="*/ 3946 w 174"/>
                <a:gd name="T39" fmla="*/ 0 h 98"/>
                <a:gd name="T40" fmla="*/ 3627 w 174"/>
                <a:gd name="T41" fmla="*/ 0 h 98"/>
                <a:gd name="T42" fmla="*/ 3179 w 174"/>
                <a:gd name="T43" fmla="*/ 1 h 98"/>
                <a:gd name="T44" fmla="*/ 2763 w 174"/>
                <a:gd name="T45" fmla="*/ 4 h 98"/>
                <a:gd name="T46" fmla="*/ 2259 w 174"/>
                <a:gd name="T47" fmla="*/ 29 h 98"/>
                <a:gd name="T48" fmla="*/ 1793 w 174"/>
                <a:gd name="T49" fmla="*/ 41 h 98"/>
                <a:gd name="T50" fmla="*/ 1188 w 174"/>
                <a:gd name="T51" fmla="*/ 63 h 98"/>
                <a:gd name="T52" fmla="*/ 771 w 174"/>
                <a:gd name="T53" fmla="*/ 86 h 98"/>
                <a:gd name="T54" fmla="*/ 351 w 174"/>
                <a:gd name="T55" fmla="*/ 108 h 98"/>
                <a:gd name="T56" fmla="*/ 0 w 174"/>
                <a:gd name="T57" fmla="*/ 131 h 98"/>
                <a:gd name="T58" fmla="*/ 2 w 174"/>
                <a:gd name="T59" fmla="*/ 145 h 98"/>
                <a:gd name="T60" fmla="*/ 497 w 174"/>
                <a:gd name="T61" fmla="*/ 178 h 98"/>
                <a:gd name="T62" fmla="*/ 951 w 174"/>
                <a:gd name="T63" fmla="*/ 207 h 98"/>
                <a:gd name="T64" fmla="*/ 1339 w 174"/>
                <a:gd name="T65" fmla="*/ 225 h 98"/>
                <a:gd name="T66" fmla="*/ 1466 w 174"/>
                <a:gd name="T67" fmla="*/ 215 h 98"/>
                <a:gd name="T68" fmla="*/ 1704 w 174"/>
                <a:gd name="T69" fmla="*/ 200 h 98"/>
                <a:gd name="T70" fmla="*/ 2000 w 174"/>
                <a:gd name="T71" fmla="*/ 178 h 98"/>
                <a:gd name="T72" fmla="*/ 2273 w 174"/>
                <a:gd name="T73" fmla="*/ 151 h 98"/>
                <a:gd name="T74" fmla="*/ 2638 w 174"/>
                <a:gd name="T75" fmla="*/ 126 h 98"/>
                <a:gd name="T76" fmla="*/ 2922 w 174"/>
                <a:gd name="T77" fmla="*/ 102 h 98"/>
                <a:gd name="T78" fmla="*/ 3310 w 174"/>
                <a:gd name="T79" fmla="*/ 86 h 98"/>
                <a:gd name="T80" fmla="*/ 3627 w 174"/>
                <a:gd name="T81" fmla="*/ 81 h 98"/>
                <a:gd name="T82" fmla="*/ 4210 w 174"/>
                <a:gd name="T83" fmla="*/ 91 h 98"/>
                <a:gd name="T84" fmla="*/ 4606 w 174"/>
                <a:gd name="T85" fmla="*/ 115 h 98"/>
                <a:gd name="T86" fmla="*/ 4882 w 174"/>
                <a:gd name="T87" fmla="*/ 154 h 98"/>
                <a:gd name="T88" fmla="*/ 4882 w 174"/>
                <a:gd name="T89" fmla="*/ 215 h 98"/>
                <a:gd name="T90" fmla="*/ 4882 w 174"/>
                <a:gd name="T91" fmla="*/ 242 h 98"/>
                <a:gd name="T92" fmla="*/ 5101 w 174"/>
                <a:gd name="T93" fmla="*/ 271 h 98"/>
                <a:gd name="T94" fmla="*/ 5422 w 174"/>
                <a:gd name="T95" fmla="*/ 278 h 98"/>
                <a:gd name="T96" fmla="*/ 5836 w 174"/>
                <a:gd name="T97" fmla="*/ 288 h 98"/>
                <a:gd name="T98" fmla="*/ 6237 w 174"/>
                <a:gd name="T99" fmla="*/ 288 h 98"/>
                <a:gd name="T100" fmla="*/ 6492 w 174"/>
                <a:gd name="T101" fmla="*/ 288 h 98"/>
                <a:gd name="T102" fmla="*/ 6731 w 174"/>
                <a:gd name="T103" fmla="*/ 287 h 98"/>
                <a:gd name="T104" fmla="*/ 6874 w 174"/>
                <a:gd name="T105" fmla="*/ 287 h 98"/>
                <a:gd name="T106" fmla="*/ 7245 w 174"/>
                <a:gd name="T107" fmla="*/ 287 h 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4" h="98">
                  <a:moveTo>
                    <a:pt x="148" y="97"/>
                  </a:moveTo>
                  <a:lnTo>
                    <a:pt x="157" y="89"/>
                  </a:lnTo>
                  <a:lnTo>
                    <a:pt x="168" y="81"/>
                  </a:lnTo>
                  <a:lnTo>
                    <a:pt x="174" y="76"/>
                  </a:lnTo>
                  <a:lnTo>
                    <a:pt x="173" y="71"/>
                  </a:lnTo>
                  <a:lnTo>
                    <a:pt x="168" y="68"/>
                  </a:lnTo>
                  <a:lnTo>
                    <a:pt x="163" y="63"/>
                  </a:lnTo>
                  <a:lnTo>
                    <a:pt x="157" y="57"/>
                  </a:lnTo>
                  <a:lnTo>
                    <a:pt x="150" y="49"/>
                  </a:lnTo>
                  <a:lnTo>
                    <a:pt x="143" y="41"/>
                  </a:lnTo>
                  <a:lnTo>
                    <a:pt x="137" y="33"/>
                  </a:lnTo>
                  <a:lnTo>
                    <a:pt x="131" y="27"/>
                  </a:lnTo>
                  <a:lnTo>
                    <a:pt x="125" y="21"/>
                  </a:lnTo>
                  <a:lnTo>
                    <a:pt x="120" y="15"/>
                  </a:lnTo>
                  <a:lnTo>
                    <a:pt x="114" y="11"/>
                  </a:lnTo>
                  <a:lnTo>
                    <a:pt x="108" y="8"/>
                  </a:lnTo>
                  <a:lnTo>
                    <a:pt x="102" y="5"/>
                  </a:lnTo>
                  <a:lnTo>
                    <a:pt x="94" y="2"/>
                  </a:lnTo>
                  <a:lnTo>
                    <a:pt x="88" y="1"/>
                  </a:lnTo>
                  <a:lnTo>
                    <a:pt x="81" y="0"/>
                  </a:lnTo>
                  <a:lnTo>
                    <a:pt x="74" y="0"/>
                  </a:lnTo>
                  <a:lnTo>
                    <a:pt x="65" y="1"/>
                  </a:lnTo>
                  <a:lnTo>
                    <a:pt x="56" y="4"/>
                  </a:lnTo>
                  <a:lnTo>
                    <a:pt x="46" y="9"/>
                  </a:lnTo>
                  <a:lnTo>
                    <a:pt x="36" y="15"/>
                  </a:lnTo>
                  <a:lnTo>
                    <a:pt x="25" y="22"/>
                  </a:lnTo>
                  <a:lnTo>
                    <a:pt x="16" y="30"/>
                  </a:lnTo>
                  <a:lnTo>
                    <a:pt x="7" y="37"/>
                  </a:lnTo>
                  <a:lnTo>
                    <a:pt x="0" y="45"/>
                  </a:lnTo>
                  <a:lnTo>
                    <a:pt x="2" y="50"/>
                  </a:lnTo>
                  <a:lnTo>
                    <a:pt x="10" y="61"/>
                  </a:lnTo>
                  <a:lnTo>
                    <a:pt x="19" y="71"/>
                  </a:lnTo>
                  <a:lnTo>
                    <a:pt x="27" y="76"/>
                  </a:lnTo>
                  <a:lnTo>
                    <a:pt x="30" y="74"/>
                  </a:lnTo>
                  <a:lnTo>
                    <a:pt x="35" y="68"/>
                  </a:lnTo>
                  <a:lnTo>
                    <a:pt x="41" y="61"/>
                  </a:lnTo>
                  <a:lnTo>
                    <a:pt x="47" y="52"/>
                  </a:lnTo>
                  <a:lnTo>
                    <a:pt x="54" y="43"/>
                  </a:lnTo>
                  <a:lnTo>
                    <a:pt x="60" y="35"/>
                  </a:lnTo>
                  <a:lnTo>
                    <a:pt x="68" y="30"/>
                  </a:lnTo>
                  <a:lnTo>
                    <a:pt x="74" y="28"/>
                  </a:lnTo>
                  <a:lnTo>
                    <a:pt x="85" y="32"/>
                  </a:lnTo>
                  <a:lnTo>
                    <a:pt x="94" y="39"/>
                  </a:lnTo>
                  <a:lnTo>
                    <a:pt x="100" y="53"/>
                  </a:lnTo>
                  <a:lnTo>
                    <a:pt x="100" y="74"/>
                  </a:lnTo>
                  <a:lnTo>
                    <a:pt x="100" y="84"/>
                  </a:lnTo>
                  <a:lnTo>
                    <a:pt x="104" y="92"/>
                  </a:lnTo>
                  <a:lnTo>
                    <a:pt x="111" y="96"/>
                  </a:lnTo>
                  <a:lnTo>
                    <a:pt x="119" y="98"/>
                  </a:lnTo>
                  <a:lnTo>
                    <a:pt x="127" y="98"/>
                  </a:lnTo>
                  <a:lnTo>
                    <a:pt x="133" y="98"/>
                  </a:lnTo>
                  <a:lnTo>
                    <a:pt x="138" y="97"/>
                  </a:lnTo>
                  <a:lnTo>
                    <a:pt x="140" y="97"/>
                  </a:lnTo>
                  <a:lnTo>
                    <a:pt x="148" y="97"/>
                  </a:lnTo>
                  <a:close/>
                </a:path>
              </a:pathLst>
            </a:custGeom>
            <a:solidFill>
              <a:srgbClr val="BFCCD8"/>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24" name="Freeform 17"/>
            <p:cNvSpPr>
              <a:spLocks noChangeArrowheads="1"/>
            </p:cNvSpPr>
            <p:nvPr/>
          </p:nvSpPr>
          <p:spPr bwMode="auto">
            <a:xfrm>
              <a:off x="3002" y="568"/>
              <a:ext cx="40" cy="33"/>
            </a:xfrm>
            <a:custGeom>
              <a:avLst/>
              <a:gdLst>
                <a:gd name="T0" fmla="*/ 855 w 33"/>
                <a:gd name="T1" fmla="*/ 8 h 32"/>
                <a:gd name="T2" fmla="*/ 855 w 33"/>
                <a:gd name="T3" fmla="*/ 8 h 32"/>
                <a:gd name="T4" fmla="*/ 851 w 33"/>
                <a:gd name="T5" fmla="*/ 8 h 32"/>
                <a:gd name="T6" fmla="*/ 645 w 33"/>
                <a:gd name="T7" fmla="*/ 10 h 32"/>
                <a:gd name="T8" fmla="*/ 327 w 33"/>
                <a:gd name="T9" fmla="*/ 36 h 32"/>
                <a:gd name="T10" fmla="*/ 0 w 33"/>
                <a:gd name="T11" fmla="*/ 45 h 32"/>
                <a:gd name="T12" fmla="*/ 152 w 33"/>
                <a:gd name="T13" fmla="*/ 52 h 32"/>
                <a:gd name="T14" fmla="*/ 480 w 33"/>
                <a:gd name="T15" fmla="*/ 44 h 32"/>
                <a:gd name="T16" fmla="*/ 851 w 33"/>
                <a:gd name="T17" fmla="*/ 36 h 32"/>
                <a:gd name="T18" fmla="*/ 1036 w 33"/>
                <a:gd name="T19" fmla="*/ 10 h 32"/>
                <a:gd name="T20" fmla="*/ 908 w 33"/>
                <a:gd name="T21" fmla="*/ 0 h 32"/>
                <a:gd name="T22" fmla="*/ 908 w 33"/>
                <a:gd name="T23" fmla="*/ 0 h 32"/>
                <a:gd name="T24" fmla="*/ 855 w 33"/>
                <a:gd name="T25" fmla="*/ 8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32">
                  <a:moveTo>
                    <a:pt x="27" y="8"/>
                  </a:moveTo>
                  <a:lnTo>
                    <a:pt x="27" y="8"/>
                  </a:lnTo>
                  <a:lnTo>
                    <a:pt x="26" y="8"/>
                  </a:lnTo>
                  <a:lnTo>
                    <a:pt x="21" y="10"/>
                  </a:lnTo>
                  <a:lnTo>
                    <a:pt x="10" y="18"/>
                  </a:lnTo>
                  <a:lnTo>
                    <a:pt x="0" y="27"/>
                  </a:lnTo>
                  <a:lnTo>
                    <a:pt x="5" y="32"/>
                  </a:lnTo>
                  <a:lnTo>
                    <a:pt x="15" y="26"/>
                  </a:lnTo>
                  <a:lnTo>
                    <a:pt x="26" y="18"/>
                  </a:lnTo>
                  <a:lnTo>
                    <a:pt x="33" y="10"/>
                  </a:lnTo>
                  <a:lnTo>
                    <a:pt x="29" y="0"/>
                  </a:lnTo>
                  <a:lnTo>
                    <a:pt x="27" y="8"/>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25" name="Freeform 18"/>
            <p:cNvSpPr>
              <a:spLocks noChangeArrowheads="1"/>
            </p:cNvSpPr>
            <p:nvPr/>
          </p:nvSpPr>
          <p:spPr bwMode="auto">
            <a:xfrm>
              <a:off x="2972" y="517"/>
              <a:ext cx="65" cy="61"/>
            </a:xfrm>
            <a:custGeom>
              <a:avLst/>
              <a:gdLst>
                <a:gd name="T0" fmla="*/ 0 w 52"/>
                <a:gd name="T1" fmla="*/ 5 h 57"/>
                <a:gd name="T2" fmla="*/ 0 w 52"/>
                <a:gd name="T3" fmla="*/ 5 h 57"/>
                <a:gd name="T4" fmla="*/ 256 w 52"/>
                <a:gd name="T5" fmla="*/ 31 h 57"/>
                <a:gd name="T6" fmla="*/ 498 w 52"/>
                <a:gd name="T7" fmla="*/ 43 h 57"/>
                <a:gd name="T8" fmla="*/ 754 w 52"/>
                <a:gd name="T9" fmla="*/ 64 h 57"/>
                <a:gd name="T10" fmla="*/ 1097 w 52"/>
                <a:gd name="T11" fmla="*/ 85 h 57"/>
                <a:gd name="T12" fmla="*/ 1406 w 52"/>
                <a:gd name="T13" fmla="*/ 102 h 57"/>
                <a:gd name="T14" fmla="*/ 1662 w 52"/>
                <a:gd name="T15" fmla="*/ 121 h 57"/>
                <a:gd name="T16" fmla="*/ 1826 w 52"/>
                <a:gd name="T17" fmla="*/ 134 h 57"/>
                <a:gd name="T18" fmla="*/ 2129 w 52"/>
                <a:gd name="T19" fmla="*/ 141 h 57"/>
                <a:gd name="T20" fmla="*/ 2181 w 52"/>
                <a:gd name="T21" fmla="*/ 125 h 57"/>
                <a:gd name="T22" fmla="*/ 2050 w 52"/>
                <a:gd name="T23" fmla="*/ 119 h 57"/>
                <a:gd name="T24" fmla="*/ 1826 w 52"/>
                <a:gd name="T25" fmla="*/ 107 h 57"/>
                <a:gd name="T26" fmla="*/ 1593 w 52"/>
                <a:gd name="T27" fmla="*/ 89 h 57"/>
                <a:gd name="T28" fmla="*/ 1294 w 52"/>
                <a:gd name="T29" fmla="*/ 71 h 57"/>
                <a:gd name="T30" fmla="*/ 951 w 52"/>
                <a:gd name="T31" fmla="*/ 49 h 57"/>
                <a:gd name="T32" fmla="*/ 724 w 52"/>
                <a:gd name="T33" fmla="*/ 33 h 57"/>
                <a:gd name="T34" fmla="*/ 478 w 52"/>
                <a:gd name="T35" fmla="*/ 6 h 57"/>
                <a:gd name="T36" fmla="*/ 208 w 52"/>
                <a:gd name="T37" fmla="*/ 0 h 57"/>
                <a:gd name="T38" fmla="*/ 208 w 52"/>
                <a:gd name="T39" fmla="*/ 0 h 57"/>
                <a:gd name="T40" fmla="*/ 0 w 52"/>
                <a:gd name="T41" fmla="*/ 5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57">
                  <a:moveTo>
                    <a:pt x="0" y="5"/>
                  </a:moveTo>
                  <a:lnTo>
                    <a:pt x="0" y="5"/>
                  </a:lnTo>
                  <a:lnTo>
                    <a:pt x="6" y="12"/>
                  </a:lnTo>
                  <a:lnTo>
                    <a:pt x="12" y="18"/>
                  </a:lnTo>
                  <a:lnTo>
                    <a:pt x="18" y="26"/>
                  </a:lnTo>
                  <a:lnTo>
                    <a:pt x="26" y="34"/>
                  </a:lnTo>
                  <a:lnTo>
                    <a:pt x="33" y="41"/>
                  </a:lnTo>
                  <a:lnTo>
                    <a:pt x="39" y="48"/>
                  </a:lnTo>
                  <a:lnTo>
                    <a:pt x="44" y="54"/>
                  </a:lnTo>
                  <a:lnTo>
                    <a:pt x="50" y="57"/>
                  </a:lnTo>
                  <a:lnTo>
                    <a:pt x="52" y="49"/>
                  </a:lnTo>
                  <a:lnTo>
                    <a:pt x="49" y="47"/>
                  </a:lnTo>
                  <a:lnTo>
                    <a:pt x="44" y="43"/>
                  </a:lnTo>
                  <a:lnTo>
                    <a:pt x="38" y="36"/>
                  </a:lnTo>
                  <a:lnTo>
                    <a:pt x="31" y="28"/>
                  </a:lnTo>
                  <a:lnTo>
                    <a:pt x="23" y="21"/>
                  </a:lnTo>
                  <a:lnTo>
                    <a:pt x="17" y="13"/>
                  </a:lnTo>
                  <a:lnTo>
                    <a:pt x="11" y="6"/>
                  </a:lnTo>
                  <a:lnTo>
                    <a:pt x="5" y="0"/>
                  </a:lnTo>
                  <a:lnTo>
                    <a:pt x="0" y="5"/>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26" name="Freeform 19"/>
            <p:cNvSpPr>
              <a:spLocks noChangeArrowheads="1"/>
            </p:cNvSpPr>
            <p:nvPr/>
          </p:nvSpPr>
          <p:spPr bwMode="auto">
            <a:xfrm>
              <a:off x="2915" y="493"/>
              <a:ext cx="65" cy="29"/>
            </a:xfrm>
            <a:custGeom>
              <a:avLst/>
              <a:gdLst>
                <a:gd name="T0" fmla="*/ 0 w 53"/>
                <a:gd name="T1" fmla="*/ 10 h 28"/>
                <a:gd name="T2" fmla="*/ 0 w 53"/>
                <a:gd name="T3" fmla="*/ 10 h 28"/>
                <a:gd name="T4" fmla="*/ 297 w 53"/>
                <a:gd name="T5" fmla="*/ 9 h 28"/>
                <a:gd name="T6" fmla="*/ 552 w 53"/>
                <a:gd name="T7" fmla="*/ 10 h 28"/>
                <a:gd name="T8" fmla="*/ 740 w 53"/>
                <a:gd name="T9" fmla="*/ 11 h 28"/>
                <a:gd name="T10" fmla="*/ 1018 w 53"/>
                <a:gd name="T11" fmla="*/ 32 h 28"/>
                <a:gd name="T12" fmla="*/ 1295 w 53"/>
                <a:gd name="T13" fmla="*/ 34 h 28"/>
                <a:gd name="T14" fmla="*/ 1432 w 53"/>
                <a:gd name="T15" fmla="*/ 38 h 28"/>
                <a:gd name="T16" fmla="*/ 1700 w 53"/>
                <a:gd name="T17" fmla="*/ 42 h 28"/>
                <a:gd name="T18" fmla="*/ 1878 w 53"/>
                <a:gd name="T19" fmla="*/ 50 h 28"/>
                <a:gd name="T20" fmla="*/ 2085 w 53"/>
                <a:gd name="T21" fmla="*/ 41 h 28"/>
                <a:gd name="T22" fmla="*/ 1878 w 53"/>
                <a:gd name="T23" fmla="*/ 34 h 28"/>
                <a:gd name="T24" fmla="*/ 1675 w 53"/>
                <a:gd name="T25" fmla="*/ 13 h 28"/>
                <a:gd name="T26" fmla="*/ 1386 w 53"/>
                <a:gd name="T27" fmla="*/ 9 h 28"/>
                <a:gd name="T28" fmla="*/ 1141 w 53"/>
                <a:gd name="T29" fmla="*/ 6 h 28"/>
                <a:gd name="T30" fmla="*/ 861 w 53"/>
                <a:gd name="T31" fmla="*/ 4 h 28"/>
                <a:gd name="T32" fmla="*/ 552 w 53"/>
                <a:gd name="T33" fmla="*/ 2 h 28"/>
                <a:gd name="T34" fmla="*/ 297 w 53"/>
                <a:gd name="T35" fmla="*/ 1 h 28"/>
                <a:gd name="T36" fmla="*/ 0 w 53"/>
                <a:gd name="T37" fmla="*/ 0 h 28"/>
                <a:gd name="T38" fmla="*/ 0 w 53"/>
                <a:gd name="T39" fmla="*/ 0 h 28"/>
                <a:gd name="T40" fmla="*/ 0 w 53"/>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 h="28">
                  <a:moveTo>
                    <a:pt x="0" y="10"/>
                  </a:moveTo>
                  <a:lnTo>
                    <a:pt x="0" y="10"/>
                  </a:lnTo>
                  <a:lnTo>
                    <a:pt x="7" y="9"/>
                  </a:lnTo>
                  <a:lnTo>
                    <a:pt x="14" y="10"/>
                  </a:lnTo>
                  <a:lnTo>
                    <a:pt x="19" y="11"/>
                  </a:lnTo>
                  <a:lnTo>
                    <a:pt x="26" y="14"/>
                  </a:lnTo>
                  <a:lnTo>
                    <a:pt x="33" y="16"/>
                  </a:lnTo>
                  <a:lnTo>
                    <a:pt x="37" y="20"/>
                  </a:lnTo>
                  <a:lnTo>
                    <a:pt x="43" y="24"/>
                  </a:lnTo>
                  <a:lnTo>
                    <a:pt x="48" y="28"/>
                  </a:lnTo>
                  <a:lnTo>
                    <a:pt x="53" y="23"/>
                  </a:lnTo>
                  <a:lnTo>
                    <a:pt x="48" y="16"/>
                  </a:lnTo>
                  <a:lnTo>
                    <a:pt x="42" y="13"/>
                  </a:lnTo>
                  <a:lnTo>
                    <a:pt x="35" y="9"/>
                  </a:lnTo>
                  <a:lnTo>
                    <a:pt x="29" y="6"/>
                  </a:lnTo>
                  <a:lnTo>
                    <a:pt x="22" y="4"/>
                  </a:lnTo>
                  <a:lnTo>
                    <a:pt x="14" y="2"/>
                  </a:lnTo>
                  <a:lnTo>
                    <a:pt x="7" y="1"/>
                  </a:lnTo>
                  <a:lnTo>
                    <a:pt x="0" y="0"/>
                  </a:lnTo>
                  <a:lnTo>
                    <a:pt x="0" y="1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27" name="Freeform 20"/>
            <p:cNvSpPr>
              <a:spLocks noChangeArrowheads="1"/>
            </p:cNvSpPr>
            <p:nvPr/>
          </p:nvSpPr>
          <p:spPr bwMode="auto">
            <a:xfrm>
              <a:off x="2816" y="493"/>
              <a:ext cx="96" cy="56"/>
            </a:xfrm>
            <a:custGeom>
              <a:avLst/>
              <a:gdLst>
                <a:gd name="T0" fmla="*/ 329 w 78"/>
                <a:gd name="T1" fmla="*/ 130 h 53"/>
                <a:gd name="T2" fmla="*/ 256 w 78"/>
                <a:gd name="T3" fmla="*/ 142 h 53"/>
                <a:gd name="T4" fmla="*/ 588 w 78"/>
                <a:gd name="T5" fmla="*/ 123 h 53"/>
                <a:gd name="T6" fmla="*/ 928 w 78"/>
                <a:gd name="T7" fmla="*/ 100 h 53"/>
                <a:gd name="T8" fmla="*/ 1350 w 78"/>
                <a:gd name="T9" fmla="*/ 83 h 53"/>
                <a:gd name="T10" fmla="*/ 1797 w 78"/>
                <a:gd name="T11" fmla="*/ 63 h 53"/>
                <a:gd name="T12" fmla="*/ 2151 w 78"/>
                <a:gd name="T13" fmla="*/ 45 h 53"/>
                <a:gd name="T14" fmla="*/ 2534 w 78"/>
                <a:gd name="T15" fmla="*/ 35 h 53"/>
                <a:gd name="T16" fmla="*/ 2916 w 78"/>
                <a:gd name="T17" fmla="*/ 29 h 53"/>
                <a:gd name="T18" fmla="*/ 3258 w 78"/>
                <a:gd name="T19" fmla="*/ 29 h 53"/>
                <a:gd name="T20" fmla="*/ 3258 w 78"/>
                <a:gd name="T21" fmla="*/ 0 h 53"/>
                <a:gd name="T22" fmla="*/ 2916 w 78"/>
                <a:gd name="T23" fmla="*/ 2 h 53"/>
                <a:gd name="T24" fmla="*/ 2414 w 78"/>
                <a:gd name="T25" fmla="*/ 5 h 53"/>
                <a:gd name="T26" fmla="*/ 2050 w 78"/>
                <a:gd name="T27" fmla="*/ 29 h 53"/>
                <a:gd name="T28" fmla="*/ 1593 w 78"/>
                <a:gd name="T29" fmla="*/ 41 h 53"/>
                <a:gd name="T30" fmla="*/ 1142 w 78"/>
                <a:gd name="T31" fmla="*/ 60 h 53"/>
                <a:gd name="T32" fmla="*/ 724 w 78"/>
                <a:gd name="T33" fmla="*/ 83 h 53"/>
                <a:gd name="T34" fmla="*/ 388 w 78"/>
                <a:gd name="T35" fmla="*/ 106 h 53"/>
                <a:gd name="T36" fmla="*/ 1 w 78"/>
                <a:gd name="T37" fmla="*/ 130 h 53"/>
                <a:gd name="T38" fmla="*/ 0 w 78"/>
                <a:gd name="T39" fmla="*/ 142 h 53"/>
                <a:gd name="T40" fmla="*/ 329 w 78"/>
                <a:gd name="T41" fmla="*/ 13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8" h="53">
                  <a:moveTo>
                    <a:pt x="8" y="48"/>
                  </a:moveTo>
                  <a:lnTo>
                    <a:pt x="6" y="53"/>
                  </a:lnTo>
                  <a:lnTo>
                    <a:pt x="14" y="45"/>
                  </a:lnTo>
                  <a:lnTo>
                    <a:pt x="22" y="38"/>
                  </a:lnTo>
                  <a:lnTo>
                    <a:pt x="32" y="31"/>
                  </a:lnTo>
                  <a:lnTo>
                    <a:pt x="43" y="24"/>
                  </a:lnTo>
                  <a:lnTo>
                    <a:pt x="51" y="18"/>
                  </a:lnTo>
                  <a:lnTo>
                    <a:pt x="61" y="13"/>
                  </a:lnTo>
                  <a:lnTo>
                    <a:pt x="69" y="10"/>
                  </a:lnTo>
                  <a:lnTo>
                    <a:pt x="78" y="10"/>
                  </a:lnTo>
                  <a:lnTo>
                    <a:pt x="78" y="0"/>
                  </a:lnTo>
                  <a:lnTo>
                    <a:pt x="69" y="2"/>
                  </a:lnTo>
                  <a:lnTo>
                    <a:pt x="58" y="5"/>
                  </a:lnTo>
                  <a:lnTo>
                    <a:pt x="49" y="10"/>
                  </a:lnTo>
                  <a:lnTo>
                    <a:pt x="38" y="16"/>
                  </a:lnTo>
                  <a:lnTo>
                    <a:pt x="27" y="23"/>
                  </a:lnTo>
                  <a:lnTo>
                    <a:pt x="17" y="31"/>
                  </a:lnTo>
                  <a:lnTo>
                    <a:pt x="9" y="40"/>
                  </a:lnTo>
                  <a:lnTo>
                    <a:pt x="1" y="48"/>
                  </a:lnTo>
                  <a:lnTo>
                    <a:pt x="0" y="53"/>
                  </a:lnTo>
                  <a:lnTo>
                    <a:pt x="8" y="48"/>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28" name="Freeform 21"/>
            <p:cNvSpPr>
              <a:spLocks noChangeArrowheads="1"/>
            </p:cNvSpPr>
            <p:nvPr/>
          </p:nvSpPr>
          <p:spPr bwMode="auto">
            <a:xfrm>
              <a:off x="2816" y="544"/>
              <a:ext cx="38" cy="39"/>
            </a:xfrm>
            <a:custGeom>
              <a:avLst/>
              <a:gdLst>
                <a:gd name="T0" fmla="*/ 1229 w 31"/>
                <a:gd name="T1" fmla="*/ 71 h 38"/>
                <a:gd name="T2" fmla="*/ 1229 w 31"/>
                <a:gd name="T3" fmla="*/ 71 h 38"/>
                <a:gd name="T4" fmla="*/ 1017 w 31"/>
                <a:gd name="T5" fmla="*/ 58 h 38"/>
                <a:gd name="T6" fmla="*/ 677 w 31"/>
                <a:gd name="T7" fmla="*/ 37 h 38"/>
                <a:gd name="T8" fmla="*/ 380 w 31"/>
                <a:gd name="T9" fmla="*/ 5 h 38"/>
                <a:gd name="T10" fmla="*/ 310 w 31"/>
                <a:gd name="T11" fmla="*/ 0 h 38"/>
                <a:gd name="T12" fmla="*/ 0 w 31"/>
                <a:gd name="T13" fmla="*/ 5 h 38"/>
                <a:gd name="T14" fmla="*/ 131 w 31"/>
                <a:gd name="T15" fmla="*/ 28 h 38"/>
                <a:gd name="T16" fmla="*/ 380 w 31"/>
                <a:gd name="T17" fmla="*/ 47 h 38"/>
                <a:gd name="T18" fmla="*/ 830 w 31"/>
                <a:gd name="T19" fmla="*/ 81 h 38"/>
                <a:gd name="T20" fmla="*/ 1229 w 31"/>
                <a:gd name="T21" fmla="*/ 94 h 38"/>
                <a:gd name="T22" fmla="*/ 1229 w 31"/>
                <a:gd name="T23" fmla="*/ 94 h 38"/>
                <a:gd name="T24" fmla="*/ 1229 w 31"/>
                <a:gd name="T25" fmla="*/ 71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38">
                  <a:moveTo>
                    <a:pt x="31" y="28"/>
                  </a:moveTo>
                  <a:lnTo>
                    <a:pt x="31" y="28"/>
                  </a:lnTo>
                  <a:lnTo>
                    <a:pt x="26" y="24"/>
                  </a:lnTo>
                  <a:lnTo>
                    <a:pt x="17" y="15"/>
                  </a:lnTo>
                  <a:lnTo>
                    <a:pt x="10" y="5"/>
                  </a:lnTo>
                  <a:lnTo>
                    <a:pt x="8" y="0"/>
                  </a:lnTo>
                  <a:lnTo>
                    <a:pt x="0" y="5"/>
                  </a:lnTo>
                  <a:lnTo>
                    <a:pt x="3" y="10"/>
                  </a:lnTo>
                  <a:lnTo>
                    <a:pt x="10" y="20"/>
                  </a:lnTo>
                  <a:lnTo>
                    <a:pt x="21" y="32"/>
                  </a:lnTo>
                  <a:lnTo>
                    <a:pt x="31" y="38"/>
                  </a:lnTo>
                  <a:lnTo>
                    <a:pt x="31" y="28"/>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29" name="Freeform 22"/>
            <p:cNvSpPr>
              <a:spLocks noChangeArrowheads="1"/>
            </p:cNvSpPr>
            <p:nvPr/>
          </p:nvSpPr>
          <p:spPr bwMode="auto">
            <a:xfrm>
              <a:off x="2855" y="523"/>
              <a:ext cx="58" cy="61"/>
            </a:xfrm>
            <a:custGeom>
              <a:avLst/>
              <a:gdLst>
                <a:gd name="T0" fmla="*/ 2090 w 47"/>
                <a:gd name="T1" fmla="*/ 0 h 57"/>
                <a:gd name="T2" fmla="*/ 2090 w 47"/>
                <a:gd name="T3" fmla="*/ 0 h 57"/>
                <a:gd name="T4" fmla="*/ 1720 w 47"/>
                <a:gd name="T5" fmla="*/ 2 h 57"/>
                <a:gd name="T6" fmla="*/ 1373 w 47"/>
                <a:gd name="T7" fmla="*/ 8 h 57"/>
                <a:gd name="T8" fmla="*/ 1076 w 47"/>
                <a:gd name="T9" fmla="*/ 39 h 57"/>
                <a:gd name="T10" fmla="*/ 737 w 47"/>
                <a:gd name="T11" fmla="*/ 61 h 57"/>
                <a:gd name="T12" fmla="*/ 432 w 47"/>
                <a:gd name="T13" fmla="*/ 85 h 57"/>
                <a:gd name="T14" fmla="*/ 258 w 47"/>
                <a:gd name="T15" fmla="*/ 104 h 57"/>
                <a:gd name="T16" fmla="*/ 1 w 47"/>
                <a:gd name="T17" fmla="*/ 115 h 57"/>
                <a:gd name="T18" fmla="*/ 0 w 47"/>
                <a:gd name="T19" fmla="*/ 119 h 57"/>
                <a:gd name="T20" fmla="*/ 0 w 47"/>
                <a:gd name="T21" fmla="*/ 141 h 57"/>
                <a:gd name="T22" fmla="*/ 258 w 47"/>
                <a:gd name="T23" fmla="*/ 133 h 57"/>
                <a:gd name="T24" fmla="*/ 432 w 47"/>
                <a:gd name="T25" fmla="*/ 119 h 57"/>
                <a:gd name="T26" fmla="*/ 785 w 47"/>
                <a:gd name="T27" fmla="*/ 97 h 57"/>
                <a:gd name="T28" fmla="*/ 1076 w 47"/>
                <a:gd name="T29" fmla="*/ 77 h 57"/>
                <a:gd name="T30" fmla="*/ 1373 w 47"/>
                <a:gd name="T31" fmla="*/ 49 h 57"/>
                <a:gd name="T32" fmla="*/ 1566 w 47"/>
                <a:gd name="T33" fmla="*/ 33 h 57"/>
                <a:gd name="T34" fmla="*/ 1852 w 47"/>
                <a:gd name="T35" fmla="*/ 9 h 57"/>
                <a:gd name="T36" fmla="*/ 2090 w 47"/>
                <a:gd name="T37" fmla="*/ 8 h 57"/>
                <a:gd name="T38" fmla="*/ 2090 w 47"/>
                <a:gd name="T39" fmla="*/ 8 h 57"/>
                <a:gd name="T40" fmla="*/ 2090 w 47"/>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7" h="57">
                  <a:moveTo>
                    <a:pt x="47" y="0"/>
                  </a:moveTo>
                  <a:lnTo>
                    <a:pt x="47" y="0"/>
                  </a:lnTo>
                  <a:lnTo>
                    <a:pt x="40" y="2"/>
                  </a:lnTo>
                  <a:lnTo>
                    <a:pt x="31" y="8"/>
                  </a:lnTo>
                  <a:lnTo>
                    <a:pt x="24" y="16"/>
                  </a:lnTo>
                  <a:lnTo>
                    <a:pt x="17" y="25"/>
                  </a:lnTo>
                  <a:lnTo>
                    <a:pt x="10" y="34"/>
                  </a:lnTo>
                  <a:lnTo>
                    <a:pt x="6" y="42"/>
                  </a:lnTo>
                  <a:lnTo>
                    <a:pt x="1" y="46"/>
                  </a:lnTo>
                  <a:lnTo>
                    <a:pt x="0" y="47"/>
                  </a:lnTo>
                  <a:lnTo>
                    <a:pt x="0" y="57"/>
                  </a:lnTo>
                  <a:lnTo>
                    <a:pt x="6" y="53"/>
                  </a:lnTo>
                  <a:lnTo>
                    <a:pt x="10" y="47"/>
                  </a:lnTo>
                  <a:lnTo>
                    <a:pt x="18" y="39"/>
                  </a:lnTo>
                  <a:lnTo>
                    <a:pt x="24" y="30"/>
                  </a:lnTo>
                  <a:lnTo>
                    <a:pt x="31" y="21"/>
                  </a:lnTo>
                  <a:lnTo>
                    <a:pt x="36" y="13"/>
                  </a:lnTo>
                  <a:lnTo>
                    <a:pt x="42" y="9"/>
                  </a:lnTo>
                  <a:lnTo>
                    <a:pt x="47" y="8"/>
                  </a:lnTo>
                  <a:lnTo>
                    <a:pt x="47"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30" name="Freeform 23"/>
            <p:cNvSpPr>
              <a:spLocks noChangeArrowheads="1"/>
            </p:cNvSpPr>
            <p:nvPr/>
          </p:nvSpPr>
          <p:spPr bwMode="auto">
            <a:xfrm>
              <a:off x="2915" y="523"/>
              <a:ext cx="35" cy="51"/>
            </a:xfrm>
            <a:custGeom>
              <a:avLst/>
              <a:gdLst>
                <a:gd name="T0" fmla="*/ 794 w 30"/>
                <a:gd name="T1" fmla="*/ 100 h 50"/>
                <a:gd name="T2" fmla="*/ 794 w 30"/>
                <a:gd name="T3" fmla="*/ 100 h 50"/>
                <a:gd name="T4" fmla="*/ 794 w 30"/>
                <a:gd name="T5" fmla="*/ 56 h 50"/>
                <a:gd name="T6" fmla="*/ 642 w 30"/>
                <a:gd name="T7" fmla="*/ 12 h 50"/>
                <a:gd name="T8" fmla="*/ 310 w 30"/>
                <a:gd name="T9" fmla="*/ 4 h 50"/>
                <a:gd name="T10" fmla="*/ 0 w 30"/>
                <a:gd name="T11" fmla="*/ 0 h 50"/>
                <a:gd name="T12" fmla="*/ 0 w 30"/>
                <a:gd name="T13" fmla="*/ 8 h 50"/>
                <a:gd name="T14" fmla="*/ 252 w 30"/>
                <a:gd name="T15" fmla="*/ 12 h 50"/>
                <a:gd name="T16" fmla="*/ 446 w 30"/>
                <a:gd name="T17" fmla="*/ 35 h 50"/>
                <a:gd name="T18" fmla="*/ 625 w 30"/>
                <a:gd name="T19" fmla="*/ 56 h 50"/>
                <a:gd name="T20" fmla="*/ 625 w 30"/>
                <a:gd name="T21" fmla="*/ 100 h 50"/>
                <a:gd name="T22" fmla="*/ 625 w 30"/>
                <a:gd name="T23" fmla="*/ 100 h 50"/>
                <a:gd name="T24" fmla="*/ 794 w 30"/>
                <a:gd name="T25" fmla="*/ 10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50">
                  <a:moveTo>
                    <a:pt x="30" y="50"/>
                  </a:moveTo>
                  <a:lnTo>
                    <a:pt x="30" y="50"/>
                  </a:lnTo>
                  <a:lnTo>
                    <a:pt x="30" y="29"/>
                  </a:lnTo>
                  <a:lnTo>
                    <a:pt x="24" y="12"/>
                  </a:lnTo>
                  <a:lnTo>
                    <a:pt x="12" y="4"/>
                  </a:lnTo>
                  <a:lnTo>
                    <a:pt x="0" y="0"/>
                  </a:lnTo>
                  <a:lnTo>
                    <a:pt x="0" y="8"/>
                  </a:lnTo>
                  <a:lnTo>
                    <a:pt x="9" y="12"/>
                  </a:lnTo>
                  <a:lnTo>
                    <a:pt x="17" y="17"/>
                  </a:lnTo>
                  <a:lnTo>
                    <a:pt x="23" y="29"/>
                  </a:lnTo>
                  <a:lnTo>
                    <a:pt x="23" y="50"/>
                  </a:lnTo>
                  <a:lnTo>
                    <a:pt x="30" y="5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31" name="Freeform 24"/>
            <p:cNvSpPr>
              <a:spLocks noChangeArrowheads="1"/>
            </p:cNvSpPr>
            <p:nvPr/>
          </p:nvSpPr>
          <p:spPr bwMode="auto">
            <a:xfrm>
              <a:off x="2942" y="577"/>
              <a:ext cx="54" cy="30"/>
            </a:xfrm>
            <a:custGeom>
              <a:avLst/>
              <a:gdLst>
                <a:gd name="T0" fmla="*/ 1838 w 43"/>
                <a:gd name="T1" fmla="*/ 37 h 29"/>
                <a:gd name="T2" fmla="*/ 1785 w 43"/>
                <a:gd name="T3" fmla="*/ 37 h 29"/>
                <a:gd name="T4" fmla="*/ 1541 w 43"/>
                <a:gd name="T5" fmla="*/ 38 h 29"/>
                <a:gd name="T6" fmla="*/ 1299 w 43"/>
                <a:gd name="T7" fmla="*/ 37 h 29"/>
                <a:gd name="T8" fmla="*/ 953 w 43"/>
                <a:gd name="T9" fmla="*/ 38 h 29"/>
                <a:gd name="T10" fmla="*/ 707 w 43"/>
                <a:gd name="T11" fmla="*/ 36 h 29"/>
                <a:gd name="T12" fmla="*/ 413 w 43"/>
                <a:gd name="T13" fmla="*/ 33 h 29"/>
                <a:gd name="T14" fmla="*/ 316 w 43"/>
                <a:gd name="T15" fmla="*/ 10 h 29"/>
                <a:gd name="T16" fmla="*/ 316 w 43"/>
                <a:gd name="T17" fmla="*/ 0 h 29"/>
                <a:gd name="T18" fmla="*/ 0 w 43"/>
                <a:gd name="T19" fmla="*/ 0 h 29"/>
                <a:gd name="T20" fmla="*/ 0 w 43"/>
                <a:gd name="T21" fmla="*/ 10 h 29"/>
                <a:gd name="T22" fmla="*/ 208 w 43"/>
                <a:gd name="T23" fmla="*/ 38 h 29"/>
                <a:gd name="T24" fmla="*/ 574 w 43"/>
                <a:gd name="T25" fmla="*/ 43 h 29"/>
                <a:gd name="T26" fmla="*/ 953 w 43"/>
                <a:gd name="T27" fmla="*/ 48 h 29"/>
                <a:gd name="T28" fmla="*/ 1299 w 43"/>
                <a:gd name="T29" fmla="*/ 50 h 29"/>
                <a:gd name="T30" fmla="*/ 1541 w 43"/>
                <a:gd name="T31" fmla="*/ 48 h 29"/>
                <a:gd name="T32" fmla="*/ 1785 w 43"/>
                <a:gd name="T33" fmla="*/ 46 h 29"/>
                <a:gd name="T34" fmla="*/ 1838 w 43"/>
                <a:gd name="T35" fmla="*/ 46 h 29"/>
                <a:gd name="T36" fmla="*/ 1838 w 43"/>
                <a:gd name="T37" fmla="*/ 37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 h="29">
                  <a:moveTo>
                    <a:pt x="43" y="19"/>
                  </a:moveTo>
                  <a:lnTo>
                    <a:pt x="41" y="19"/>
                  </a:lnTo>
                  <a:lnTo>
                    <a:pt x="36" y="20"/>
                  </a:lnTo>
                  <a:lnTo>
                    <a:pt x="30" y="19"/>
                  </a:lnTo>
                  <a:lnTo>
                    <a:pt x="22" y="20"/>
                  </a:lnTo>
                  <a:lnTo>
                    <a:pt x="16" y="18"/>
                  </a:lnTo>
                  <a:lnTo>
                    <a:pt x="10" y="15"/>
                  </a:lnTo>
                  <a:lnTo>
                    <a:pt x="7" y="10"/>
                  </a:lnTo>
                  <a:lnTo>
                    <a:pt x="7" y="0"/>
                  </a:lnTo>
                  <a:lnTo>
                    <a:pt x="0" y="0"/>
                  </a:lnTo>
                  <a:lnTo>
                    <a:pt x="0" y="10"/>
                  </a:lnTo>
                  <a:lnTo>
                    <a:pt x="5" y="20"/>
                  </a:lnTo>
                  <a:lnTo>
                    <a:pt x="13" y="25"/>
                  </a:lnTo>
                  <a:lnTo>
                    <a:pt x="22" y="28"/>
                  </a:lnTo>
                  <a:lnTo>
                    <a:pt x="30" y="29"/>
                  </a:lnTo>
                  <a:lnTo>
                    <a:pt x="36" y="28"/>
                  </a:lnTo>
                  <a:lnTo>
                    <a:pt x="41" y="27"/>
                  </a:lnTo>
                  <a:lnTo>
                    <a:pt x="43" y="27"/>
                  </a:lnTo>
                  <a:lnTo>
                    <a:pt x="43" y="19"/>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32" name="Freeform 25"/>
            <p:cNvSpPr>
              <a:spLocks noChangeArrowheads="1"/>
            </p:cNvSpPr>
            <p:nvPr/>
          </p:nvSpPr>
          <p:spPr bwMode="auto">
            <a:xfrm>
              <a:off x="2795" y="527"/>
              <a:ext cx="245" cy="141"/>
            </a:xfrm>
            <a:custGeom>
              <a:avLst/>
              <a:gdLst>
                <a:gd name="T0" fmla="*/ 1052 w 197"/>
                <a:gd name="T1" fmla="*/ 53 h 132"/>
                <a:gd name="T2" fmla="*/ 1189 w 197"/>
                <a:gd name="T3" fmla="*/ 74 h 132"/>
                <a:gd name="T4" fmla="*/ 1624 w 197"/>
                <a:gd name="T5" fmla="*/ 108 h 132"/>
                <a:gd name="T6" fmla="*/ 2023 w 197"/>
                <a:gd name="T7" fmla="*/ 140 h 132"/>
                <a:gd name="T8" fmla="*/ 2450 w 197"/>
                <a:gd name="T9" fmla="*/ 157 h 132"/>
                <a:gd name="T10" fmla="*/ 2566 w 197"/>
                <a:gd name="T11" fmla="*/ 150 h 132"/>
                <a:gd name="T12" fmla="*/ 2844 w 197"/>
                <a:gd name="T13" fmla="*/ 131 h 132"/>
                <a:gd name="T14" fmla="*/ 3129 w 197"/>
                <a:gd name="T15" fmla="*/ 108 h 132"/>
                <a:gd name="T16" fmla="*/ 3479 w 197"/>
                <a:gd name="T17" fmla="*/ 79 h 132"/>
                <a:gd name="T18" fmla="*/ 3789 w 197"/>
                <a:gd name="T19" fmla="*/ 47 h 132"/>
                <a:gd name="T20" fmla="*/ 4143 w 197"/>
                <a:gd name="T21" fmla="*/ 7 h 132"/>
                <a:gd name="T22" fmla="*/ 4531 w 197"/>
                <a:gd name="T23" fmla="*/ 2 h 132"/>
                <a:gd name="T24" fmla="*/ 4832 w 197"/>
                <a:gd name="T25" fmla="*/ 0 h 132"/>
                <a:gd name="T26" fmla="*/ 5381 w 197"/>
                <a:gd name="T27" fmla="*/ 4 h 132"/>
                <a:gd name="T28" fmla="*/ 5820 w 197"/>
                <a:gd name="T29" fmla="*/ 36 h 132"/>
                <a:gd name="T30" fmla="*/ 6139 w 197"/>
                <a:gd name="T31" fmla="*/ 83 h 132"/>
                <a:gd name="T32" fmla="*/ 6139 w 197"/>
                <a:gd name="T33" fmla="*/ 150 h 132"/>
                <a:gd name="T34" fmla="*/ 6139 w 197"/>
                <a:gd name="T35" fmla="*/ 183 h 132"/>
                <a:gd name="T36" fmla="*/ 6314 w 197"/>
                <a:gd name="T37" fmla="*/ 208 h 132"/>
                <a:gd name="T38" fmla="*/ 6692 w 197"/>
                <a:gd name="T39" fmla="*/ 222 h 132"/>
                <a:gd name="T40" fmla="*/ 7096 w 197"/>
                <a:gd name="T41" fmla="*/ 231 h 132"/>
                <a:gd name="T42" fmla="*/ 7484 w 197"/>
                <a:gd name="T43" fmla="*/ 231 h 132"/>
                <a:gd name="T44" fmla="*/ 7816 w 197"/>
                <a:gd name="T45" fmla="*/ 231 h 132"/>
                <a:gd name="T46" fmla="*/ 8069 w 197"/>
                <a:gd name="T47" fmla="*/ 230 h 132"/>
                <a:gd name="T48" fmla="*/ 8171 w 197"/>
                <a:gd name="T49" fmla="*/ 230 h 132"/>
                <a:gd name="T50" fmla="*/ 8323 w 197"/>
                <a:gd name="T51" fmla="*/ 230 h 132"/>
                <a:gd name="T52" fmla="*/ 8581 w 197"/>
                <a:gd name="T53" fmla="*/ 218 h 132"/>
                <a:gd name="T54" fmla="*/ 9167 w 197"/>
                <a:gd name="T55" fmla="*/ 195 h 132"/>
                <a:gd name="T56" fmla="*/ 9987 w 197"/>
                <a:gd name="T57" fmla="*/ 154 h 132"/>
                <a:gd name="T58" fmla="*/ 9909 w 197"/>
                <a:gd name="T59" fmla="*/ 157 h 132"/>
                <a:gd name="T60" fmla="*/ 9765 w 197"/>
                <a:gd name="T61" fmla="*/ 171 h 132"/>
                <a:gd name="T62" fmla="*/ 9534 w 197"/>
                <a:gd name="T63" fmla="*/ 193 h 132"/>
                <a:gd name="T64" fmla="*/ 9203 w 197"/>
                <a:gd name="T65" fmla="*/ 218 h 132"/>
                <a:gd name="T66" fmla="*/ 8873 w 197"/>
                <a:gd name="T67" fmla="*/ 247 h 132"/>
                <a:gd name="T68" fmla="*/ 8524 w 197"/>
                <a:gd name="T69" fmla="*/ 281 h 132"/>
                <a:gd name="T70" fmla="*/ 8069 w 197"/>
                <a:gd name="T71" fmla="*/ 303 h 132"/>
                <a:gd name="T72" fmla="*/ 7666 w 197"/>
                <a:gd name="T73" fmla="*/ 329 h 132"/>
                <a:gd name="T74" fmla="*/ 7135 w 197"/>
                <a:gd name="T75" fmla="*/ 355 h 132"/>
                <a:gd name="T76" fmla="*/ 6692 w 197"/>
                <a:gd name="T77" fmla="*/ 388 h 132"/>
                <a:gd name="T78" fmla="*/ 6228 w 197"/>
                <a:gd name="T79" fmla="*/ 414 h 132"/>
                <a:gd name="T80" fmla="*/ 5737 w 197"/>
                <a:gd name="T81" fmla="*/ 425 h 132"/>
                <a:gd name="T82" fmla="*/ 5162 w 197"/>
                <a:gd name="T83" fmla="*/ 433 h 132"/>
                <a:gd name="T84" fmla="*/ 4665 w 197"/>
                <a:gd name="T85" fmla="*/ 433 h 132"/>
                <a:gd name="T86" fmla="*/ 4143 w 197"/>
                <a:gd name="T87" fmla="*/ 419 h 132"/>
                <a:gd name="T88" fmla="*/ 3569 w 197"/>
                <a:gd name="T89" fmla="*/ 388 h 132"/>
                <a:gd name="T90" fmla="*/ 3047 w 197"/>
                <a:gd name="T91" fmla="*/ 344 h 132"/>
                <a:gd name="T92" fmla="*/ 2516 w 197"/>
                <a:gd name="T93" fmla="*/ 300 h 132"/>
                <a:gd name="T94" fmla="*/ 2063 w 197"/>
                <a:gd name="T95" fmla="*/ 251 h 132"/>
                <a:gd name="T96" fmla="*/ 1659 w 197"/>
                <a:gd name="T97" fmla="*/ 215 h 132"/>
                <a:gd name="T98" fmla="*/ 1306 w 197"/>
                <a:gd name="T99" fmla="*/ 181 h 132"/>
                <a:gd name="T100" fmla="*/ 846 w 197"/>
                <a:gd name="T101" fmla="*/ 150 h 132"/>
                <a:gd name="T102" fmla="*/ 440 w 197"/>
                <a:gd name="T103" fmla="*/ 131 h 132"/>
                <a:gd name="T104" fmla="*/ 0 w 197"/>
                <a:gd name="T105" fmla="*/ 126 h 132"/>
                <a:gd name="T106" fmla="*/ 1052 w 197"/>
                <a:gd name="T107" fmla="*/ 53 h 1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7" h="132">
                  <a:moveTo>
                    <a:pt x="21" y="17"/>
                  </a:moveTo>
                  <a:lnTo>
                    <a:pt x="23" y="22"/>
                  </a:lnTo>
                  <a:lnTo>
                    <a:pt x="31" y="33"/>
                  </a:lnTo>
                  <a:lnTo>
                    <a:pt x="40" y="43"/>
                  </a:lnTo>
                  <a:lnTo>
                    <a:pt x="48" y="48"/>
                  </a:lnTo>
                  <a:lnTo>
                    <a:pt x="51" y="46"/>
                  </a:lnTo>
                  <a:lnTo>
                    <a:pt x="56" y="40"/>
                  </a:lnTo>
                  <a:lnTo>
                    <a:pt x="62" y="33"/>
                  </a:lnTo>
                  <a:lnTo>
                    <a:pt x="68" y="24"/>
                  </a:lnTo>
                  <a:lnTo>
                    <a:pt x="75" y="15"/>
                  </a:lnTo>
                  <a:lnTo>
                    <a:pt x="81" y="7"/>
                  </a:lnTo>
                  <a:lnTo>
                    <a:pt x="89" y="2"/>
                  </a:lnTo>
                  <a:lnTo>
                    <a:pt x="95" y="0"/>
                  </a:lnTo>
                  <a:lnTo>
                    <a:pt x="106" y="4"/>
                  </a:lnTo>
                  <a:lnTo>
                    <a:pt x="115" y="11"/>
                  </a:lnTo>
                  <a:lnTo>
                    <a:pt x="121" y="25"/>
                  </a:lnTo>
                  <a:lnTo>
                    <a:pt x="121" y="46"/>
                  </a:lnTo>
                  <a:lnTo>
                    <a:pt x="121" y="56"/>
                  </a:lnTo>
                  <a:lnTo>
                    <a:pt x="125" y="64"/>
                  </a:lnTo>
                  <a:lnTo>
                    <a:pt x="132" y="68"/>
                  </a:lnTo>
                  <a:lnTo>
                    <a:pt x="140" y="70"/>
                  </a:lnTo>
                  <a:lnTo>
                    <a:pt x="148" y="70"/>
                  </a:lnTo>
                  <a:lnTo>
                    <a:pt x="154" y="70"/>
                  </a:lnTo>
                  <a:lnTo>
                    <a:pt x="159" y="69"/>
                  </a:lnTo>
                  <a:lnTo>
                    <a:pt x="161" y="69"/>
                  </a:lnTo>
                  <a:lnTo>
                    <a:pt x="164" y="69"/>
                  </a:lnTo>
                  <a:lnTo>
                    <a:pt x="170" y="66"/>
                  </a:lnTo>
                  <a:lnTo>
                    <a:pt x="181" y="60"/>
                  </a:lnTo>
                  <a:lnTo>
                    <a:pt x="197" y="47"/>
                  </a:lnTo>
                  <a:lnTo>
                    <a:pt x="195" y="48"/>
                  </a:lnTo>
                  <a:lnTo>
                    <a:pt x="193" y="52"/>
                  </a:lnTo>
                  <a:lnTo>
                    <a:pt x="188" y="59"/>
                  </a:lnTo>
                  <a:lnTo>
                    <a:pt x="182" y="66"/>
                  </a:lnTo>
                  <a:lnTo>
                    <a:pt x="175" y="75"/>
                  </a:lnTo>
                  <a:lnTo>
                    <a:pt x="168" y="84"/>
                  </a:lnTo>
                  <a:lnTo>
                    <a:pt x="159" y="93"/>
                  </a:lnTo>
                  <a:lnTo>
                    <a:pt x="151" y="101"/>
                  </a:lnTo>
                  <a:lnTo>
                    <a:pt x="141" y="109"/>
                  </a:lnTo>
                  <a:lnTo>
                    <a:pt x="132" y="117"/>
                  </a:lnTo>
                  <a:lnTo>
                    <a:pt x="123" y="125"/>
                  </a:lnTo>
                  <a:lnTo>
                    <a:pt x="113" y="130"/>
                  </a:lnTo>
                  <a:lnTo>
                    <a:pt x="102" y="132"/>
                  </a:lnTo>
                  <a:lnTo>
                    <a:pt x="92" y="132"/>
                  </a:lnTo>
                  <a:lnTo>
                    <a:pt x="81" y="127"/>
                  </a:lnTo>
                  <a:lnTo>
                    <a:pt x="71" y="117"/>
                  </a:lnTo>
                  <a:lnTo>
                    <a:pt x="60" y="104"/>
                  </a:lnTo>
                  <a:lnTo>
                    <a:pt x="50" y="90"/>
                  </a:lnTo>
                  <a:lnTo>
                    <a:pt x="41" y="77"/>
                  </a:lnTo>
                  <a:lnTo>
                    <a:pt x="33" y="65"/>
                  </a:lnTo>
                  <a:lnTo>
                    <a:pt x="25" y="55"/>
                  </a:lnTo>
                  <a:lnTo>
                    <a:pt x="17" y="46"/>
                  </a:lnTo>
                  <a:lnTo>
                    <a:pt x="9" y="40"/>
                  </a:lnTo>
                  <a:lnTo>
                    <a:pt x="0" y="38"/>
                  </a:lnTo>
                  <a:lnTo>
                    <a:pt x="21" y="17"/>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33" name="Freeform 27"/>
            <p:cNvSpPr>
              <a:spLocks noChangeArrowheads="1"/>
            </p:cNvSpPr>
            <p:nvPr/>
          </p:nvSpPr>
          <p:spPr bwMode="auto">
            <a:xfrm>
              <a:off x="363" y="677"/>
              <a:ext cx="11" cy="3273"/>
            </a:xfrm>
            <a:custGeom>
              <a:avLst/>
              <a:gdLst>
                <a:gd name="T0" fmla="*/ 0 w 10"/>
                <a:gd name="T1" fmla="*/ 0 h 3053"/>
                <a:gd name="T2" fmla="*/ 0 w 10"/>
                <a:gd name="T3" fmla="*/ 0 h 3053"/>
                <a:gd name="T4" fmla="*/ 0 w 10"/>
                <a:gd name="T5" fmla="*/ 10685 h 3053"/>
                <a:gd name="T6" fmla="*/ 55 w 10"/>
                <a:gd name="T7" fmla="*/ 10685 h 3053"/>
                <a:gd name="T8" fmla="*/ 55 w 10"/>
                <a:gd name="T9" fmla="*/ 0 h 3053"/>
                <a:gd name="T10" fmla="*/ 55 w 10"/>
                <a:gd name="T11" fmla="*/ 0 h 3053"/>
                <a:gd name="T12" fmla="*/ 0 w 10"/>
                <a:gd name="T13" fmla="*/ 0 h 30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053">
                  <a:moveTo>
                    <a:pt x="0" y="0"/>
                  </a:moveTo>
                  <a:lnTo>
                    <a:pt x="0" y="0"/>
                  </a:lnTo>
                  <a:lnTo>
                    <a:pt x="0" y="3053"/>
                  </a:lnTo>
                  <a:lnTo>
                    <a:pt x="10" y="3053"/>
                  </a:lnTo>
                  <a:lnTo>
                    <a:pt x="10" y="0"/>
                  </a:lnTo>
                  <a:lnTo>
                    <a:pt x="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34" name="Freeform 28"/>
            <p:cNvSpPr>
              <a:spLocks noChangeArrowheads="1"/>
            </p:cNvSpPr>
            <p:nvPr/>
          </p:nvSpPr>
          <p:spPr bwMode="auto">
            <a:xfrm>
              <a:off x="363" y="568"/>
              <a:ext cx="120" cy="106"/>
            </a:xfrm>
            <a:custGeom>
              <a:avLst/>
              <a:gdLst>
                <a:gd name="T0" fmla="*/ 4345 w 98"/>
                <a:gd name="T1" fmla="*/ 0 h 101"/>
                <a:gd name="T2" fmla="*/ 4345 w 98"/>
                <a:gd name="T3" fmla="*/ 0 h 101"/>
                <a:gd name="T4" fmla="*/ 3413 w 98"/>
                <a:gd name="T5" fmla="*/ 4 h 101"/>
                <a:gd name="T6" fmla="*/ 2625 w 98"/>
                <a:gd name="T7" fmla="*/ 30 h 101"/>
                <a:gd name="T8" fmla="*/ 1858 w 98"/>
                <a:gd name="T9" fmla="*/ 56 h 101"/>
                <a:gd name="T10" fmla="*/ 1245 w 98"/>
                <a:gd name="T11" fmla="*/ 97 h 101"/>
                <a:gd name="T12" fmla="*/ 735 w 98"/>
                <a:gd name="T13" fmla="*/ 141 h 101"/>
                <a:gd name="T14" fmla="*/ 351 w 98"/>
                <a:gd name="T15" fmla="*/ 188 h 101"/>
                <a:gd name="T16" fmla="*/ 2 w 98"/>
                <a:gd name="T17" fmla="*/ 240 h 101"/>
                <a:gd name="T18" fmla="*/ 0 w 98"/>
                <a:gd name="T19" fmla="*/ 285 h 101"/>
                <a:gd name="T20" fmla="*/ 433 w 98"/>
                <a:gd name="T21" fmla="*/ 285 h 101"/>
                <a:gd name="T22" fmla="*/ 433 w 98"/>
                <a:gd name="T23" fmla="*/ 240 h 101"/>
                <a:gd name="T24" fmla="*/ 735 w 98"/>
                <a:gd name="T25" fmla="*/ 197 h 101"/>
                <a:gd name="T26" fmla="*/ 1008 w 98"/>
                <a:gd name="T27" fmla="*/ 154 h 101"/>
                <a:gd name="T28" fmla="*/ 1505 w 98"/>
                <a:gd name="T29" fmla="*/ 112 h 101"/>
                <a:gd name="T30" fmla="*/ 2032 w 98"/>
                <a:gd name="T31" fmla="*/ 79 h 101"/>
                <a:gd name="T32" fmla="*/ 2764 w 98"/>
                <a:gd name="T33" fmla="*/ 47 h 101"/>
                <a:gd name="T34" fmla="*/ 3413 w 98"/>
                <a:gd name="T35" fmla="*/ 32 h 101"/>
                <a:gd name="T36" fmla="*/ 4345 w 98"/>
                <a:gd name="T37" fmla="*/ 30 h 101"/>
                <a:gd name="T38" fmla="*/ 4345 w 98"/>
                <a:gd name="T39" fmla="*/ 30 h 101"/>
                <a:gd name="T40" fmla="*/ 4345 w 98"/>
                <a:gd name="T41" fmla="*/ 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8" h="101">
                  <a:moveTo>
                    <a:pt x="98" y="0"/>
                  </a:moveTo>
                  <a:lnTo>
                    <a:pt x="98" y="0"/>
                  </a:lnTo>
                  <a:lnTo>
                    <a:pt x="77" y="4"/>
                  </a:lnTo>
                  <a:lnTo>
                    <a:pt x="59" y="10"/>
                  </a:lnTo>
                  <a:lnTo>
                    <a:pt x="41" y="21"/>
                  </a:lnTo>
                  <a:lnTo>
                    <a:pt x="28" y="35"/>
                  </a:lnTo>
                  <a:lnTo>
                    <a:pt x="16" y="50"/>
                  </a:lnTo>
                  <a:lnTo>
                    <a:pt x="8" y="67"/>
                  </a:lnTo>
                  <a:lnTo>
                    <a:pt x="2" y="85"/>
                  </a:lnTo>
                  <a:lnTo>
                    <a:pt x="0" y="101"/>
                  </a:lnTo>
                  <a:lnTo>
                    <a:pt x="10" y="101"/>
                  </a:lnTo>
                  <a:lnTo>
                    <a:pt x="10" y="85"/>
                  </a:lnTo>
                  <a:lnTo>
                    <a:pt x="16" y="70"/>
                  </a:lnTo>
                  <a:lnTo>
                    <a:pt x="23" y="55"/>
                  </a:lnTo>
                  <a:lnTo>
                    <a:pt x="33" y="40"/>
                  </a:lnTo>
                  <a:lnTo>
                    <a:pt x="46" y="28"/>
                  </a:lnTo>
                  <a:lnTo>
                    <a:pt x="62" y="18"/>
                  </a:lnTo>
                  <a:lnTo>
                    <a:pt x="77" y="11"/>
                  </a:lnTo>
                  <a:lnTo>
                    <a:pt x="98" y="10"/>
                  </a:lnTo>
                  <a:lnTo>
                    <a:pt x="98"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35" name="Freeform 29"/>
            <p:cNvSpPr>
              <a:spLocks noChangeArrowheads="1"/>
            </p:cNvSpPr>
            <p:nvPr/>
          </p:nvSpPr>
          <p:spPr bwMode="auto">
            <a:xfrm>
              <a:off x="486" y="568"/>
              <a:ext cx="2245" cy="9"/>
            </a:xfrm>
            <a:custGeom>
              <a:avLst/>
              <a:gdLst>
                <a:gd name="T0" fmla="*/ 96936 w 1799"/>
                <a:gd name="T1" fmla="*/ 0 h 10"/>
                <a:gd name="T2" fmla="*/ 96936 w 1799"/>
                <a:gd name="T3" fmla="*/ 0 h 10"/>
                <a:gd name="T4" fmla="*/ 0 w 1799"/>
                <a:gd name="T5" fmla="*/ 0 h 10"/>
                <a:gd name="T6" fmla="*/ 0 w 1799"/>
                <a:gd name="T7" fmla="*/ 10 h 10"/>
                <a:gd name="T8" fmla="*/ 96936 w 1799"/>
                <a:gd name="T9" fmla="*/ 10 h 10"/>
                <a:gd name="T10" fmla="*/ 96936 w 1799"/>
                <a:gd name="T11" fmla="*/ 10 h 10"/>
                <a:gd name="T12" fmla="*/ 96936 w 1799"/>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9" h="10">
                  <a:moveTo>
                    <a:pt x="1799" y="0"/>
                  </a:moveTo>
                  <a:lnTo>
                    <a:pt x="1799" y="0"/>
                  </a:lnTo>
                  <a:lnTo>
                    <a:pt x="0" y="0"/>
                  </a:lnTo>
                  <a:lnTo>
                    <a:pt x="0" y="10"/>
                  </a:lnTo>
                  <a:lnTo>
                    <a:pt x="1799" y="10"/>
                  </a:lnTo>
                  <a:lnTo>
                    <a:pt x="1799"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36" name="Freeform 30"/>
            <p:cNvSpPr>
              <a:spLocks noChangeArrowheads="1"/>
            </p:cNvSpPr>
            <p:nvPr/>
          </p:nvSpPr>
          <p:spPr bwMode="auto">
            <a:xfrm>
              <a:off x="2731" y="568"/>
              <a:ext cx="105" cy="92"/>
            </a:xfrm>
            <a:custGeom>
              <a:avLst/>
              <a:gdLst>
                <a:gd name="T0" fmla="*/ 3839 w 85"/>
                <a:gd name="T1" fmla="*/ 238 h 87"/>
                <a:gd name="T2" fmla="*/ 3839 w 85"/>
                <a:gd name="T3" fmla="*/ 238 h 87"/>
                <a:gd name="T4" fmla="*/ 3655 w 85"/>
                <a:gd name="T5" fmla="*/ 190 h 87"/>
                <a:gd name="T6" fmla="*/ 3439 w 85"/>
                <a:gd name="T7" fmla="*/ 151 h 87"/>
                <a:gd name="T8" fmla="*/ 3046 w 85"/>
                <a:gd name="T9" fmla="*/ 109 h 87"/>
                <a:gd name="T10" fmla="*/ 2531 w 85"/>
                <a:gd name="T11" fmla="*/ 75 h 87"/>
                <a:gd name="T12" fmla="*/ 2037 w 85"/>
                <a:gd name="T13" fmla="*/ 39 h 87"/>
                <a:gd name="T14" fmla="*/ 1298 w 85"/>
                <a:gd name="T15" fmla="*/ 8 h 87"/>
                <a:gd name="T16" fmla="*/ 663 w 85"/>
                <a:gd name="T17" fmla="*/ 2 h 87"/>
                <a:gd name="T18" fmla="*/ 0 w 85"/>
                <a:gd name="T19" fmla="*/ 0 h 87"/>
                <a:gd name="T20" fmla="*/ 0 w 85"/>
                <a:gd name="T21" fmla="*/ 29 h 87"/>
                <a:gd name="T22" fmla="*/ 663 w 85"/>
                <a:gd name="T23" fmla="*/ 29 h 87"/>
                <a:gd name="T24" fmla="*/ 1219 w 85"/>
                <a:gd name="T25" fmla="*/ 39 h 87"/>
                <a:gd name="T26" fmla="*/ 1792 w 85"/>
                <a:gd name="T27" fmla="*/ 60 h 87"/>
                <a:gd name="T28" fmla="*/ 2314 w 85"/>
                <a:gd name="T29" fmla="*/ 87 h 87"/>
                <a:gd name="T30" fmla="*/ 2735 w 85"/>
                <a:gd name="T31" fmla="*/ 124 h 87"/>
                <a:gd name="T32" fmla="*/ 3108 w 85"/>
                <a:gd name="T33" fmla="*/ 160 h 87"/>
                <a:gd name="T34" fmla="*/ 3267 w 85"/>
                <a:gd name="T35" fmla="*/ 197 h 87"/>
                <a:gd name="T36" fmla="*/ 3418 w 85"/>
                <a:gd name="T37" fmla="*/ 238 h 87"/>
                <a:gd name="T38" fmla="*/ 3418 w 85"/>
                <a:gd name="T39" fmla="*/ 238 h 87"/>
                <a:gd name="T40" fmla="*/ 3839 w 85"/>
                <a:gd name="T41" fmla="*/ 238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5" h="87">
                  <a:moveTo>
                    <a:pt x="85" y="87"/>
                  </a:moveTo>
                  <a:lnTo>
                    <a:pt x="85" y="87"/>
                  </a:lnTo>
                  <a:lnTo>
                    <a:pt x="82" y="70"/>
                  </a:lnTo>
                  <a:lnTo>
                    <a:pt x="77" y="55"/>
                  </a:lnTo>
                  <a:lnTo>
                    <a:pt x="68" y="40"/>
                  </a:lnTo>
                  <a:lnTo>
                    <a:pt x="57" y="27"/>
                  </a:lnTo>
                  <a:lnTo>
                    <a:pt x="45" y="15"/>
                  </a:lnTo>
                  <a:lnTo>
                    <a:pt x="29" y="8"/>
                  </a:lnTo>
                  <a:lnTo>
                    <a:pt x="15" y="2"/>
                  </a:lnTo>
                  <a:lnTo>
                    <a:pt x="0" y="0"/>
                  </a:lnTo>
                  <a:lnTo>
                    <a:pt x="0" y="10"/>
                  </a:lnTo>
                  <a:lnTo>
                    <a:pt x="15" y="10"/>
                  </a:lnTo>
                  <a:lnTo>
                    <a:pt x="27" y="15"/>
                  </a:lnTo>
                  <a:lnTo>
                    <a:pt x="40" y="23"/>
                  </a:lnTo>
                  <a:lnTo>
                    <a:pt x="52" y="32"/>
                  </a:lnTo>
                  <a:lnTo>
                    <a:pt x="61" y="45"/>
                  </a:lnTo>
                  <a:lnTo>
                    <a:pt x="69" y="58"/>
                  </a:lnTo>
                  <a:lnTo>
                    <a:pt x="74" y="72"/>
                  </a:lnTo>
                  <a:lnTo>
                    <a:pt x="76" y="87"/>
                  </a:lnTo>
                  <a:lnTo>
                    <a:pt x="85" y="87"/>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37" name="Freeform 31"/>
            <p:cNvSpPr>
              <a:spLocks noChangeArrowheads="1"/>
            </p:cNvSpPr>
            <p:nvPr/>
          </p:nvSpPr>
          <p:spPr bwMode="auto">
            <a:xfrm>
              <a:off x="2826" y="662"/>
              <a:ext cx="10" cy="3303"/>
            </a:xfrm>
            <a:custGeom>
              <a:avLst/>
              <a:gdLst>
                <a:gd name="T0" fmla="*/ 57 w 9"/>
                <a:gd name="T1" fmla="*/ 10776 h 3082"/>
                <a:gd name="T2" fmla="*/ 57 w 9"/>
                <a:gd name="T3" fmla="*/ 10776 h 3082"/>
                <a:gd name="T4" fmla="*/ 57 w 9"/>
                <a:gd name="T5" fmla="*/ 0 h 3082"/>
                <a:gd name="T6" fmla="*/ 0 w 9"/>
                <a:gd name="T7" fmla="*/ 0 h 3082"/>
                <a:gd name="T8" fmla="*/ 0 w 9"/>
                <a:gd name="T9" fmla="*/ 10776 h 3082"/>
                <a:gd name="T10" fmla="*/ 0 w 9"/>
                <a:gd name="T11" fmla="*/ 10776 h 3082"/>
                <a:gd name="T12" fmla="*/ 57 w 9"/>
                <a:gd name="T13" fmla="*/ 10776 h 30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082">
                  <a:moveTo>
                    <a:pt x="9" y="3082"/>
                  </a:moveTo>
                  <a:lnTo>
                    <a:pt x="9" y="3082"/>
                  </a:lnTo>
                  <a:lnTo>
                    <a:pt x="9" y="0"/>
                  </a:lnTo>
                  <a:lnTo>
                    <a:pt x="0" y="0"/>
                  </a:lnTo>
                  <a:lnTo>
                    <a:pt x="0" y="3082"/>
                  </a:lnTo>
                  <a:lnTo>
                    <a:pt x="9" y="3082"/>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38" name="Freeform 32"/>
            <p:cNvSpPr>
              <a:spLocks noChangeArrowheads="1"/>
            </p:cNvSpPr>
            <p:nvPr/>
          </p:nvSpPr>
          <p:spPr bwMode="auto">
            <a:xfrm>
              <a:off x="2723" y="3967"/>
              <a:ext cx="114" cy="106"/>
            </a:xfrm>
            <a:custGeom>
              <a:avLst/>
              <a:gdLst>
                <a:gd name="T0" fmla="*/ 0 w 92"/>
                <a:gd name="T1" fmla="*/ 286 h 100"/>
                <a:gd name="T2" fmla="*/ 0 w 92"/>
                <a:gd name="T3" fmla="*/ 286 h 100"/>
                <a:gd name="T4" fmla="*/ 829 w 92"/>
                <a:gd name="T5" fmla="*/ 277 h 100"/>
                <a:gd name="T6" fmla="*/ 1585 w 92"/>
                <a:gd name="T7" fmla="*/ 258 h 100"/>
                <a:gd name="T8" fmla="*/ 2367 w 92"/>
                <a:gd name="T9" fmla="*/ 224 h 100"/>
                <a:gd name="T10" fmla="*/ 3000 w 92"/>
                <a:gd name="T11" fmla="*/ 182 h 100"/>
                <a:gd name="T12" fmla="*/ 3546 w 92"/>
                <a:gd name="T13" fmla="*/ 139 h 100"/>
                <a:gd name="T14" fmla="*/ 3983 w 92"/>
                <a:gd name="T15" fmla="*/ 91 h 100"/>
                <a:gd name="T16" fmla="*/ 4207 w 92"/>
                <a:gd name="T17" fmla="*/ 41 h 100"/>
                <a:gd name="T18" fmla="*/ 4370 w 92"/>
                <a:gd name="T19" fmla="*/ 0 h 100"/>
                <a:gd name="T20" fmla="*/ 3954 w 92"/>
                <a:gd name="T21" fmla="*/ 0 h 100"/>
                <a:gd name="T22" fmla="*/ 3851 w 92"/>
                <a:gd name="T23" fmla="*/ 41 h 100"/>
                <a:gd name="T24" fmla="*/ 3600 w 92"/>
                <a:gd name="T25" fmla="*/ 82 h 100"/>
                <a:gd name="T26" fmla="*/ 3214 w 92"/>
                <a:gd name="T27" fmla="*/ 127 h 100"/>
                <a:gd name="T28" fmla="*/ 2740 w 92"/>
                <a:gd name="T29" fmla="*/ 171 h 100"/>
                <a:gd name="T30" fmla="*/ 2162 w 92"/>
                <a:gd name="T31" fmla="*/ 204 h 100"/>
                <a:gd name="T32" fmla="*/ 1541 w 92"/>
                <a:gd name="T33" fmla="*/ 235 h 100"/>
                <a:gd name="T34" fmla="*/ 757 w 92"/>
                <a:gd name="T35" fmla="*/ 255 h 100"/>
                <a:gd name="T36" fmla="*/ 0 w 92"/>
                <a:gd name="T37" fmla="*/ 258 h 100"/>
                <a:gd name="T38" fmla="*/ 0 w 92"/>
                <a:gd name="T39" fmla="*/ 258 h 100"/>
                <a:gd name="T40" fmla="*/ 0 w 92"/>
                <a:gd name="T41" fmla="*/ 286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 h="100">
                  <a:moveTo>
                    <a:pt x="0" y="100"/>
                  </a:moveTo>
                  <a:lnTo>
                    <a:pt x="0" y="100"/>
                  </a:lnTo>
                  <a:lnTo>
                    <a:pt x="18" y="97"/>
                  </a:lnTo>
                  <a:lnTo>
                    <a:pt x="34" y="90"/>
                  </a:lnTo>
                  <a:lnTo>
                    <a:pt x="50" y="78"/>
                  </a:lnTo>
                  <a:lnTo>
                    <a:pt x="63" y="64"/>
                  </a:lnTo>
                  <a:lnTo>
                    <a:pt x="75" y="49"/>
                  </a:lnTo>
                  <a:lnTo>
                    <a:pt x="84" y="32"/>
                  </a:lnTo>
                  <a:lnTo>
                    <a:pt x="89" y="15"/>
                  </a:lnTo>
                  <a:lnTo>
                    <a:pt x="92" y="0"/>
                  </a:lnTo>
                  <a:lnTo>
                    <a:pt x="83" y="0"/>
                  </a:lnTo>
                  <a:lnTo>
                    <a:pt x="81" y="15"/>
                  </a:lnTo>
                  <a:lnTo>
                    <a:pt x="76" y="29"/>
                  </a:lnTo>
                  <a:lnTo>
                    <a:pt x="68" y="44"/>
                  </a:lnTo>
                  <a:lnTo>
                    <a:pt x="58" y="59"/>
                  </a:lnTo>
                  <a:lnTo>
                    <a:pt x="45" y="71"/>
                  </a:lnTo>
                  <a:lnTo>
                    <a:pt x="32" y="82"/>
                  </a:lnTo>
                  <a:lnTo>
                    <a:pt x="16" y="89"/>
                  </a:lnTo>
                  <a:lnTo>
                    <a:pt x="0" y="90"/>
                  </a:lnTo>
                  <a:lnTo>
                    <a:pt x="0" y="10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39" name="Freeform 33"/>
            <p:cNvSpPr>
              <a:spLocks noChangeArrowheads="1"/>
            </p:cNvSpPr>
            <p:nvPr/>
          </p:nvSpPr>
          <p:spPr bwMode="auto">
            <a:xfrm>
              <a:off x="505" y="4062"/>
              <a:ext cx="2215" cy="11"/>
            </a:xfrm>
            <a:custGeom>
              <a:avLst/>
              <a:gdLst>
                <a:gd name="T0" fmla="*/ 0 w 1776"/>
                <a:gd name="T1" fmla="*/ 10 h 10"/>
                <a:gd name="T2" fmla="*/ 0 w 1776"/>
                <a:gd name="T3" fmla="*/ 10 h 10"/>
                <a:gd name="T4" fmla="*/ 95450 w 1776"/>
                <a:gd name="T5" fmla="*/ 10 h 10"/>
                <a:gd name="T6" fmla="*/ 95450 w 1776"/>
                <a:gd name="T7" fmla="*/ 0 h 10"/>
                <a:gd name="T8" fmla="*/ 0 w 1776"/>
                <a:gd name="T9" fmla="*/ 0 h 10"/>
                <a:gd name="T10" fmla="*/ 0 w 1776"/>
                <a:gd name="T11" fmla="*/ 0 h 10"/>
                <a:gd name="T12" fmla="*/ 0 w 177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6" h="10">
                  <a:moveTo>
                    <a:pt x="0" y="10"/>
                  </a:moveTo>
                  <a:lnTo>
                    <a:pt x="0" y="10"/>
                  </a:lnTo>
                  <a:lnTo>
                    <a:pt x="1776" y="10"/>
                  </a:lnTo>
                  <a:lnTo>
                    <a:pt x="1776" y="0"/>
                  </a:lnTo>
                  <a:lnTo>
                    <a:pt x="0" y="0"/>
                  </a:lnTo>
                  <a:lnTo>
                    <a:pt x="0" y="1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40" name="Freeform 34"/>
            <p:cNvSpPr>
              <a:spLocks noChangeArrowheads="1"/>
            </p:cNvSpPr>
            <p:nvPr/>
          </p:nvSpPr>
          <p:spPr bwMode="auto">
            <a:xfrm>
              <a:off x="363" y="3950"/>
              <a:ext cx="141" cy="123"/>
            </a:xfrm>
            <a:custGeom>
              <a:avLst/>
              <a:gdLst>
                <a:gd name="T0" fmla="*/ 0 w 114"/>
                <a:gd name="T1" fmla="*/ 0 h 115"/>
                <a:gd name="T2" fmla="*/ 0 w 114"/>
                <a:gd name="T3" fmla="*/ 0 h 115"/>
                <a:gd name="T4" fmla="*/ 142 w 114"/>
                <a:gd name="T5" fmla="*/ 76 h 115"/>
                <a:gd name="T6" fmla="*/ 600 w 114"/>
                <a:gd name="T7" fmla="*/ 142 h 115"/>
                <a:gd name="T8" fmla="*/ 1135 w 114"/>
                <a:gd name="T9" fmla="*/ 203 h 115"/>
                <a:gd name="T10" fmla="*/ 1829 w 114"/>
                <a:gd name="T11" fmla="*/ 255 h 115"/>
                <a:gd name="T12" fmla="*/ 2660 w 114"/>
                <a:gd name="T13" fmla="*/ 289 h 115"/>
                <a:gd name="T14" fmla="*/ 3467 w 114"/>
                <a:gd name="T15" fmla="*/ 313 h 115"/>
                <a:gd name="T16" fmla="*/ 4433 w 114"/>
                <a:gd name="T17" fmla="*/ 328 h 115"/>
                <a:gd name="T18" fmla="*/ 5208 w 114"/>
                <a:gd name="T19" fmla="*/ 332 h 115"/>
                <a:gd name="T20" fmla="*/ 5208 w 114"/>
                <a:gd name="T21" fmla="*/ 307 h 115"/>
                <a:gd name="T22" fmla="*/ 4433 w 114"/>
                <a:gd name="T23" fmla="*/ 307 h 115"/>
                <a:gd name="T24" fmla="*/ 3634 w 114"/>
                <a:gd name="T25" fmla="*/ 290 h 115"/>
                <a:gd name="T26" fmla="*/ 2753 w 114"/>
                <a:gd name="T27" fmla="*/ 263 h 115"/>
                <a:gd name="T28" fmla="*/ 2056 w 114"/>
                <a:gd name="T29" fmla="*/ 228 h 115"/>
                <a:gd name="T30" fmla="*/ 1406 w 114"/>
                <a:gd name="T31" fmla="*/ 189 h 115"/>
                <a:gd name="T32" fmla="*/ 918 w 114"/>
                <a:gd name="T33" fmla="*/ 136 h 115"/>
                <a:gd name="T34" fmla="*/ 511 w 114"/>
                <a:gd name="T35" fmla="*/ 76 h 115"/>
                <a:gd name="T36" fmla="*/ 485 w 114"/>
                <a:gd name="T37" fmla="*/ 0 h 115"/>
                <a:gd name="T38" fmla="*/ 485 w 114"/>
                <a:gd name="T39" fmla="*/ 0 h 115"/>
                <a:gd name="T40" fmla="*/ 0 w 114"/>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4" h="115">
                  <a:moveTo>
                    <a:pt x="0" y="0"/>
                  </a:moveTo>
                  <a:lnTo>
                    <a:pt x="0" y="0"/>
                  </a:lnTo>
                  <a:lnTo>
                    <a:pt x="3" y="26"/>
                  </a:lnTo>
                  <a:lnTo>
                    <a:pt x="12" y="49"/>
                  </a:lnTo>
                  <a:lnTo>
                    <a:pt x="24" y="70"/>
                  </a:lnTo>
                  <a:lnTo>
                    <a:pt x="40" y="87"/>
                  </a:lnTo>
                  <a:lnTo>
                    <a:pt x="58" y="99"/>
                  </a:lnTo>
                  <a:lnTo>
                    <a:pt x="76" y="108"/>
                  </a:lnTo>
                  <a:lnTo>
                    <a:pt x="97" y="113"/>
                  </a:lnTo>
                  <a:lnTo>
                    <a:pt x="114" y="115"/>
                  </a:lnTo>
                  <a:lnTo>
                    <a:pt x="114" y="105"/>
                  </a:lnTo>
                  <a:lnTo>
                    <a:pt x="97" y="105"/>
                  </a:lnTo>
                  <a:lnTo>
                    <a:pt x="79" y="100"/>
                  </a:lnTo>
                  <a:lnTo>
                    <a:pt x="60" y="91"/>
                  </a:lnTo>
                  <a:lnTo>
                    <a:pt x="45" y="79"/>
                  </a:lnTo>
                  <a:lnTo>
                    <a:pt x="31" y="65"/>
                  </a:lnTo>
                  <a:lnTo>
                    <a:pt x="19" y="47"/>
                  </a:lnTo>
                  <a:lnTo>
                    <a:pt x="11" y="26"/>
                  </a:lnTo>
                  <a:lnTo>
                    <a:pt x="10" y="0"/>
                  </a:lnTo>
                  <a:lnTo>
                    <a:pt x="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41" name="Freeform 36"/>
            <p:cNvSpPr>
              <a:spLocks noChangeArrowheads="1"/>
            </p:cNvSpPr>
            <p:nvPr/>
          </p:nvSpPr>
          <p:spPr bwMode="auto">
            <a:xfrm>
              <a:off x="2963" y="677"/>
              <a:ext cx="10" cy="3273"/>
            </a:xfrm>
            <a:custGeom>
              <a:avLst/>
              <a:gdLst>
                <a:gd name="T0" fmla="*/ 0 w 9"/>
                <a:gd name="T1" fmla="*/ 0 h 3053"/>
                <a:gd name="T2" fmla="*/ 0 w 9"/>
                <a:gd name="T3" fmla="*/ 0 h 3053"/>
                <a:gd name="T4" fmla="*/ 0 w 9"/>
                <a:gd name="T5" fmla="*/ 10685 h 3053"/>
                <a:gd name="T6" fmla="*/ 57 w 9"/>
                <a:gd name="T7" fmla="*/ 10685 h 3053"/>
                <a:gd name="T8" fmla="*/ 57 w 9"/>
                <a:gd name="T9" fmla="*/ 0 h 3053"/>
                <a:gd name="T10" fmla="*/ 57 w 9"/>
                <a:gd name="T11" fmla="*/ 0 h 3053"/>
                <a:gd name="T12" fmla="*/ 0 w 9"/>
                <a:gd name="T13" fmla="*/ 0 h 30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053">
                  <a:moveTo>
                    <a:pt x="0" y="0"/>
                  </a:moveTo>
                  <a:lnTo>
                    <a:pt x="0" y="0"/>
                  </a:lnTo>
                  <a:lnTo>
                    <a:pt x="0" y="3053"/>
                  </a:lnTo>
                  <a:lnTo>
                    <a:pt x="9" y="3053"/>
                  </a:lnTo>
                  <a:lnTo>
                    <a:pt x="9" y="0"/>
                  </a:lnTo>
                  <a:lnTo>
                    <a:pt x="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42" name="Freeform 37"/>
            <p:cNvSpPr>
              <a:spLocks noChangeArrowheads="1"/>
            </p:cNvSpPr>
            <p:nvPr/>
          </p:nvSpPr>
          <p:spPr bwMode="auto">
            <a:xfrm>
              <a:off x="2963" y="568"/>
              <a:ext cx="120" cy="106"/>
            </a:xfrm>
            <a:custGeom>
              <a:avLst/>
              <a:gdLst>
                <a:gd name="T0" fmla="*/ 4439 w 97"/>
                <a:gd name="T1" fmla="*/ 0 h 101"/>
                <a:gd name="T2" fmla="*/ 4439 w 97"/>
                <a:gd name="T3" fmla="*/ 0 h 101"/>
                <a:gd name="T4" fmla="*/ 3558 w 97"/>
                <a:gd name="T5" fmla="*/ 4 h 101"/>
                <a:gd name="T6" fmla="*/ 2666 w 97"/>
                <a:gd name="T7" fmla="*/ 30 h 101"/>
                <a:gd name="T8" fmla="*/ 1890 w 97"/>
                <a:gd name="T9" fmla="*/ 56 h 101"/>
                <a:gd name="T10" fmla="*/ 1304 w 97"/>
                <a:gd name="T11" fmla="*/ 97 h 101"/>
                <a:gd name="T12" fmla="*/ 744 w 97"/>
                <a:gd name="T13" fmla="*/ 141 h 101"/>
                <a:gd name="T14" fmla="*/ 392 w 97"/>
                <a:gd name="T15" fmla="*/ 188 h 101"/>
                <a:gd name="T16" fmla="*/ 2 w 97"/>
                <a:gd name="T17" fmla="*/ 240 h 101"/>
                <a:gd name="T18" fmla="*/ 0 w 97"/>
                <a:gd name="T19" fmla="*/ 285 h 101"/>
                <a:gd name="T20" fmla="*/ 413 w 97"/>
                <a:gd name="T21" fmla="*/ 285 h 101"/>
                <a:gd name="T22" fmla="*/ 413 w 97"/>
                <a:gd name="T23" fmla="*/ 240 h 101"/>
                <a:gd name="T24" fmla="*/ 744 w 97"/>
                <a:gd name="T25" fmla="*/ 197 h 101"/>
                <a:gd name="T26" fmla="*/ 1054 w 97"/>
                <a:gd name="T27" fmla="*/ 154 h 101"/>
                <a:gd name="T28" fmla="*/ 1528 w 97"/>
                <a:gd name="T29" fmla="*/ 112 h 101"/>
                <a:gd name="T30" fmla="*/ 2150 w 97"/>
                <a:gd name="T31" fmla="*/ 79 h 101"/>
                <a:gd name="T32" fmla="*/ 2765 w 97"/>
                <a:gd name="T33" fmla="*/ 47 h 101"/>
                <a:gd name="T34" fmla="*/ 3558 w 97"/>
                <a:gd name="T35" fmla="*/ 32 h 101"/>
                <a:gd name="T36" fmla="*/ 4439 w 97"/>
                <a:gd name="T37" fmla="*/ 30 h 101"/>
                <a:gd name="T38" fmla="*/ 4439 w 97"/>
                <a:gd name="T39" fmla="*/ 30 h 101"/>
                <a:gd name="T40" fmla="*/ 4439 w 97"/>
                <a:gd name="T41" fmla="*/ 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7" h="101">
                  <a:moveTo>
                    <a:pt x="97" y="0"/>
                  </a:moveTo>
                  <a:lnTo>
                    <a:pt x="97" y="0"/>
                  </a:lnTo>
                  <a:lnTo>
                    <a:pt x="77" y="4"/>
                  </a:lnTo>
                  <a:lnTo>
                    <a:pt x="58" y="10"/>
                  </a:lnTo>
                  <a:lnTo>
                    <a:pt x="41" y="21"/>
                  </a:lnTo>
                  <a:lnTo>
                    <a:pt x="28" y="35"/>
                  </a:lnTo>
                  <a:lnTo>
                    <a:pt x="16" y="50"/>
                  </a:lnTo>
                  <a:lnTo>
                    <a:pt x="8" y="67"/>
                  </a:lnTo>
                  <a:lnTo>
                    <a:pt x="2" y="85"/>
                  </a:lnTo>
                  <a:lnTo>
                    <a:pt x="0" y="101"/>
                  </a:lnTo>
                  <a:lnTo>
                    <a:pt x="9" y="101"/>
                  </a:lnTo>
                  <a:lnTo>
                    <a:pt x="9" y="85"/>
                  </a:lnTo>
                  <a:lnTo>
                    <a:pt x="16" y="70"/>
                  </a:lnTo>
                  <a:lnTo>
                    <a:pt x="23" y="55"/>
                  </a:lnTo>
                  <a:lnTo>
                    <a:pt x="33" y="40"/>
                  </a:lnTo>
                  <a:lnTo>
                    <a:pt x="46" y="28"/>
                  </a:lnTo>
                  <a:lnTo>
                    <a:pt x="60" y="18"/>
                  </a:lnTo>
                  <a:lnTo>
                    <a:pt x="77" y="11"/>
                  </a:lnTo>
                  <a:lnTo>
                    <a:pt x="97" y="10"/>
                  </a:lnTo>
                  <a:lnTo>
                    <a:pt x="97"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43" name="Freeform 38"/>
            <p:cNvSpPr>
              <a:spLocks noChangeArrowheads="1"/>
            </p:cNvSpPr>
            <p:nvPr/>
          </p:nvSpPr>
          <p:spPr bwMode="auto">
            <a:xfrm>
              <a:off x="3085" y="568"/>
              <a:ext cx="2245" cy="9"/>
            </a:xfrm>
            <a:custGeom>
              <a:avLst/>
              <a:gdLst>
                <a:gd name="T0" fmla="*/ 96936 w 1799"/>
                <a:gd name="T1" fmla="*/ 0 h 10"/>
                <a:gd name="T2" fmla="*/ 96936 w 1799"/>
                <a:gd name="T3" fmla="*/ 0 h 10"/>
                <a:gd name="T4" fmla="*/ 0 w 1799"/>
                <a:gd name="T5" fmla="*/ 0 h 10"/>
                <a:gd name="T6" fmla="*/ 0 w 1799"/>
                <a:gd name="T7" fmla="*/ 10 h 10"/>
                <a:gd name="T8" fmla="*/ 96936 w 1799"/>
                <a:gd name="T9" fmla="*/ 10 h 10"/>
                <a:gd name="T10" fmla="*/ 96936 w 1799"/>
                <a:gd name="T11" fmla="*/ 10 h 10"/>
                <a:gd name="T12" fmla="*/ 96936 w 1799"/>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9" h="10">
                  <a:moveTo>
                    <a:pt x="1799" y="0"/>
                  </a:moveTo>
                  <a:lnTo>
                    <a:pt x="1799" y="0"/>
                  </a:lnTo>
                  <a:lnTo>
                    <a:pt x="0" y="0"/>
                  </a:lnTo>
                  <a:lnTo>
                    <a:pt x="0" y="10"/>
                  </a:lnTo>
                  <a:lnTo>
                    <a:pt x="1799" y="10"/>
                  </a:lnTo>
                  <a:lnTo>
                    <a:pt x="1799"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44" name="Freeform 39"/>
            <p:cNvSpPr>
              <a:spLocks noChangeArrowheads="1"/>
            </p:cNvSpPr>
            <p:nvPr/>
          </p:nvSpPr>
          <p:spPr bwMode="auto">
            <a:xfrm>
              <a:off x="5330" y="568"/>
              <a:ext cx="105" cy="92"/>
            </a:xfrm>
            <a:custGeom>
              <a:avLst/>
              <a:gdLst>
                <a:gd name="T0" fmla="*/ 3839 w 85"/>
                <a:gd name="T1" fmla="*/ 238 h 87"/>
                <a:gd name="T2" fmla="*/ 3839 w 85"/>
                <a:gd name="T3" fmla="*/ 238 h 87"/>
                <a:gd name="T4" fmla="*/ 3643 w 85"/>
                <a:gd name="T5" fmla="*/ 190 h 87"/>
                <a:gd name="T6" fmla="*/ 3418 w 85"/>
                <a:gd name="T7" fmla="*/ 151 h 87"/>
                <a:gd name="T8" fmla="*/ 3046 w 85"/>
                <a:gd name="T9" fmla="*/ 109 h 87"/>
                <a:gd name="T10" fmla="*/ 2531 w 85"/>
                <a:gd name="T11" fmla="*/ 75 h 87"/>
                <a:gd name="T12" fmla="*/ 2037 w 85"/>
                <a:gd name="T13" fmla="*/ 39 h 87"/>
                <a:gd name="T14" fmla="*/ 1298 w 85"/>
                <a:gd name="T15" fmla="*/ 8 h 87"/>
                <a:gd name="T16" fmla="*/ 663 w 85"/>
                <a:gd name="T17" fmla="*/ 2 h 87"/>
                <a:gd name="T18" fmla="*/ 0 w 85"/>
                <a:gd name="T19" fmla="*/ 0 h 87"/>
                <a:gd name="T20" fmla="*/ 0 w 85"/>
                <a:gd name="T21" fmla="*/ 29 h 87"/>
                <a:gd name="T22" fmla="*/ 663 w 85"/>
                <a:gd name="T23" fmla="*/ 29 h 87"/>
                <a:gd name="T24" fmla="*/ 1219 w 85"/>
                <a:gd name="T25" fmla="*/ 39 h 87"/>
                <a:gd name="T26" fmla="*/ 1792 w 85"/>
                <a:gd name="T27" fmla="*/ 60 h 87"/>
                <a:gd name="T28" fmla="*/ 2314 w 85"/>
                <a:gd name="T29" fmla="*/ 87 h 87"/>
                <a:gd name="T30" fmla="*/ 2735 w 85"/>
                <a:gd name="T31" fmla="*/ 124 h 87"/>
                <a:gd name="T32" fmla="*/ 3108 w 85"/>
                <a:gd name="T33" fmla="*/ 160 h 87"/>
                <a:gd name="T34" fmla="*/ 3267 w 85"/>
                <a:gd name="T35" fmla="*/ 197 h 87"/>
                <a:gd name="T36" fmla="*/ 3379 w 85"/>
                <a:gd name="T37" fmla="*/ 238 h 87"/>
                <a:gd name="T38" fmla="*/ 3379 w 85"/>
                <a:gd name="T39" fmla="*/ 238 h 87"/>
                <a:gd name="T40" fmla="*/ 3839 w 85"/>
                <a:gd name="T41" fmla="*/ 238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5" h="87">
                  <a:moveTo>
                    <a:pt x="85" y="87"/>
                  </a:moveTo>
                  <a:lnTo>
                    <a:pt x="85" y="87"/>
                  </a:lnTo>
                  <a:lnTo>
                    <a:pt x="81" y="70"/>
                  </a:lnTo>
                  <a:lnTo>
                    <a:pt x="76" y="55"/>
                  </a:lnTo>
                  <a:lnTo>
                    <a:pt x="68" y="40"/>
                  </a:lnTo>
                  <a:lnTo>
                    <a:pt x="57" y="27"/>
                  </a:lnTo>
                  <a:lnTo>
                    <a:pt x="45" y="15"/>
                  </a:lnTo>
                  <a:lnTo>
                    <a:pt x="29" y="8"/>
                  </a:lnTo>
                  <a:lnTo>
                    <a:pt x="15" y="2"/>
                  </a:lnTo>
                  <a:lnTo>
                    <a:pt x="0" y="0"/>
                  </a:lnTo>
                  <a:lnTo>
                    <a:pt x="0" y="10"/>
                  </a:lnTo>
                  <a:lnTo>
                    <a:pt x="15" y="10"/>
                  </a:lnTo>
                  <a:lnTo>
                    <a:pt x="27" y="15"/>
                  </a:lnTo>
                  <a:lnTo>
                    <a:pt x="40" y="23"/>
                  </a:lnTo>
                  <a:lnTo>
                    <a:pt x="52" y="32"/>
                  </a:lnTo>
                  <a:lnTo>
                    <a:pt x="61" y="45"/>
                  </a:lnTo>
                  <a:lnTo>
                    <a:pt x="69" y="58"/>
                  </a:lnTo>
                  <a:lnTo>
                    <a:pt x="74" y="72"/>
                  </a:lnTo>
                  <a:lnTo>
                    <a:pt x="75" y="87"/>
                  </a:lnTo>
                  <a:lnTo>
                    <a:pt x="85" y="87"/>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45" name="Freeform 40"/>
            <p:cNvSpPr>
              <a:spLocks noChangeArrowheads="1"/>
            </p:cNvSpPr>
            <p:nvPr/>
          </p:nvSpPr>
          <p:spPr bwMode="auto">
            <a:xfrm>
              <a:off x="5424" y="662"/>
              <a:ext cx="11" cy="3303"/>
            </a:xfrm>
            <a:custGeom>
              <a:avLst/>
              <a:gdLst>
                <a:gd name="T0" fmla="*/ 55 w 10"/>
                <a:gd name="T1" fmla="*/ 10776 h 3082"/>
                <a:gd name="T2" fmla="*/ 55 w 10"/>
                <a:gd name="T3" fmla="*/ 10776 h 3082"/>
                <a:gd name="T4" fmla="*/ 55 w 10"/>
                <a:gd name="T5" fmla="*/ 0 h 3082"/>
                <a:gd name="T6" fmla="*/ 0 w 10"/>
                <a:gd name="T7" fmla="*/ 0 h 3082"/>
                <a:gd name="T8" fmla="*/ 0 w 10"/>
                <a:gd name="T9" fmla="*/ 10776 h 3082"/>
                <a:gd name="T10" fmla="*/ 0 w 10"/>
                <a:gd name="T11" fmla="*/ 10776 h 3082"/>
                <a:gd name="T12" fmla="*/ 55 w 10"/>
                <a:gd name="T13" fmla="*/ 10776 h 30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082">
                  <a:moveTo>
                    <a:pt x="10" y="3082"/>
                  </a:moveTo>
                  <a:lnTo>
                    <a:pt x="10" y="3082"/>
                  </a:lnTo>
                  <a:lnTo>
                    <a:pt x="10" y="0"/>
                  </a:lnTo>
                  <a:lnTo>
                    <a:pt x="0" y="0"/>
                  </a:lnTo>
                  <a:lnTo>
                    <a:pt x="0" y="3082"/>
                  </a:lnTo>
                  <a:lnTo>
                    <a:pt x="10" y="3082"/>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46" name="Freeform 41"/>
            <p:cNvSpPr>
              <a:spLocks noChangeArrowheads="1"/>
            </p:cNvSpPr>
            <p:nvPr/>
          </p:nvSpPr>
          <p:spPr bwMode="auto">
            <a:xfrm>
              <a:off x="5321" y="3967"/>
              <a:ext cx="115" cy="106"/>
            </a:xfrm>
            <a:custGeom>
              <a:avLst/>
              <a:gdLst>
                <a:gd name="T0" fmla="*/ 0 w 92"/>
                <a:gd name="T1" fmla="*/ 286 h 100"/>
                <a:gd name="T2" fmla="*/ 0 w 92"/>
                <a:gd name="T3" fmla="*/ 286 h 100"/>
                <a:gd name="T4" fmla="*/ 829 w 92"/>
                <a:gd name="T5" fmla="*/ 277 h 100"/>
                <a:gd name="T6" fmla="*/ 1585 w 92"/>
                <a:gd name="T7" fmla="*/ 258 h 100"/>
                <a:gd name="T8" fmla="*/ 2367 w 92"/>
                <a:gd name="T9" fmla="*/ 224 h 100"/>
                <a:gd name="T10" fmla="*/ 3000 w 92"/>
                <a:gd name="T11" fmla="*/ 182 h 100"/>
                <a:gd name="T12" fmla="*/ 3546 w 92"/>
                <a:gd name="T13" fmla="*/ 139 h 100"/>
                <a:gd name="T14" fmla="*/ 3954 w 92"/>
                <a:gd name="T15" fmla="*/ 91 h 100"/>
                <a:gd name="T16" fmla="*/ 4167 w 92"/>
                <a:gd name="T17" fmla="*/ 41 h 100"/>
                <a:gd name="T18" fmla="*/ 4370 w 92"/>
                <a:gd name="T19" fmla="*/ 0 h 100"/>
                <a:gd name="T20" fmla="*/ 3885 w 92"/>
                <a:gd name="T21" fmla="*/ 0 h 100"/>
                <a:gd name="T22" fmla="*/ 3851 w 92"/>
                <a:gd name="T23" fmla="*/ 41 h 100"/>
                <a:gd name="T24" fmla="*/ 3600 w 92"/>
                <a:gd name="T25" fmla="*/ 82 h 100"/>
                <a:gd name="T26" fmla="*/ 3214 w 92"/>
                <a:gd name="T27" fmla="*/ 127 h 100"/>
                <a:gd name="T28" fmla="*/ 2740 w 92"/>
                <a:gd name="T29" fmla="*/ 171 h 100"/>
                <a:gd name="T30" fmla="*/ 2162 w 92"/>
                <a:gd name="T31" fmla="*/ 204 h 100"/>
                <a:gd name="T32" fmla="*/ 1440 w 92"/>
                <a:gd name="T33" fmla="*/ 235 h 100"/>
                <a:gd name="T34" fmla="*/ 757 w 92"/>
                <a:gd name="T35" fmla="*/ 255 h 100"/>
                <a:gd name="T36" fmla="*/ 0 w 92"/>
                <a:gd name="T37" fmla="*/ 258 h 100"/>
                <a:gd name="T38" fmla="*/ 0 w 92"/>
                <a:gd name="T39" fmla="*/ 258 h 100"/>
                <a:gd name="T40" fmla="*/ 0 w 92"/>
                <a:gd name="T41" fmla="*/ 286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 h="100">
                  <a:moveTo>
                    <a:pt x="0" y="100"/>
                  </a:moveTo>
                  <a:lnTo>
                    <a:pt x="0" y="100"/>
                  </a:lnTo>
                  <a:lnTo>
                    <a:pt x="18" y="97"/>
                  </a:lnTo>
                  <a:lnTo>
                    <a:pt x="34" y="90"/>
                  </a:lnTo>
                  <a:lnTo>
                    <a:pt x="50" y="78"/>
                  </a:lnTo>
                  <a:lnTo>
                    <a:pt x="63" y="64"/>
                  </a:lnTo>
                  <a:lnTo>
                    <a:pt x="75" y="49"/>
                  </a:lnTo>
                  <a:lnTo>
                    <a:pt x="83" y="32"/>
                  </a:lnTo>
                  <a:lnTo>
                    <a:pt x="88" y="15"/>
                  </a:lnTo>
                  <a:lnTo>
                    <a:pt x="92" y="0"/>
                  </a:lnTo>
                  <a:lnTo>
                    <a:pt x="82" y="0"/>
                  </a:lnTo>
                  <a:lnTo>
                    <a:pt x="81" y="15"/>
                  </a:lnTo>
                  <a:lnTo>
                    <a:pt x="76" y="29"/>
                  </a:lnTo>
                  <a:lnTo>
                    <a:pt x="68" y="44"/>
                  </a:lnTo>
                  <a:lnTo>
                    <a:pt x="58" y="59"/>
                  </a:lnTo>
                  <a:lnTo>
                    <a:pt x="45" y="71"/>
                  </a:lnTo>
                  <a:lnTo>
                    <a:pt x="31" y="82"/>
                  </a:lnTo>
                  <a:lnTo>
                    <a:pt x="16" y="89"/>
                  </a:lnTo>
                  <a:lnTo>
                    <a:pt x="0" y="90"/>
                  </a:lnTo>
                  <a:lnTo>
                    <a:pt x="0" y="10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47" name="Freeform 42"/>
            <p:cNvSpPr>
              <a:spLocks noChangeArrowheads="1"/>
            </p:cNvSpPr>
            <p:nvPr/>
          </p:nvSpPr>
          <p:spPr bwMode="auto">
            <a:xfrm>
              <a:off x="3103" y="4062"/>
              <a:ext cx="2218" cy="11"/>
            </a:xfrm>
            <a:custGeom>
              <a:avLst/>
              <a:gdLst>
                <a:gd name="T0" fmla="*/ 0 w 1777"/>
                <a:gd name="T1" fmla="*/ 10 h 10"/>
                <a:gd name="T2" fmla="*/ 0 w 1777"/>
                <a:gd name="T3" fmla="*/ 10 h 10"/>
                <a:gd name="T4" fmla="*/ 95295 w 1777"/>
                <a:gd name="T5" fmla="*/ 10 h 10"/>
                <a:gd name="T6" fmla="*/ 95295 w 1777"/>
                <a:gd name="T7" fmla="*/ 0 h 10"/>
                <a:gd name="T8" fmla="*/ 0 w 1777"/>
                <a:gd name="T9" fmla="*/ 0 h 10"/>
                <a:gd name="T10" fmla="*/ 0 w 1777"/>
                <a:gd name="T11" fmla="*/ 0 h 10"/>
                <a:gd name="T12" fmla="*/ 0 w 1777"/>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 h="10">
                  <a:moveTo>
                    <a:pt x="0" y="10"/>
                  </a:moveTo>
                  <a:lnTo>
                    <a:pt x="0" y="10"/>
                  </a:lnTo>
                  <a:lnTo>
                    <a:pt x="1777" y="10"/>
                  </a:lnTo>
                  <a:lnTo>
                    <a:pt x="1777" y="0"/>
                  </a:lnTo>
                  <a:lnTo>
                    <a:pt x="0" y="0"/>
                  </a:lnTo>
                  <a:lnTo>
                    <a:pt x="0" y="1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48" name="Freeform 43"/>
            <p:cNvSpPr>
              <a:spLocks noChangeArrowheads="1"/>
            </p:cNvSpPr>
            <p:nvPr/>
          </p:nvSpPr>
          <p:spPr bwMode="auto">
            <a:xfrm>
              <a:off x="2963" y="3950"/>
              <a:ext cx="139" cy="123"/>
            </a:xfrm>
            <a:custGeom>
              <a:avLst/>
              <a:gdLst>
                <a:gd name="T0" fmla="*/ 0 w 112"/>
                <a:gd name="T1" fmla="*/ 0 h 115"/>
                <a:gd name="T2" fmla="*/ 0 w 112"/>
                <a:gd name="T3" fmla="*/ 0 h 115"/>
                <a:gd name="T4" fmla="*/ 148 w 112"/>
                <a:gd name="T5" fmla="*/ 76 h 115"/>
                <a:gd name="T6" fmla="*/ 613 w 112"/>
                <a:gd name="T7" fmla="*/ 142 h 115"/>
                <a:gd name="T8" fmla="*/ 1163 w 112"/>
                <a:gd name="T9" fmla="*/ 203 h 115"/>
                <a:gd name="T10" fmla="*/ 1976 w 112"/>
                <a:gd name="T11" fmla="*/ 255 h 115"/>
                <a:gd name="T12" fmla="*/ 2817 w 112"/>
                <a:gd name="T13" fmla="*/ 289 h 115"/>
                <a:gd name="T14" fmla="*/ 3649 w 112"/>
                <a:gd name="T15" fmla="*/ 313 h 115"/>
                <a:gd name="T16" fmla="*/ 4688 w 112"/>
                <a:gd name="T17" fmla="*/ 328 h 115"/>
                <a:gd name="T18" fmla="*/ 5488 w 112"/>
                <a:gd name="T19" fmla="*/ 332 h 115"/>
                <a:gd name="T20" fmla="*/ 5488 w 112"/>
                <a:gd name="T21" fmla="*/ 307 h 115"/>
                <a:gd name="T22" fmla="*/ 4688 w 112"/>
                <a:gd name="T23" fmla="*/ 307 h 115"/>
                <a:gd name="T24" fmla="*/ 3777 w 112"/>
                <a:gd name="T25" fmla="*/ 290 h 115"/>
                <a:gd name="T26" fmla="*/ 2895 w 112"/>
                <a:gd name="T27" fmla="*/ 263 h 115"/>
                <a:gd name="T28" fmla="*/ 2223 w 112"/>
                <a:gd name="T29" fmla="*/ 228 h 115"/>
                <a:gd name="T30" fmla="*/ 1455 w 112"/>
                <a:gd name="T31" fmla="*/ 189 h 115"/>
                <a:gd name="T32" fmla="*/ 944 w 112"/>
                <a:gd name="T33" fmla="*/ 136 h 115"/>
                <a:gd name="T34" fmla="*/ 541 w 112"/>
                <a:gd name="T35" fmla="*/ 76 h 115"/>
                <a:gd name="T36" fmla="*/ 436 w 112"/>
                <a:gd name="T37" fmla="*/ 0 h 115"/>
                <a:gd name="T38" fmla="*/ 436 w 112"/>
                <a:gd name="T39" fmla="*/ 0 h 115"/>
                <a:gd name="T40" fmla="*/ 0 w 112"/>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 h="115">
                  <a:moveTo>
                    <a:pt x="0" y="0"/>
                  </a:moveTo>
                  <a:lnTo>
                    <a:pt x="0" y="0"/>
                  </a:lnTo>
                  <a:lnTo>
                    <a:pt x="3" y="26"/>
                  </a:lnTo>
                  <a:lnTo>
                    <a:pt x="12" y="49"/>
                  </a:lnTo>
                  <a:lnTo>
                    <a:pt x="23" y="70"/>
                  </a:lnTo>
                  <a:lnTo>
                    <a:pt x="40" y="87"/>
                  </a:lnTo>
                  <a:lnTo>
                    <a:pt x="58" y="99"/>
                  </a:lnTo>
                  <a:lnTo>
                    <a:pt x="75" y="108"/>
                  </a:lnTo>
                  <a:lnTo>
                    <a:pt x="96" y="113"/>
                  </a:lnTo>
                  <a:lnTo>
                    <a:pt x="112" y="115"/>
                  </a:lnTo>
                  <a:lnTo>
                    <a:pt x="112" y="105"/>
                  </a:lnTo>
                  <a:lnTo>
                    <a:pt x="96" y="105"/>
                  </a:lnTo>
                  <a:lnTo>
                    <a:pt x="77" y="100"/>
                  </a:lnTo>
                  <a:lnTo>
                    <a:pt x="60" y="91"/>
                  </a:lnTo>
                  <a:lnTo>
                    <a:pt x="45" y="79"/>
                  </a:lnTo>
                  <a:lnTo>
                    <a:pt x="30" y="65"/>
                  </a:lnTo>
                  <a:lnTo>
                    <a:pt x="19" y="47"/>
                  </a:lnTo>
                  <a:lnTo>
                    <a:pt x="11" y="26"/>
                  </a:lnTo>
                  <a:lnTo>
                    <a:pt x="9" y="0"/>
                  </a:lnTo>
                  <a:lnTo>
                    <a:pt x="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49" name="Freeform 44"/>
            <p:cNvSpPr>
              <a:spLocks noChangeArrowheads="1"/>
            </p:cNvSpPr>
            <p:nvPr/>
          </p:nvSpPr>
          <p:spPr bwMode="auto">
            <a:xfrm>
              <a:off x="2879" y="2288"/>
              <a:ext cx="70" cy="61"/>
            </a:xfrm>
            <a:custGeom>
              <a:avLst/>
              <a:gdLst>
                <a:gd name="T0" fmla="*/ 2314 w 57"/>
                <a:gd name="T1" fmla="*/ 49 h 57"/>
                <a:gd name="T2" fmla="*/ 2314 w 57"/>
                <a:gd name="T3" fmla="*/ 39 h 57"/>
                <a:gd name="T4" fmla="*/ 2267 w 57"/>
                <a:gd name="T5" fmla="*/ 31 h 57"/>
                <a:gd name="T6" fmla="*/ 2109 w 57"/>
                <a:gd name="T7" fmla="*/ 8 h 57"/>
                <a:gd name="T8" fmla="*/ 1891 w 57"/>
                <a:gd name="T9" fmla="*/ 4 h 57"/>
                <a:gd name="T10" fmla="*/ 1639 w 57"/>
                <a:gd name="T11" fmla="*/ 2 h 57"/>
                <a:gd name="T12" fmla="*/ 1398 w 57"/>
                <a:gd name="T13" fmla="*/ 0 h 57"/>
                <a:gd name="T14" fmla="*/ 1087 w 57"/>
                <a:gd name="T15" fmla="*/ 0 h 57"/>
                <a:gd name="T16" fmla="*/ 721 w 57"/>
                <a:gd name="T17" fmla="*/ 3 h 57"/>
                <a:gd name="T18" fmla="*/ 456 w 57"/>
                <a:gd name="T19" fmla="*/ 8 h 57"/>
                <a:gd name="T20" fmla="*/ 200 w 57"/>
                <a:gd name="T21" fmla="*/ 35 h 57"/>
                <a:gd name="T22" fmla="*/ 1 w 57"/>
                <a:gd name="T23" fmla="*/ 58 h 57"/>
                <a:gd name="T24" fmla="*/ 0 w 57"/>
                <a:gd name="T25" fmla="*/ 83 h 57"/>
                <a:gd name="T26" fmla="*/ 1 w 57"/>
                <a:gd name="T27" fmla="*/ 104 h 57"/>
                <a:gd name="T28" fmla="*/ 246 w 57"/>
                <a:gd name="T29" fmla="*/ 125 h 57"/>
                <a:gd name="T30" fmla="*/ 551 w 57"/>
                <a:gd name="T31" fmla="*/ 139 h 57"/>
                <a:gd name="T32" fmla="*/ 1021 w 57"/>
                <a:gd name="T33" fmla="*/ 141 h 57"/>
                <a:gd name="T34" fmla="*/ 1639 w 57"/>
                <a:gd name="T35" fmla="*/ 139 h 57"/>
                <a:gd name="T36" fmla="*/ 1639 w 57"/>
                <a:gd name="T37" fmla="*/ 119 h 57"/>
                <a:gd name="T38" fmla="*/ 1398 w 57"/>
                <a:gd name="T39" fmla="*/ 97 h 57"/>
                <a:gd name="T40" fmla="*/ 1204 w 57"/>
                <a:gd name="T41" fmla="*/ 87 h 57"/>
                <a:gd name="T42" fmla="*/ 1170 w 57"/>
                <a:gd name="T43" fmla="*/ 79 h 57"/>
                <a:gd name="T44" fmla="*/ 1138 w 57"/>
                <a:gd name="T45" fmla="*/ 58 h 57"/>
                <a:gd name="T46" fmla="*/ 1204 w 57"/>
                <a:gd name="T47" fmla="*/ 43 h 57"/>
                <a:gd name="T48" fmla="*/ 1619 w 57"/>
                <a:gd name="T49" fmla="*/ 47 h 57"/>
                <a:gd name="T50" fmla="*/ 2082 w 57"/>
                <a:gd name="T51" fmla="*/ 61 h 57"/>
                <a:gd name="T52" fmla="*/ 2267 w 57"/>
                <a:gd name="T53" fmla="*/ 58 h 57"/>
                <a:gd name="T54" fmla="*/ 2314 w 57"/>
                <a:gd name="T55" fmla="*/ 52 h 57"/>
                <a:gd name="T56" fmla="*/ 2314 w 57"/>
                <a:gd name="T57" fmla="*/ 49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 h="57">
                  <a:moveTo>
                    <a:pt x="57" y="21"/>
                  </a:moveTo>
                  <a:lnTo>
                    <a:pt x="57" y="16"/>
                  </a:lnTo>
                  <a:lnTo>
                    <a:pt x="56" y="12"/>
                  </a:lnTo>
                  <a:lnTo>
                    <a:pt x="52" y="8"/>
                  </a:lnTo>
                  <a:lnTo>
                    <a:pt x="47" y="4"/>
                  </a:lnTo>
                  <a:lnTo>
                    <a:pt x="41" y="2"/>
                  </a:lnTo>
                  <a:lnTo>
                    <a:pt x="34" y="0"/>
                  </a:lnTo>
                  <a:lnTo>
                    <a:pt x="27" y="0"/>
                  </a:lnTo>
                  <a:lnTo>
                    <a:pt x="18" y="3"/>
                  </a:lnTo>
                  <a:lnTo>
                    <a:pt x="11" y="8"/>
                  </a:lnTo>
                  <a:lnTo>
                    <a:pt x="5" y="14"/>
                  </a:lnTo>
                  <a:lnTo>
                    <a:pt x="1" y="24"/>
                  </a:lnTo>
                  <a:lnTo>
                    <a:pt x="0" y="33"/>
                  </a:lnTo>
                  <a:lnTo>
                    <a:pt x="1" y="42"/>
                  </a:lnTo>
                  <a:lnTo>
                    <a:pt x="6" y="49"/>
                  </a:lnTo>
                  <a:lnTo>
                    <a:pt x="13" y="55"/>
                  </a:lnTo>
                  <a:lnTo>
                    <a:pt x="25" y="57"/>
                  </a:lnTo>
                  <a:lnTo>
                    <a:pt x="41" y="55"/>
                  </a:lnTo>
                  <a:lnTo>
                    <a:pt x="41" y="47"/>
                  </a:lnTo>
                  <a:lnTo>
                    <a:pt x="34" y="39"/>
                  </a:lnTo>
                  <a:lnTo>
                    <a:pt x="30" y="35"/>
                  </a:lnTo>
                  <a:lnTo>
                    <a:pt x="29" y="31"/>
                  </a:lnTo>
                  <a:lnTo>
                    <a:pt x="28" y="24"/>
                  </a:lnTo>
                  <a:lnTo>
                    <a:pt x="30" y="18"/>
                  </a:lnTo>
                  <a:lnTo>
                    <a:pt x="40" y="20"/>
                  </a:lnTo>
                  <a:lnTo>
                    <a:pt x="51" y="25"/>
                  </a:lnTo>
                  <a:lnTo>
                    <a:pt x="56" y="24"/>
                  </a:lnTo>
                  <a:lnTo>
                    <a:pt x="57" y="22"/>
                  </a:lnTo>
                  <a:lnTo>
                    <a:pt x="57" y="21"/>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50" name="Freeform 45"/>
            <p:cNvSpPr>
              <a:spLocks noChangeArrowheads="1"/>
            </p:cNvSpPr>
            <p:nvPr/>
          </p:nvSpPr>
          <p:spPr bwMode="auto">
            <a:xfrm>
              <a:off x="2879" y="2925"/>
              <a:ext cx="70" cy="61"/>
            </a:xfrm>
            <a:custGeom>
              <a:avLst/>
              <a:gdLst>
                <a:gd name="T0" fmla="*/ 2314 w 57"/>
                <a:gd name="T1" fmla="*/ 52 h 57"/>
                <a:gd name="T2" fmla="*/ 2314 w 57"/>
                <a:gd name="T3" fmla="*/ 41 h 57"/>
                <a:gd name="T4" fmla="*/ 2267 w 57"/>
                <a:gd name="T5" fmla="*/ 31 h 57"/>
                <a:gd name="T6" fmla="*/ 2109 w 57"/>
                <a:gd name="T7" fmla="*/ 8 h 57"/>
                <a:gd name="T8" fmla="*/ 1891 w 57"/>
                <a:gd name="T9" fmla="*/ 4 h 57"/>
                <a:gd name="T10" fmla="*/ 1639 w 57"/>
                <a:gd name="T11" fmla="*/ 2 h 57"/>
                <a:gd name="T12" fmla="*/ 1398 w 57"/>
                <a:gd name="T13" fmla="*/ 0 h 57"/>
                <a:gd name="T14" fmla="*/ 1087 w 57"/>
                <a:gd name="T15" fmla="*/ 0 h 57"/>
                <a:gd name="T16" fmla="*/ 721 w 57"/>
                <a:gd name="T17" fmla="*/ 3 h 57"/>
                <a:gd name="T18" fmla="*/ 456 w 57"/>
                <a:gd name="T19" fmla="*/ 8 h 57"/>
                <a:gd name="T20" fmla="*/ 200 w 57"/>
                <a:gd name="T21" fmla="*/ 37 h 57"/>
                <a:gd name="T22" fmla="*/ 1 w 57"/>
                <a:gd name="T23" fmla="*/ 58 h 57"/>
                <a:gd name="T24" fmla="*/ 0 w 57"/>
                <a:gd name="T25" fmla="*/ 83 h 57"/>
                <a:gd name="T26" fmla="*/ 1 w 57"/>
                <a:gd name="T27" fmla="*/ 104 h 57"/>
                <a:gd name="T28" fmla="*/ 246 w 57"/>
                <a:gd name="T29" fmla="*/ 126 h 57"/>
                <a:gd name="T30" fmla="*/ 551 w 57"/>
                <a:gd name="T31" fmla="*/ 139 h 57"/>
                <a:gd name="T32" fmla="*/ 1021 w 57"/>
                <a:gd name="T33" fmla="*/ 141 h 57"/>
                <a:gd name="T34" fmla="*/ 1639 w 57"/>
                <a:gd name="T35" fmla="*/ 139 h 57"/>
                <a:gd name="T36" fmla="*/ 1639 w 57"/>
                <a:gd name="T37" fmla="*/ 121 h 57"/>
                <a:gd name="T38" fmla="*/ 1398 w 57"/>
                <a:gd name="T39" fmla="*/ 102 h 57"/>
                <a:gd name="T40" fmla="*/ 1204 w 57"/>
                <a:gd name="T41" fmla="*/ 92 h 57"/>
                <a:gd name="T42" fmla="*/ 1170 w 57"/>
                <a:gd name="T43" fmla="*/ 83 h 57"/>
                <a:gd name="T44" fmla="*/ 1138 w 57"/>
                <a:gd name="T45" fmla="*/ 61 h 57"/>
                <a:gd name="T46" fmla="*/ 1204 w 57"/>
                <a:gd name="T47" fmla="*/ 45 h 57"/>
                <a:gd name="T48" fmla="*/ 1619 w 57"/>
                <a:gd name="T49" fmla="*/ 49 h 57"/>
                <a:gd name="T50" fmla="*/ 2082 w 57"/>
                <a:gd name="T51" fmla="*/ 61 h 57"/>
                <a:gd name="T52" fmla="*/ 2267 w 57"/>
                <a:gd name="T53" fmla="*/ 61 h 57"/>
                <a:gd name="T54" fmla="*/ 2314 w 57"/>
                <a:gd name="T55" fmla="*/ 58 h 57"/>
                <a:gd name="T56" fmla="*/ 2314 w 57"/>
                <a:gd name="T57" fmla="*/ 5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 h="57">
                  <a:moveTo>
                    <a:pt x="57" y="22"/>
                  </a:moveTo>
                  <a:lnTo>
                    <a:pt x="57" y="17"/>
                  </a:lnTo>
                  <a:lnTo>
                    <a:pt x="56" y="12"/>
                  </a:lnTo>
                  <a:lnTo>
                    <a:pt x="52" y="8"/>
                  </a:lnTo>
                  <a:lnTo>
                    <a:pt x="47" y="4"/>
                  </a:lnTo>
                  <a:lnTo>
                    <a:pt x="41" y="2"/>
                  </a:lnTo>
                  <a:lnTo>
                    <a:pt x="34" y="0"/>
                  </a:lnTo>
                  <a:lnTo>
                    <a:pt x="27" y="0"/>
                  </a:lnTo>
                  <a:lnTo>
                    <a:pt x="18" y="3"/>
                  </a:lnTo>
                  <a:lnTo>
                    <a:pt x="11" y="8"/>
                  </a:lnTo>
                  <a:lnTo>
                    <a:pt x="5" y="15"/>
                  </a:lnTo>
                  <a:lnTo>
                    <a:pt x="1" y="24"/>
                  </a:lnTo>
                  <a:lnTo>
                    <a:pt x="0" y="33"/>
                  </a:lnTo>
                  <a:lnTo>
                    <a:pt x="1" y="42"/>
                  </a:lnTo>
                  <a:lnTo>
                    <a:pt x="6" y="50"/>
                  </a:lnTo>
                  <a:lnTo>
                    <a:pt x="13" y="55"/>
                  </a:lnTo>
                  <a:lnTo>
                    <a:pt x="25" y="57"/>
                  </a:lnTo>
                  <a:lnTo>
                    <a:pt x="41" y="55"/>
                  </a:lnTo>
                  <a:lnTo>
                    <a:pt x="41" y="48"/>
                  </a:lnTo>
                  <a:lnTo>
                    <a:pt x="34" y="41"/>
                  </a:lnTo>
                  <a:lnTo>
                    <a:pt x="30" y="37"/>
                  </a:lnTo>
                  <a:lnTo>
                    <a:pt x="29" y="33"/>
                  </a:lnTo>
                  <a:lnTo>
                    <a:pt x="28" y="25"/>
                  </a:lnTo>
                  <a:lnTo>
                    <a:pt x="30" y="19"/>
                  </a:lnTo>
                  <a:lnTo>
                    <a:pt x="40" y="21"/>
                  </a:lnTo>
                  <a:lnTo>
                    <a:pt x="51" y="25"/>
                  </a:lnTo>
                  <a:lnTo>
                    <a:pt x="56" y="25"/>
                  </a:lnTo>
                  <a:lnTo>
                    <a:pt x="57" y="24"/>
                  </a:lnTo>
                  <a:lnTo>
                    <a:pt x="57" y="22"/>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51" name="Freeform 46"/>
            <p:cNvSpPr>
              <a:spLocks noChangeArrowheads="1"/>
            </p:cNvSpPr>
            <p:nvPr/>
          </p:nvSpPr>
          <p:spPr bwMode="auto">
            <a:xfrm>
              <a:off x="2879" y="1007"/>
              <a:ext cx="70" cy="62"/>
            </a:xfrm>
            <a:custGeom>
              <a:avLst/>
              <a:gdLst>
                <a:gd name="T0" fmla="*/ 2314 w 57"/>
                <a:gd name="T1" fmla="*/ 52 h 58"/>
                <a:gd name="T2" fmla="*/ 2314 w 57"/>
                <a:gd name="T3" fmla="*/ 41 h 58"/>
                <a:gd name="T4" fmla="*/ 2267 w 57"/>
                <a:gd name="T5" fmla="*/ 33 h 58"/>
                <a:gd name="T6" fmla="*/ 2109 w 57"/>
                <a:gd name="T7" fmla="*/ 8 h 58"/>
                <a:gd name="T8" fmla="*/ 1891 w 57"/>
                <a:gd name="T9" fmla="*/ 4 h 58"/>
                <a:gd name="T10" fmla="*/ 1639 w 57"/>
                <a:gd name="T11" fmla="*/ 1 h 58"/>
                <a:gd name="T12" fmla="*/ 1398 w 57"/>
                <a:gd name="T13" fmla="*/ 0 h 58"/>
                <a:gd name="T14" fmla="*/ 1087 w 57"/>
                <a:gd name="T15" fmla="*/ 0 h 58"/>
                <a:gd name="T16" fmla="*/ 721 w 57"/>
                <a:gd name="T17" fmla="*/ 3 h 58"/>
                <a:gd name="T18" fmla="*/ 456 w 57"/>
                <a:gd name="T19" fmla="*/ 8 h 58"/>
                <a:gd name="T20" fmla="*/ 200 w 57"/>
                <a:gd name="T21" fmla="*/ 39 h 58"/>
                <a:gd name="T22" fmla="*/ 1 w 57"/>
                <a:gd name="T23" fmla="*/ 61 h 58"/>
                <a:gd name="T24" fmla="*/ 0 w 57"/>
                <a:gd name="T25" fmla="*/ 84 h 58"/>
                <a:gd name="T26" fmla="*/ 1 w 57"/>
                <a:gd name="T27" fmla="*/ 105 h 58"/>
                <a:gd name="T28" fmla="*/ 246 w 57"/>
                <a:gd name="T29" fmla="*/ 126 h 58"/>
                <a:gd name="T30" fmla="*/ 551 w 57"/>
                <a:gd name="T31" fmla="*/ 140 h 58"/>
                <a:gd name="T32" fmla="*/ 1021 w 57"/>
                <a:gd name="T33" fmla="*/ 142 h 58"/>
                <a:gd name="T34" fmla="*/ 1639 w 57"/>
                <a:gd name="T35" fmla="*/ 140 h 58"/>
                <a:gd name="T36" fmla="*/ 1639 w 57"/>
                <a:gd name="T37" fmla="*/ 120 h 58"/>
                <a:gd name="T38" fmla="*/ 1398 w 57"/>
                <a:gd name="T39" fmla="*/ 98 h 58"/>
                <a:gd name="T40" fmla="*/ 1204 w 57"/>
                <a:gd name="T41" fmla="*/ 88 h 58"/>
                <a:gd name="T42" fmla="*/ 1170 w 57"/>
                <a:gd name="T43" fmla="*/ 80 h 58"/>
                <a:gd name="T44" fmla="*/ 1138 w 57"/>
                <a:gd name="T45" fmla="*/ 61 h 58"/>
                <a:gd name="T46" fmla="*/ 1204 w 57"/>
                <a:gd name="T47" fmla="*/ 45 h 58"/>
                <a:gd name="T48" fmla="*/ 1619 w 57"/>
                <a:gd name="T49" fmla="*/ 49 h 58"/>
                <a:gd name="T50" fmla="*/ 2082 w 57"/>
                <a:gd name="T51" fmla="*/ 64 h 58"/>
                <a:gd name="T52" fmla="*/ 2267 w 57"/>
                <a:gd name="T53" fmla="*/ 61 h 58"/>
                <a:gd name="T54" fmla="*/ 2314 w 57"/>
                <a:gd name="T55" fmla="*/ 55 h 58"/>
                <a:gd name="T56" fmla="*/ 2314 w 57"/>
                <a:gd name="T57" fmla="*/ 52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 h="58">
                  <a:moveTo>
                    <a:pt x="57" y="22"/>
                  </a:moveTo>
                  <a:lnTo>
                    <a:pt x="57" y="17"/>
                  </a:lnTo>
                  <a:lnTo>
                    <a:pt x="56" y="13"/>
                  </a:lnTo>
                  <a:lnTo>
                    <a:pt x="52" y="8"/>
                  </a:lnTo>
                  <a:lnTo>
                    <a:pt x="47" y="4"/>
                  </a:lnTo>
                  <a:lnTo>
                    <a:pt x="41" y="1"/>
                  </a:lnTo>
                  <a:lnTo>
                    <a:pt x="34" y="0"/>
                  </a:lnTo>
                  <a:lnTo>
                    <a:pt x="27" y="0"/>
                  </a:lnTo>
                  <a:lnTo>
                    <a:pt x="18" y="3"/>
                  </a:lnTo>
                  <a:lnTo>
                    <a:pt x="11" y="8"/>
                  </a:lnTo>
                  <a:lnTo>
                    <a:pt x="5" y="16"/>
                  </a:lnTo>
                  <a:lnTo>
                    <a:pt x="1" y="25"/>
                  </a:lnTo>
                  <a:lnTo>
                    <a:pt x="0" y="34"/>
                  </a:lnTo>
                  <a:lnTo>
                    <a:pt x="1" y="43"/>
                  </a:lnTo>
                  <a:lnTo>
                    <a:pt x="6" y="50"/>
                  </a:lnTo>
                  <a:lnTo>
                    <a:pt x="13" y="56"/>
                  </a:lnTo>
                  <a:lnTo>
                    <a:pt x="25" y="58"/>
                  </a:lnTo>
                  <a:lnTo>
                    <a:pt x="41" y="56"/>
                  </a:lnTo>
                  <a:lnTo>
                    <a:pt x="41" y="48"/>
                  </a:lnTo>
                  <a:lnTo>
                    <a:pt x="34" y="40"/>
                  </a:lnTo>
                  <a:lnTo>
                    <a:pt x="30" y="36"/>
                  </a:lnTo>
                  <a:lnTo>
                    <a:pt x="29" y="32"/>
                  </a:lnTo>
                  <a:lnTo>
                    <a:pt x="28" y="25"/>
                  </a:lnTo>
                  <a:lnTo>
                    <a:pt x="30" y="19"/>
                  </a:lnTo>
                  <a:lnTo>
                    <a:pt x="40" y="21"/>
                  </a:lnTo>
                  <a:lnTo>
                    <a:pt x="51" y="26"/>
                  </a:lnTo>
                  <a:lnTo>
                    <a:pt x="56" y="25"/>
                  </a:lnTo>
                  <a:lnTo>
                    <a:pt x="57" y="23"/>
                  </a:lnTo>
                  <a:lnTo>
                    <a:pt x="57" y="22"/>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52" name="Freeform 47"/>
            <p:cNvSpPr>
              <a:spLocks noChangeArrowheads="1"/>
            </p:cNvSpPr>
            <p:nvPr/>
          </p:nvSpPr>
          <p:spPr bwMode="auto">
            <a:xfrm>
              <a:off x="2879" y="3567"/>
              <a:ext cx="70" cy="59"/>
            </a:xfrm>
            <a:custGeom>
              <a:avLst/>
              <a:gdLst>
                <a:gd name="T0" fmla="*/ 2314 w 57"/>
                <a:gd name="T1" fmla="*/ 52 h 57"/>
                <a:gd name="T2" fmla="*/ 2314 w 57"/>
                <a:gd name="T3" fmla="*/ 41 h 57"/>
                <a:gd name="T4" fmla="*/ 2267 w 57"/>
                <a:gd name="T5" fmla="*/ 31 h 57"/>
                <a:gd name="T6" fmla="*/ 2109 w 57"/>
                <a:gd name="T7" fmla="*/ 8 h 57"/>
                <a:gd name="T8" fmla="*/ 1891 w 57"/>
                <a:gd name="T9" fmla="*/ 4 h 57"/>
                <a:gd name="T10" fmla="*/ 1639 w 57"/>
                <a:gd name="T11" fmla="*/ 1 h 57"/>
                <a:gd name="T12" fmla="*/ 1398 w 57"/>
                <a:gd name="T13" fmla="*/ 0 h 57"/>
                <a:gd name="T14" fmla="*/ 1087 w 57"/>
                <a:gd name="T15" fmla="*/ 0 h 57"/>
                <a:gd name="T16" fmla="*/ 721 w 57"/>
                <a:gd name="T17" fmla="*/ 3 h 57"/>
                <a:gd name="T18" fmla="*/ 456 w 57"/>
                <a:gd name="T19" fmla="*/ 8 h 57"/>
                <a:gd name="T20" fmla="*/ 200 w 57"/>
                <a:gd name="T21" fmla="*/ 35 h 57"/>
                <a:gd name="T22" fmla="*/ 1 w 57"/>
                <a:gd name="T23" fmla="*/ 55 h 57"/>
                <a:gd name="T24" fmla="*/ 0 w 57"/>
                <a:gd name="T25" fmla="*/ 81 h 57"/>
                <a:gd name="T26" fmla="*/ 1 w 57"/>
                <a:gd name="T27" fmla="*/ 102 h 57"/>
                <a:gd name="T28" fmla="*/ 246 w 57"/>
                <a:gd name="T29" fmla="*/ 125 h 57"/>
                <a:gd name="T30" fmla="*/ 551 w 57"/>
                <a:gd name="T31" fmla="*/ 134 h 57"/>
                <a:gd name="T32" fmla="*/ 1021 w 57"/>
                <a:gd name="T33" fmla="*/ 141 h 57"/>
                <a:gd name="T34" fmla="*/ 1639 w 57"/>
                <a:gd name="T35" fmla="*/ 134 h 57"/>
                <a:gd name="T36" fmla="*/ 1639 w 57"/>
                <a:gd name="T37" fmla="*/ 121 h 57"/>
                <a:gd name="T38" fmla="*/ 1398 w 57"/>
                <a:gd name="T39" fmla="*/ 99 h 57"/>
                <a:gd name="T40" fmla="*/ 1204 w 57"/>
                <a:gd name="T41" fmla="*/ 89 h 57"/>
                <a:gd name="T42" fmla="*/ 1170 w 57"/>
                <a:gd name="T43" fmla="*/ 81 h 57"/>
                <a:gd name="T44" fmla="*/ 1138 w 57"/>
                <a:gd name="T45" fmla="*/ 61 h 57"/>
                <a:gd name="T46" fmla="*/ 1204 w 57"/>
                <a:gd name="T47" fmla="*/ 43 h 57"/>
                <a:gd name="T48" fmla="*/ 1619 w 57"/>
                <a:gd name="T49" fmla="*/ 49 h 57"/>
                <a:gd name="T50" fmla="*/ 2082 w 57"/>
                <a:gd name="T51" fmla="*/ 61 h 57"/>
                <a:gd name="T52" fmla="*/ 2267 w 57"/>
                <a:gd name="T53" fmla="*/ 61 h 57"/>
                <a:gd name="T54" fmla="*/ 2314 w 57"/>
                <a:gd name="T55" fmla="*/ 55 h 57"/>
                <a:gd name="T56" fmla="*/ 2314 w 57"/>
                <a:gd name="T57" fmla="*/ 5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 h="57">
                  <a:moveTo>
                    <a:pt x="57" y="22"/>
                  </a:moveTo>
                  <a:lnTo>
                    <a:pt x="57" y="17"/>
                  </a:lnTo>
                  <a:lnTo>
                    <a:pt x="56" y="12"/>
                  </a:lnTo>
                  <a:lnTo>
                    <a:pt x="52" y="8"/>
                  </a:lnTo>
                  <a:lnTo>
                    <a:pt x="47" y="4"/>
                  </a:lnTo>
                  <a:lnTo>
                    <a:pt x="41" y="1"/>
                  </a:lnTo>
                  <a:lnTo>
                    <a:pt x="34" y="0"/>
                  </a:lnTo>
                  <a:lnTo>
                    <a:pt x="27" y="0"/>
                  </a:lnTo>
                  <a:lnTo>
                    <a:pt x="18" y="3"/>
                  </a:lnTo>
                  <a:lnTo>
                    <a:pt x="11" y="8"/>
                  </a:lnTo>
                  <a:lnTo>
                    <a:pt x="5" y="14"/>
                  </a:lnTo>
                  <a:lnTo>
                    <a:pt x="1" y="23"/>
                  </a:lnTo>
                  <a:lnTo>
                    <a:pt x="0" y="32"/>
                  </a:lnTo>
                  <a:lnTo>
                    <a:pt x="1" y="41"/>
                  </a:lnTo>
                  <a:lnTo>
                    <a:pt x="6" y="49"/>
                  </a:lnTo>
                  <a:lnTo>
                    <a:pt x="13" y="54"/>
                  </a:lnTo>
                  <a:lnTo>
                    <a:pt x="25" y="57"/>
                  </a:lnTo>
                  <a:lnTo>
                    <a:pt x="41" y="54"/>
                  </a:lnTo>
                  <a:lnTo>
                    <a:pt x="41" y="48"/>
                  </a:lnTo>
                  <a:lnTo>
                    <a:pt x="34" y="40"/>
                  </a:lnTo>
                  <a:lnTo>
                    <a:pt x="30" y="36"/>
                  </a:lnTo>
                  <a:lnTo>
                    <a:pt x="29" y="32"/>
                  </a:lnTo>
                  <a:lnTo>
                    <a:pt x="28" y="25"/>
                  </a:lnTo>
                  <a:lnTo>
                    <a:pt x="30" y="18"/>
                  </a:lnTo>
                  <a:lnTo>
                    <a:pt x="40" y="21"/>
                  </a:lnTo>
                  <a:lnTo>
                    <a:pt x="51" y="25"/>
                  </a:lnTo>
                  <a:lnTo>
                    <a:pt x="56" y="25"/>
                  </a:lnTo>
                  <a:lnTo>
                    <a:pt x="57" y="23"/>
                  </a:lnTo>
                  <a:lnTo>
                    <a:pt x="57" y="22"/>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53" name="Freeform 48"/>
            <p:cNvSpPr>
              <a:spLocks noChangeArrowheads="1"/>
            </p:cNvSpPr>
            <p:nvPr/>
          </p:nvSpPr>
          <p:spPr bwMode="auto">
            <a:xfrm>
              <a:off x="5431" y="3610"/>
              <a:ext cx="140" cy="325"/>
            </a:xfrm>
            <a:custGeom>
              <a:avLst/>
              <a:gdLst>
                <a:gd name="T0" fmla="*/ 0 w 113"/>
                <a:gd name="T1" fmla="*/ 1010 h 305"/>
                <a:gd name="T2" fmla="*/ 224 w 113"/>
                <a:gd name="T3" fmla="*/ 996 h 305"/>
                <a:gd name="T4" fmla="*/ 528 w 113"/>
                <a:gd name="T5" fmla="*/ 979 h 305"/>
                <a:gd name="T6" fmla="*/ 810 w 113"/>
                <a:gd name="T7" fmla="*/ 972 h 305"/>
                <a:gd name="T8" fmla="*/ 1073 w 113"/>
                <a:gd name="T9" fmla="*/ 963 h 305"/>
                <a:gd name="T10" fmla="*/ 1370 w 113"/>
                <a:gd name="T11" fmla="*/ 957 h 305"/>
                <a:gd name="T12" fmla="*/ 1774 w 113"/>
                <a:gd name="T13" fmla="*/ 956 h 305"/>
                <a:gd name="T14" fmla="*/ 2102 w 113"/>
                <a:gd name="T15" fmla="*/ 944 h 305"/>
                <a:gd name="T16" fmla="*/ 2593 w 113"/>
                <a:gd name="T17" fmla="*/ 934 h 305"/>
                <a:gd name="T18" fmla="*/ 3001 w 113"/>
                <a:gd name="T19" fmla="*/ 933 h 305"/>
                <a:gd name="T20" fmla="*/ 3519 w 113"/>
                <a:gd name="T21" fmla="*/ 927 h 305"/>
                <a:gd name="T22" fmla="*/ 3981 w 113"/>
                <a:gd name="T23" fmla="*/ 925 h 305"/>
                <a:gd name="T24" fmla="*/ 4386 w 113"/>
                <a:gd name="T25" fmla="*/ 910 h 305"/>
                <a:gd name="T26" fmla="*/ 4769 w 113"/>
                <a:gd name="T27" fmla="*/ 906 h 305"/>
                <a:gd name="T28" fmla="*/ 5070 w 113"/>
                <a:gd name="T29" fmla="*/ 889 h 305"/>
                <a:gd name="T30" fmla="*/ 5301 w 113"/>
                <a:gd name="T31" fmla="*/ 870 h 305"/>
                <a:gd name="T32" fmla="*/ 5306 w 113"/>
                <a:gd name="T33" fmla="*/ 848 h 305"/>
                <a:gd name="T34" fmla="*/ 5306 w 113"/>
                <a:gd name="T35" fmla="*/ 164 h 305"/>
                <a:gd name="T36" fmla="*/ 5301 w 113"/>
                <a:gd name="T37" fmla="*/ 135 h 305"/>
                <a:gd name="T38" fmla="*/ 5070 w 113"/>
                <a:gd name="T39" fmla="*/ 118 h 305"/>
                <a:gd name="T40" fmla="*/ 4769 w 113"/>
                <a:gd name="T41" fmla="*/ 102 h 305"/>
                <a:gd name="T42" fmla="*/ 4386 w 113"/>
                <a:gd name="T43" fmla="*/ 90 h 305"/>
                <a:gd name="T44" fmla="*/ 3981 w 113"/>
                <a:gd name="T45" fmla="*/ 84 h 305"/>
                <a:gd name="T46" fmla="*/ 3519 w 113"/>
                <a:gd name="T47" fmla="*/ 79 h 305"/>
                <a:gd name="T48" fmla="*/ 3001 w 113"/>
                <a:gd name="T49" fmla="*/ 74 h 305"/>
                <a:gd name="T50" fmla="*/ 2593 w 113"/>
                <a:gd name="T51" fmla="*/ 65 h 305"/>
                <a:gd name="T52" fmla="*/ 2102 w 113"/>
                <a:gd name="T53" fmla="*/ 61 h 305"/>
                <a:gd name="T54" fmla="*/ 1774 w 113"/>
                <a:gd name="T55" fmla="*/ 53 h 305"/>
                <a:gd name="T56" fmla="*/ 1370 w 113"/>
                <a:gd name="T57" fmla="*/ 47 h 305"/>
                <a:gd name="T58" fmla="*/ 1073 w 113"/>
                <a:gd name="T59" fmla="*/ 44 h 305"/>
                <a:gd name="T60" fmla="*/ 810 w 113"/>
                <a:gd name="T61" fmla="*/ 36 h 305"/>
                <a:gd name="T62" fmla="*/ 528 w 113"/>
                <a:gd name="T63" fmla="*/ 32 h 305"/>
                <a:gd name="T64" fmla="*/ 224 w 113"/>
                <a:gd name="T65" fmla="*/ 5 h 305"/>
                <a:gd name="T66" fmla="*/ 0 w 113"/>
                <a:gd name="T67" fmla="*/ 0 h 305"/>
                <a:gd name="T68" fmla="*/ 0 w 113"/>
                <a:gd name="T69" fmla="*/ 1010 h 3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305">
                  <a:moveTo>
                    <a:pt x="0" y="305"/>
                  </a:moveTo>
                  <a:lnTo>
                    <a:pt x="5" y="300"/>
                  </a:lnTo>
                  <a:lnTo>
                    <a:pt x="11" y="296"/>
                  </a:lnTo>
                  <a:lnTo>
                    <a:pt x="17" y="293"/>
                  </a:lnTo>
                  <a:lnTo>
                    <a:pt x="23" y="291"/>
                  </a:lnTo>
                  <a:lnTo>
                    <a:pt x="29" y="288"/>
                  </a:lnTo>
                  <a:lnTo>
                    <a:pt x="38" y="287"/>
                  </a:lnTo>
                  <a:lnTo>
                    <a:pt x="45" y="284"/>
                  </a:lnTo>
                  <a:lnTo>
                    <a:pt x="55" y="283"/>
                  </a:lnTo>
                  <a:lnTo>
                    <a:pt x="64" y="282"/>
                  </a:lnTo>
                  <a:lnTo>
                    <a:pt x="74" y="279"/>
                  </a:lnTo>
                  <a:lnTo>
                    <a:pt x="84" y="278"/>
                  </a:lnTo>
                  <a:lnTo>
                    <a:pt x="93" y="275"/>
                  </a:lnTo>
                  <a:lnTo>
                    <a:pt x="101" y="273"/>
                  </a:lnTo>
                  <a:lnTo>
                    <a:pt x="107" y="268"/>
                  </a:lnTo>
                  <a:lnTo>
                    <a:pt x="112" y="262"/>
                  </a:lnTo>
                  <a:lnTo>
                    <a:pt x="113" y="255"/>
                  </a:lnTo>
                  <a:lnTo>
                    <a:pt x="113" y="49"/>
                  </a:lnTo>
                  <a:lnTo>
                    <a:pt x="112" y="41"/>
                  </a:lnTo>
                  <a:lnTo>
                    <a:pt x="107" y="36"/>
                  </a:lnTo>
                  <a:lnTo>
                    <a:pt x="101" y="31"/>
                  </a:lnTo>
                  <a:lnTo>
                    <a:pt x="93" y="28"/>
                  </a:lnTo>
                  <a:lnTo>
                    <a:pt x="84" y="26"/>
                  </a:lnTo>
                  <a:lnTo>
                    <a:pt x="74" y="24"/>
                  </a:lnTo>
                  <a:lnTo>
                    <a:pt x="64" y="22"/>
                  </a:lnTo>
                  <a:lnTo>
                    <a:pt x="55" y="20"/>
                  </a:lnTo>
                  <a:lnTo>
                    <a:pt x="45" y="19"/>
                  </a:lnTo>
                  <a:lnTo>
                    <a:pt x="38" y="17"/>
                  </a:lnTo>
                  <a:lnTo>
                    <a:pt x="29" y="15"/>
                  </a:lnTo>
                  <a:lnTo>
                    <a:pt x="23" y="14"/>
                  </a:lnTo>
                  <a:lnTo>
                    <a:pt x="17" y="11"/>
                  </a:lnTo>
                  <a:lnTo>
                    <a:pt x="11" y="9"/>
                  </a:lnTo>
                  <a:lnTo>
                    <a:pt x="5" y="5"/>
                  </a:lnTo>
                  <a:lnTo>
                    <a:pt x="0" y="0"/>
                  </a:lnTo>
                  <a:lnTo>
                    <a:pt x="0" y="305"/>
                  </a:lnTo>
                  <a:close/>
                </a:path>
              </a:pathLst>
            </a:custGeom>
            <a:solidFill>
              <a:srgbClr val="66001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54" name="Freeform 49"/>
            <p:cNvSpPr>
              <a:spLocks noChangeArrowheads="1"/>
            </p:cNvSpPr>
            <p:nvPr/>
          </p:nvSpPr>
          <p:spPr bwMode="auto">
            <a:xfrm>
              <a:off x="5428" y="3908"/>
              <a:ext cx="70" cy="30"/>
            </a:xfrm>
            <a:custGeom>
              <a:avLst/>
              <a:gdLst>
                <a:gd name="T0" fmla="*/ 2314 w 57"/>
                <a:gd name="T1" fmla="*/ 0 h 29"/>
                <a:gd name="T2" fmla="*/ 2314 w 57"/>
                <a:gd name="T3" fmla="*/ 0 h 29"/>
                <a:gd name="T4" fmla="*/ 1891 w 57"/>
                <a:gd name="T5" fmla="*/ 2 h 29"/>
                <a:gd name="T6" fmla="*/ 1619 w 57"/>
                <a:gd name="T7" fmla="*/ 4 h 29"/>
                <a:gd name="T8" fmla="*/ 1254 w 57"/>
                <a:gd name="T9" fmla="*/ 5 h 29"/>
                <a:gd name="T10" fmla="*/ 953 w 57"/>
                <a:gd name="T11" fmla="*/ 8 h 29"/>
                <a:gd name="T12" fmla="*/ 721 w 57"/>
                <a:gd name="T13" fmla="*/ 11 h 29"/>
                <a:gd name="T14" fmla="*/ 478 w 57"/>
                <a:gd name="T15" fmla="*/ 13 h 29"/>
                <a:gd name="T16" fmla="*/ 200 w 57"/>
                <a:gd name="T17" fmla="*/ 35 h 29"/>
                <a:gd name="T18" fmla="*/ 0 w 57"/>
                <a:gd name="T19" fmla="*/ 42 h 29"/>
                <a:gd name="T20" fmla="*/ 200 w 57"/>
                <a:gd name="T21" fmla="*/ 50 h 29"/>
                <a:gd name="T22" fmla="*/ 371 w 57"/>
                <a:gd name="T23" fmla="*/ 43 h 29"/>
                <a:gd name="T24" fmla="*/ 560 w 57"/>
                <a:gd name="T25" fmla="*/ 39 h 29"/>
                <a:gd name="T26" fmla="*/ 831 w 57"/>
                <a:gd name="T27" fmla="*/ 36 h 29"/>
                <a:gd name="T28" fmla="*/ 1038 w 57"/>
                <a:gd name="T29" fmla="*/ 34 h 29"/>
                <a:gd name="T30" fmla="*/ 1254 w 57"/>
                <a:gd name="T31" fmla="*/ 13 h 29"/>
                <a:gd name="T32" fmla="*/ 1619 w 57"/>
                <a:gd name="T33" fmla="*/ 12 h 29"/>
                <a:gd name="T34" fmla="*/ 1891 w 57"/>
                <a:gd name="T35" fmla="*/ 9 h 29"/>
                <a:gd name="T36" fmla="*/ 2314 w 57"/>
                <a:gd name="T37" fmla="*/ 8 h 29"/>
                <a:gd name="T38" fmla="*/ 2314 w 57"/>
                <a:gd name="T39" fmla="*/ 8 h 29"/>
                <a:gd name="T40" fmla="*/ 2314 w 57"/>
                <a:gd name="T41" fmla="*/ 0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29">
                  <a:moveTo>
                    <a:pt x="57" y="0"/>
                  </a:moveTo>
                  <a:lnTo>
                    <a:pt x="57" y="0"/>
                  </a:lnTo>
                  <a:lnTo>
                    <a:pt x="47" y="2"/>
                  </a:lnTo>
                  <a:lnTo>
                    <a:pt x="40" y="4"/>
                  </a:lnTo>
                  <a:lnTo>
                    <a:pt x="31" y="5"/>
                  </a:lnTo>
                  <a:lnTo>
                    <a:pt x="24" y="8"/>
                  </a:lnTo>
                  <a:lnTo>
                    <a:pt x="18" y="11"/>
                  </a:lnTo>
                  <a:lnTo>
                    <a:pt x="12" y="13"/>
                  </a:lnTo>
                  <a:lnTo>
                    <a:pt x="5" y="17"/>
                  </a:lnTo>
                  <a:lnTo>
                    <a:pt x="0" y="24"/>
                  </a:lnTo>
                  <a:lnTo>
                    <a:pt x="5" y="29"/>
                  </a:lnTo>
                  <a:lnTo>
                    <a:pt x="9" y="25"/>
                  </a:lnTo>
                  <a:lnTo>
                    <a:pt x="14" y="21"/>
                  </a:lnTo>
                  <a:lnTo>
                    <a:pt x="20" y="18"/>
                  </a:lnTo>
                  <a:lnTo>
                    <a:pt x="26" y="16"/>
                  </a:lnTo>
                  <a:lnTo>
                    <a:pt x="31" y="13"/>
                  </a:lnTo>
                  <a:lnTo>
                    <a:pt x="40" y="12"/>
                  </a:lnTo>
                  <a:lnTo>
                    <a:pt x="47" y="9"/>
                  </a:lnTo>
                  <a:lnTo>
                    <a:pt x="57" y="8"/>
                  </a:lnTo>
                  <a:lnTo>
                    <a:pt x="57"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55" name="Freeform 50"/>
            <p:cNvSpPr>
              <a:spLocks noChangeArrowheads="1"/>
            </p:cNvSpPr>
            <p:nvPr/>
          </p:nvSpPr>
          <p:spPr bwMode="auto">
            <a:xfrm>
              <a:off x="5499" y="3882"/>
              <a:ext cx="79" cy="33"/>
            </a:xfrm>
            <a:custGeom>
              <a:avLst/>
              <a:gdLst>
                <a:gd name="T0" fmla="*/ 2503 w 63"/>
                <a:gd name="T1" fmla="*/ 0 h 32"/>
                <a:gd name="T2" fmla="*/ 2503 w 63"/>
                <a:gd name="T3" fmla="*/ 0 h 32"/>
                <a:gd name="T4" fmla="*/ 2503 w 63"/>
                <a:gd name="T5" fmla="*/ 6 h 32"/>
                <a:gd name="T6" fmla="*/ 2300 w 63"/>
                <a:gd name="T7" fmla="*/ 10 h 32"/>
                <a:gd name="T8" fmla="*/ 2061 w 63"/>
                <a:gd name="T9" fmla="*/ 14 h 32"/>
                <a:gd name="T10" fmla="*/ 1746 w 63"/>
                <a:gd name="T11" fmla="*/ 34 h 32"/>
                <a:gd name="T12" fmla="*/ 1361 w 63"/>
                <a:gd name="T13" fmla="*/ 37 h 32"/>
                <a:gd name="T14" fmla="*/ 920 w 63"/>
                <a:gd name="T15" fmla="*/ 38 h 32"/>
                <a:gd name="T16" fmla="*/ 425 w 63"/>
                <a:gd name="T17" fmla="*/ 41 h 32"/>
                <a:gd name="T18" fmla="*/ 0 w 63"/>
                <a:gd name="T19" fmla="*/ 42 h 32"/>
                <a:gd name="T20" fmla="*/ 0 w 63"/>
                <a:gd name="T21" fmla="*/ 52 h 32"/>
                <a:gd name="T22" fmla="*/ 425 w 63"/>
                <a:gd name="T23" fmla="*/ 50 h 32"/>
                <a:gd name="T24" fmla="*/ 920 w 63"/>
                <a:gd name="T25" fmla="*/ 46 h 32"/>
                <a:gd name="T26" fmla="*/ 1361 w 63"/>
                <a:gd name="T27" fmla="*/ 45 h 32"/>
                <a:gd name="T28" fmla="*/ 1894 w 63"/>
                <a:gd name="T29" fmla="*/ 42 h 32"/>
                <a:gd name="T30" fmla="*/ 2178 w 63"/>
                <a:gd name="T31" fmla="*/ 40 h 32"/>
                <a:gd name="T32" fmla="*/ 2552 w 63"/>
                <a:gd name="T33" fmla="*/ 15 h 32"/>
                <a:gd name="T34" fmla="*/ 2813 w 63"/>
                <a:gd name="T35" fmla="*/ 9 h 32"/>
                <a:gd name="T36" fmla="*/ 2953 w 63"/>
                <a:gd name="T37" fmla="*/ 0 h 32"/>
                <a:gd name="T38" fmla="*/ 2953 w 63"/>
                <a:gd name="T39" fmla="*/ 0 h 32"/>
                <a:gd name="T40" fmla="*/ 2503 w 63"/>
                <a:gd name="T41" fmla="*/ 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32">
                  <a:moveTo>
                    <a:pt x="53" y="0"/>
                  </a:moveTo>
                  <a:lnTo>
                    <a:pt x="53" y="0"/>
                  </a:lnTo>
                  <a:lnTo>
                    <a:pt x="53" y="6"/>
                  </a:lnTo>
                  <a:lnTo>
                    <a:pt x="49" y="10"/>
                  </a:lnTo>
                  <a:lnTo>
                    <a:pt x="44" y="14"/>
                  </a:lnTo>
                  <a:lnTo>
                    <a:pt x="37" y="16"/>
                  </a:lnTo>
                  <a:lnTo>
                    <a:pt x="29" y="19"/>
                  </a:lnTo>
                  <a:lnTo>
                    <a:pt x="19" y="20"/>
                  </a:lnTo>
                  <a:lnTo>
                    <a:pt x="9" y="23"/>
                  </a:lnTo>
                  <a:lnTo>
                    <a:pt x="0" y="24"/>
                  </a:lnTo>
                  <a:lnTo>
                    <a:pt x="0" y="32"/>
                  </a:lnTo>
                  <a:lnTo>
                    <a:pt x="9" y="31"/>
                  </a:lnTo>
                  <a:lnTo>
                    <a:pt x="19" y="28"/>
                  </a:lnTo>
                  <a:lnTo>
                    <a:pt x="29" y="27"/>
                  </a:lnTo>
                  <a:lnTo>
                    <a:pt x="40" y="24"/>
                  </a:lnTo>
                  <a:lnTo>
                    <a:pt x="47" y="22"/>
                  </a:lnTo>
                  <a:lnTo>
                    <a:pt x="54" y="15"/>
                  </a:lnTo>
                  <a:lnTo>
                    <a:pt x="60" y="9"/>
                  </a:lnTo>
                  <a:lnTo>
                    <a:pt x="63" y="0"/>
                  </a:lnTo>
                  <a:lnTo>
                    <a:pt x="53"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56" name="Freeform 51"/>
            <p:cNvSpPr>
              <a:spLocks noChangeArrowheads="1"/>
            </p:cNvSpPr>
            <p:nvPr/>
          </p:nvSpPr>
          <p:spPr bwMode="auto">
            <a:xfrm>
              <a:off x="5565" y="3661"/>
              <a:ext cx="11" cy="220"/>
            </a:xfrm>
            <a:custGeom>
              <a:avLst/>
              <a:gdLst>
                <a:gd name="T0" fmla="*/ 0 w 10"/>
                <a:gd name="T1" fmla="*/ 0 h 206"/>
                <a:gd name="T2" fmla="*/ 0 w 10"/>
                <a:gd name="T3" fmla="*/ 0 h 206"/>
                <a:gd name="T4" fmla="*/ 0 w 10"/>
                <a:gd name="T5" fmla="*/ 673 h 206"/>
                <a:gd name="T6" fmla="*/ 55 w 10"/>
                <a:gd name="T7" fmla="*/ 673 h 206"/>
                <a:gd name="T8" fmla="*/ 55 w 10"/>
                <a:gd name="T9" fmla="*/ 0 h 206"/>
                <a:gd name="T10" fmla="*/ 55 w 10"/>
                <a:gd name="T11" fmla="*/ 0 h 206"/>
                <a:gd name="T12" fmla="*/ 0 w 10"/>
                <a:gd name="T13" fmla="*/ 0 h 2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6">
                  <a:moveTo>
                    <a:pt x="0" y="0"/>
                  </a:moveTo>
                  <a:lnTo>
                    <a:pt x="0" y="0"/>
                  </a:lnTo>
                  <a:lnTo>
                    <a:pt x="0" y="206"/>
                  </a:lnTo>
                  <a:lnTo>
                    <a:pt x="10" y="206"/>
                  </a:lnTo>
                  <a:lnTo>
                    <a:pt x="10" y="0"/>
                  </a:lnTo>
                  <a:lnTo>
                    <a:pt x="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57" name="Freeform 52"/>
            <p:cNvSpPr>
              <a:spLocks noChangeArrowheads="1"/>
            </p:cNvSpPr>
            <p:nvPr/>
          </p:nvSpPr>
          <p:spPr bwMode="auto">
            <a:xfrm>
              <a:off x="5499" y="3626"/>
              <a:ext cx="79" cy="33"/>
            </a:xfrm>
            <a:custGeom>
              <a:avLst/>
              <a:gdLst>
                <a:gd name="T0" fmla="*/ 0 w 63"/>
                <a:gd name="T1" fmla="*/ 7 h 32"/>
                <a:gd name="T2" fmla="*/ 0 w 63"/>
                <a:gd name="T3" fmla="*/ 7 h 32"/>
                <a:gd name="T4" fmla="*/ 425 w 63"/>
                <a:gd name="T5" fmla="*/ 9 h 32"/>
                <a:gd name="T6" fmla="*/ 920 w 63"/>
                <a:gd name="T7" fmla="*/ 11 h 32"/>
                <a:gd name="T8" fmla="*/ 1361 w 63"/>
                <a:gd name="T9" fmla="*/ 12 h 32"/>
                <a:gd name="T10" fmla="*/ 1746 w 63"/>
                <a:gd name="T11" fmla="*/ 15 h 32"/>
                <a:gd name="T12" fmla="*/ 2061 w 63"/>
                <a:gd name="T13" fmla="*/ 36 h 32"/>
                <a:gd name="T14" fmla="*/ 2300 w 63"/>
                <a:gd name="T15" fmla="*/ 40 h 32"/>
                <a:gd name="T16" fmla="*/ 2503 w 63"/>
                <a:gd name="T17" fmla="*/ 43 h 32"/>
                <a:gd name="T18" fmla="*/ 2503 w 63"/>
                <a:gd name="T19" fmla="*/ 52 h 32"/>
                <a:gd name="T20" fmla="*/ 2953 w 63"/>
                <a:gd name="T21" fmla="*/ 52 h 32"/>
                <a:gd name="T22" fmla="*/ 2813 w 63"/>
                <a:gd name="T23" fmla="*/ 41 h 32"/>
                <a:gd name="T24" fmla="*/ 2552 w 63"/>
                <a:gd name="T25" fmla="*/ 34 h 32"/>
                <a:gd name="T26" fmla="*/ 2178 w 63"/>
                <a:gd name="T27" fmla="*/ 10 h 32"/>
                <a:gd name="T28" fmla="*/ 1894 w 63"/>
                <a:gd name="T29" fmla="*/ 7 h 32"/>
                <a:gd name="T30" fmla="*/ 1361 w 63"/>
                <a:gd name="T31" fmla="*/ 5 h 32"/>
                <a:gd name="T32" fmla="*/ 920 w 63"/>
                <a:gd name="T33" fmla="*/ 3 h 32"/>
                <a:gd name="T34" fmla="*/ 425 w 63"/>
                <a:gd name="T35" fmla="*/ 1 h 32"/>
                <a:gd name="T36" fmla="*/ 0 w 63"/>
                <a:gd name="T37" fmla="*/ 0 h 32"/>
                <a:gd name="T38" fmla="*/ 0 w 63"/>
                <a:gd name="T39" fmla="*/ 0 h 32"/>
                <a:gd name="T40" fmla="*/ 0 w 63"/>
                <a:gd name="T41" fmla="*/ 7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32">
                  <a:moveTo>
                    <a:pt x="0" y="7"/>
                  </a:moveTo>
                  <a:lnTo>
                    <a:pt x="0" y="7"/>
                  </a:lnTo>
                  <a:lnTo>
                    <a:pt x="9" y="9"/>
                  </a:lnTo>
                  <a:lnTo>
                    <a:pt x="19" y="11"/>
                  </a:lnTo>
                  <a:lnTo>
                    <a:pt x="29" y="12"/>
                  </a:lnTo>
                  <a:lnTo>
                    <a:pt x="37" y="15"/>
                  </a:lnTo>
                  <a:lnTo>
                    <a:pt x="44" y="18"/>
                  </a:lnTo>
                  <a:lnTo>
                    <a:pt x="49" y="22"/>
                  </a:lnTo>
                  <a:lnTo>
                    <a:pt x="53" y="25"/>
                  </a:lnTo>
                  <a:lnTo>
                    <a:pt x="53" y="32"/>
                  </a:lnTo>
                  <a:lnTo>
                    <a:pt x="63" y="32"/>
                  </a:lnTo>
                  <a:lnTo>
                    <a:pt x="60" y="23"/>
                  </a:lnTo>
                  <a:lnTo>
                    <a:pt x="54" y="16"/>
                  </a:lnTo>
                  <a:lnTo>
                    <a:pt x="47" y="10"/>
                  </a:lnTo>
                  <a:lnTo>
                    <a:pt x="40" y="7"/>
                  </a:lnTo>
                  <a:lnTo>
                    <a:pt x="29" y="5"/>
                  </a:lnTo>
                  <a:lnTo>
                    <a:pt x="19" y="3"/>
                  </a:lnTo>
                  <a:lnTo>
                    <a:pt x="9" y="1"/>
                  </a:lnTo>
                  <a:lnTo>
                    <a:pt x="0" y="0"/>
                  </a:lnTo>
                  <a:lnTo>
                    <a:pt x="0" y="7"/>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58" name="Freeform 53"/>
            <p:cNvSpPr>
              <a:spLocks noChangeArrowheads="1"/>
            </p:cNvSpPr>
            <p:nvPr/>
          </p:nvSpPr>
          <p:spPr bwMode="auto">
            <a:xfrm>
              <a:off x="5424" y="3596"/>
              <a:ext cx="73" cy="38"/>
            </a:xfrm>
            <a:custGeom>
              <a:avLst/>
              <a:gdLst>
                <a:gd name="T0" fmla="*/ 428 w 60"/>
                <a:gd name="T1" fmla="*/ 33 h 36"/>
                <a:gd name="T2" fmla="*/ 137 w 60"/>
                <a:gd name="T3" fmla="*/ 37 h 36"/>
                <a:gd name="T4" fmla="*/ 347 w 60"/>
                <a:gd name="T5" fmla="*/ 54 h 36"/>
                <a:gd name="T6" fmla="*/ 651 w 60"/>
                <a:gd name="T7" fmla="*/ 67 h 36"/>
                <a:gd name="T8" fmla="*/ 904 w 60"/>
                <a:gd name="T9" fmla="*/ 75 h 36"/>
                <a:gd name="T10" fmla="*/ 1189 w 60"/>
                <a:gd name="T11" fmla="*/ 80 h 36"/>
                <a:gd name="T12" fmla="*/ 1494 w 60"/>
                <a:gd name="T13" fmla="*/ 83 h 36"/>
                <a:gd name="T14" fmla="*/ 1857 w 60"/>
                <a:gd name="T15" fmla="*/ 84 h 36"/>
                <a:gd name="T16" fmla="*/ 2184 w 60"/>
                <a:gd name="T17" fmla="*/ 93 h 36"/>
                <a:gd name="T18" fmla="*/ 2596 w 60"/>
                <a:gd name="T19" fmla="*/ 94 h 36"/>
                <a:gd name="T20" fmla="*/ 2596 w 60"/>
                <a:gd name="T21" fmla="*/ 79 h 36"/>
                <a:gd name="T22" fmla="*/ 2184 w 60"/>
                <a:gd name="T23" fmla="*/ 75 h 36"/>
                <a:gd name="T24" fmla="*/ 1857 w 60"/>
                <a:gd name="T25" fmla="*/ 67 h 36"/>
                <a:gd name="T26" fmla="*/ 1494 w 60"/>
                <a:gd name="T27" fmla="*/ 60 h 36"/>
                <a:gd name="T28" fmla="*/ 1263 w 60"/>
                <a:gd name="T29" fmla="*/ 57 h 36"/>
                <a:gd name="T30" fmla="*/ 990 w 60"/>
                <a:gd name="T31" fmla="*/ 51 h 36"/>
                <a:gd name="T32" fmla="*/ 733 w 60"/>
                <a:gd name="T33" fmla="*/ 43 h 36"/>
                <a:gd name="T34" fmla="*/ 528 w 60"/>
                <a:gd name="T35" fmla="*/ 35 h 36"/>
                <a:gd name="T36" fmla="*/ 347 w 60"/>
                <a:gd name="T37" fmla="*/ 27 h 36"/>
                <a:gd name="T38" fmla="*/ 0 w 60"/>
                <a:gd name="T39" fmla="*/ 33 h 36"/>
                <a:gd name="T40" fmla="*/ 347 w 60"/>
                <a:gd name="T41" fmla="*/ 27 h 36"/>
                <a:gd name="T42" fmla="*/ 0 w 60"/>
                <a:gd name="T43" fmla="*/ 0 h 36"/>
                <a:gd name="T44" fmla="*/ 0 w 60"/>
                <a:gd name="T45" fmla="*/ 33 h 36"/>
                <a:gd name="T46" fmla="*/ 428 w 60"/>
                <a:gd name="T47" fmla="*/ 33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36">
                  <a:moveTo>
                    <a:pt x="10" y="12"/>
                  </a:moveTo>
                  <a:lnTo>
                    <a:pt x="3" y="14"/>
                  </a:lnTo>
                  <a:lnTo>
                    <a:pt x="8" y="21"/>
                  </a:lnTo>
                  <a:lnTo>
                    <a:pt x="15" y="25"/>
                  </a:lnTo>
                  <a:lnTo>
                    <a:pt x="21" y="27"/>
                  </a:lnTo>
                  <a:lnTo>
                    <a:pt x="27" y="30"/>
                  </a:lnTo>
                  <a:lnTo>
                    <a:pt x="34" y="31"/>
                  </a:lnTo>
                  <a:lnTo>
                    <a:pt x="43" y="32"/>
                  </a:lnTo>
                  <a:lnTo>
                    <a:pt x="50" y="35"/>
                  </a:lnTo>
                  <a:lnTo>
                    <a:pt x="60" y="36"/>
                  </a:lnTo>
                  <a:lnTo>
                    <a:pt x="60" y="29"/>
                  </a:lnTo>
                  <a:lnTo>
                    <a:pt x="50" y="27"/>
                  </a:lnTo>
                  <a:lnTo>
                    <a:pt x="43" y="25"/>
                  </a:lnTo>
                  <a:lnTo>
                    <a:pt x="34" y="23"/>
                  </a:lnTo>
                  <a:lnTo>
                    <a:pt x="29" y="22"/>
                  </a:lnTo>
                  <a:lnTo>
                    <a:pt x="23" y="20"/>
                  </a:lnTo>
                  <a:lnTo>
                    <a:pt x="17" y="17"/>
                  </a:lnTo>
                  <a:lnTo>
                    <a:pt x="12" y="13"/>
                  </a:lnTo>
                  <a:lnTo>
                    <a:pt x="8" y="9"/>
                  </a:lnTo>
                  <a:lnTo>
                    <a:pt x="0" y="12"/>
                  </a:lnTo>
                  <a:lnTo>
                    <a:pt x="8" y="9"/>
                  </a:lnTo>
                  <a:lnTo>
                    <a:pt x="0" y="0"/>
                  </a:lnTo>
                  <a:lnTo>
                    <a:pt x="0" y="12"/>
                  </a:lnTo>
                  <a:lnTo>
                    <a:pt x="10" y="12"/>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59" name="Freeform 54"/>
            <p:cNvSpPr>
              <a:spLocks noChangeArrowheads="1"/>
            </p:cNvSpPr>
            <p:nvPr/>
          </p:nvSpPr>
          <p:spPr bwMode="auto">
            <a:xfrm>
              <a:off x="5424" y="3610"/>
              <a:ext cx="11" cy="338"/>
            </a:xfrm>
            <a:custGeom>
              <a:avLst/>
              <a:gdLst>
                <a:gd name="T0" fmla="*/ 3 w 10"/>
                <a:gd name="T1" fmla="*/ 1011 h 317"/>
                <a:gd name="T2" fmla="*/ 55 w 10"/>
                <a:gd name="T3" fmla="*/ 1022 h 317"/>
                <a:gd name="T4" fmla="*/ 55 w 10"/>
                <a:gd name="T5" fmla="*/ 0 h 317"/>
                <a:gd name="T6" fmla="*/ 0 w 10"/>
                <a:gd name="T7" fmla="*/ 0 h 317"/>
                <a:gd name="T8" fmla="*/ 0 w 10"/>
                <a:gd name="T9" fmla="*/ 1022 h 317"/>
                <a:gd name="T10" fmla="*/ 45 w 10"/>
                <a:gd name="T11" fmla="*/ 1032 h 317"/>
                <a:gd name="T12" fmla="*/ 0 w 10"/>
                <a:gd name="T13" fmla="*/ 1022 h 317"/>
                <a:gd name="T14" fmla="*/ 0 w 10"/>
                <a:gd name="T15" fmla="*/ 1061 h 317"/>
                <a:gd name="T16" fmla="*/ 45 w 10"/>
                <a:gd name="T17" fmla="*/ 1032 h 317"/>
                <a:gd name="T18" fmla="*/ 3 w 10"/>
                <a:gd name="T19" fmla="*/ 1011 h 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317">
                  <a:moveTo>
                    <a:pt x="3" y="303"/>
                  </a:moveTo>
                  <a:lnTo>
                    <a:pt x="10" y="305"/>
                  </a:lnTo>
                  <a:lnTo>
                    <a:pt x="10" y="0"/>
                  </a:lnTo>
                  <a:lnTo>
                    <a:pt x="0" y="0"/>
                  </a:lnTo>
                  <a:lnTo>
                    <a:pt x="0" y="305"/>
                  </a:lnTo>
                  <a:lnTo>
                    <a:pt x="8" y="308"/>
                  </a:lnTo>
                  <a:lnTo>
                    <a:pt x="0" y="305"/>
                  </a:lnTo>
                  <a:lnTo>
                    <a:pt x="0" y="317"/>
                  </a:lnTo>
                  <a:lnTo>
                    <a:pt x="8" y="308"/>
                  </a:lnTo>
                  <a:lnTo>
                    <a:pt x="3" y="303"/>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60" name="Freeform 55"/>
            <p:cNvSpPr>
              <a:spLocks noChangeArrowheads="1"/>
            </p:cNvSpPr>
            <p:nvPr/>
          </p:nvSpPr>
          <p:spPr bwMode="auto">
            <a:xfrm>
              <a:off x="5431" y="3305"/>
              <a:ext cx="140" cy="327"/>
            </a:xfrm>
            <a:custGeom>
              <a:avLst/>
              <a:gdLst>
                <a:gd name="T0" fmla="*/ 0 w 113"/>
                <a:gd name="T1" fmla="*/ 1010 h 305"/>
                <a:gd name="T2" fmla="*/ 224 w 113"/>
                <a:gd name="T3" fmla="*/ 996 h 305"/>
                <a:gd name="T4" fmla="*/ 528 w 113"/>
                <a:gd name="T5" fmla="*/ 979 h 305"/>
                <a:gd name="T6" fmla="*/ 810 w 113"/>
                <a:gd name="T7" fmla="*/ 972 h 305"/>
                <a:gd name="T8" fmla="*/ 1073 w 113"/>
                <a:gd name="T9" fmla="*/ 963 h 305"/>
                <a:gd name="T10" fmla="*/ 1370 w 113"/>
                <a:gd name="T11" fmla="*/ 957 h 305"/>
                <a:gd name="T12" fmla="*/ 1774 w 113"/>
                <a:gd name="T13" fmla="*/ 956 h 305"/>
                <a:gd name="T14" fmla="*/ 2102 w 113"/>
                <a:gd name="T15" fmla="*/ 944 h 305"/>
                <a:gd name="T16" fmla="*/ 2593 w 113"/>
                <a:gd name="T17" fmla="*/ 934 h 305"/>
                <a:gd name="T18" fmla="*/ 3001 w 113"/>
                <a:gd name="T19" fmla="*/ 933 h 305"/>
                <a:gd name="T20" fmla="*/ 3519 w 113"/>
                <a:gd name="T21" fmla="*/ 930 h 305"/>
                <a:gd name="T22" fmla="*/ 3981 w 113"/>
                <a:gd name="T23" fmla="*/ 927 h 305"/>
                <a:gd name="T24" fmla="*/ 4386 w 113"/>
                <a:gd name="T25" fmla="*/ 916 h 305"/>
                <a:gd name="T26" fmla="*/ 4769 w 113"/>
                <a:gd name="T27" fmla="*/ 909 h 305"/>
                <a:gd name="T28" fmla="*/ 5070 w 113"/>
                <a:gd name="T29" fmla="*/ 895 h 305"/>
                <a:gd name="T30" fmla="*/ 5301 w 113"/>
                <a:gd name="T31" fmla="*/ 870 h 305"/>
                <a:gd name="T32" fmla="*/ 5306 w 113"/>
                <a:gd name="T33" fmla="*/ 848 h 305"/>
                <a:gd name="T34" fmla="*/ 5306 w 113"/>
                <a:gd name="T35" fmla="*/ 165 h 305"/>
                <a:gd name="T36" fmla="*/ 5301 w 113"/>
                <a:gd name="T37" fmla="*/ 139 h 305"/>
                <a:gd name="T38" fmla="*/ 5070 w 113"/>
                <a:gd name="T39" fmla="*/ 118 h 305"/>
                <a:gd name="T40" fmla="*/ 4769 w 113"/>
                <a:gd name="T41" fmla="*/ 102 h 305"/>
                <a:gd name="T42" fmla="*/ 4386 w 113"/>
                <a:gd name="T43" fmla="*/ 90 h 305"/>
                <a:gd name="T44" fmla="*/ 3981 w 113"/>
                <a:gd name="T45" fmla="*/ 84 h 305"/>
                <a:gd name="T46" fmla="*/ 3519 w 113"/>
                <a:gd name="T47" fmla="*/ 79 h 305"/>
                <a:gd name="T48" fmla="*/ 3001 w 113"/>
                <a:gd name="T49" fmla="*/ 78 h 305"/>
                <a:gd name="T50" fmla="*/ 2593 w 113"/>
                <a:gd name="T51" fmla="*/ 74 h 305"/>
                <a:gd name="T52" fmla="*/ 2102 w 113"/>
                <a:gd name="T53" fmla="*/ 65 h 305"/>
                <a:gd name="T54" fmla="*/ 1774 w 113"/>
                <a:gd name="T55" fmla="*/ 57 h 305"/>
                <a:gd name="T56" fmla="*/ 1370 w 113"/>
                <a:gd name="T57" fmla="*/ 50 h 305"/>
                <a:gd name="T58" fmla="*/ 1073 w 113"/>
                <a:gd name="T59" fmla="*/ 44 h 305"/>
                <a:gd name="T60" fmla="*/ 810 w 113"/>
                <a:gd name="T61" fmla="*/ 36 h 305"/>
                <a:gd name="T62" fmla="*/ 528 w 113"/>
                <a:gd name="T63" fmla="*/ 32 h 305"/>
                <a:gd name="T64" fmla="*/ 224 w 113"/>
                <a:gd name="T65" fmla="*/ 5 h 305"/>
                <a:gd name="T66" fmla="*/ 0 w 113"/>
                <a:gd name="T67" fmla="*/ 0 h 305"/>
                <a:gd name="T68" fmla="*/ 0 w 113"/>
                <a:gd name="T69" fmla="*/ 1010 h 3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305">
                  <a:moveTo>
                    <a:pt x="0" y="305"/>
                  </a:moveTo>
                  <a:lnTo>
                    <a:pt x="5" y="300"/>
                  </a:lnTo>
                  <a:lnTo>
                    <a:pt x="11" y="296"/>
                  </a:lnTo>
                  <a:lnTo>
                    <a:pt x="17" y="293"/>
                  </a:lnTo>
                  <a:lnTo>
                    <a:pt x="23" y="291"/>
                  </a:lnTo>
                  <a:lnTo>
                    <a:pt x="29" y="288"/>
                  </a:lnTo>
                  <a:lnTo>
                    <a:pt x="38" y="287"/>
                  </a:lnTo>
                  <a:lnTo>
                    <a:pt x="45" y="284"/>
                  </a:lnTo>
                  <a:lnTo>
                    <a:pt x="55" y="283"/>
                  </a:lnTo>
                  <a:lnTo>
                    <a:pt x="64" y="282"/>
                  </a:lnTo>
                  <a:lnTo>
                    <a:pt x="74" y="280"/>
                  </a:lnTo>
                  <a:lnTo>
                    <a:pt x="84" y="279"/>
                  </a:lnTo>
                  <a:lnTo>
                    <a:pt x="93" y="277"/>
                  </a:lnTo>
                  <a:lnTo>
                    <a:pt x="101" y="274"/>
                  </a:lnTo>
                  <a:lnTo>
                    <a:pt x="107" y="269"/>
                  </a:lnTo>
                  <a:lnTo>
                    <a:pt x="112" y="262"/>
                  </a:lnTo>
                  <a:lnTo>
                    <a:pt x="113" y="255"/>
                  </a:lnTo>
                  <a:lnTo>
                    <a:pt x="113" y="50"/>
                  </a:lnTo>
                  <a:lnTo>
                    <a:pt x="112" y="42"/>
                  </a:lnTo>
                  <a:lnTo>
                    <a:pt x="107" y="36"/>
                  </a:lnTo>
                  <a:lnTo>
                    <a:pt x="101" y="31"/>
                  </a:lnTo>
                  <a:lnTo>
                    <a:pt x="93" y="28"/>
                  </a:lnTo>
                  <a:lnTo>
                    <a:pt x="84" y="26"/>
                  </a:lnTo>
                  <a:lnTo>
                    <a:pt x="74" y="24"/>
                  </a:lnTo>
                  <a:lnTo>
                    <a:pt x="64" y="23"/>
                  </a:lnTo>
                  <a:lnTo>
                    <a:pt x="55" y="22"/>
                  </a:lnTo>
                  <a:lnTo>
                    <a:pt x="45" y="20"/>
                  </a:lnTo>
                  <a:lnTo>
                    <a:pt x="38" y="18"/>
                  </a:lnTo>
                  <a:lnTo>
                    <a:pt x="29" y="16"/>
                  </a:lnTo>
                  <a:lnTo>
                    <a:pt x="23" y="14"/>
                  </a:lnTo>
                  <a:lnTo>
                    <a:pt x="17" y="11"/>
                  </a:lnTo>
                  <a:lnTo>
                    <a:pt x="11" y="9"/>
                  </a:lnTo>
                  <a:lnTo>
                    <a:pt x="5" y="5"/>
                  </a:lnTo>
                  <a:lnTo>
                    <a:pt x="0" y="0"/>
                  </a:lnTo>
                  <a:lnTo>
                    <a:pt x="0" y="305"/>
                  </a:lnTo>
                  <a:close/>
                </a:path>
              </a:pathLst>
            </a:custGeom>
            <a:solidFill>
              <a:srgbClr val="8E00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61" name="Freeform 56"/>
            <p:cNvSpPr>
              <a:spLocks noChangeArrowheads="1"/>
            </p:cNvSpPr>
            <p:nvPr/>
          </p:nvSpPr>
          <p:spPr bwMode="auto">
            <a:xfrm>
              <a:off x="5428" y="3605"/>
              <a:ext cx="70" cy="30"/>
            </a:xfrm>
            <a:custGeom>
              <a:avLst/>
              <a:gdLst>
                <a:gd name="T0" fmla="*/ 2314 w 57"/>
                <a:gd name="T1" fmla="*/ 0 h 29"/>
                <a:gd name="T2" fmla="*/ 2314 w 57"/>
                <a:gd name="T3" fmla="*/ 0 h 29"/>
                <a:gd name="T4" fmla="*/ 1891 w 57"/>
                <a:gd name="T5" fmla="*/ 1 h 29"/>
                <a:gd name="T6" fmla="*/ 1619 w 57"/>
                <a:gd name="T7" fmla="*/ 4 h 29"/>
                <a:gd name="T8" fmla="*/ 1254 w 57"/>
                <a:gd name="T9" fmla="*/ 5 h 29"/>
                <a:gd name="T10" fmla="*/ 953 w 57"/>
                <a:gd name="T11" fmla="*/ 8 h 29"/>
                <a:gd name="T12" fmla="*/ 721 w 57"/>
                <a:gd name="T13" fmla="*/ 11 h 29"/>
                <a:gd name="T14" fmla="*/ 478 w 57"/>
                <a:gd name="T15" fmla="*/ 13 h 29"/>
                <a:gd name="T16" fmla="*/ 200 w 57"/>
                <a:gd name="T17" fmla="*/ 35 h 29"/>
                <a:gd name="T18" fmla="*/ 0 w 57"/>
                <a:gd name="T19" fmla="*/ 41 h 29"/>
                <a:gd name="T20" fmla="*/ 200 w 57"/>
                <a:gd name="T21" fmla="*/ 50 h 29"/>
                <a:gd name="T22" fmla="*/ 371 w 57"/>
                <a:gd name="T23" fmla="*/ 43 h 29"/>
                <a:gd name="T24" fmla="*/ 560 w 57"/>
                <a:gd name="T25" fmla="*/ 39 h 29"/>
                <a:gd name="T26" fmla="*/ 831 w 57"/>
                <a:gd name="T27" fmla="*/ 36 h 29"/>
                <a:gd name="T28" fmla="*/ 1038 w 57"/>
                <a:gd name="T29" fmla="*/ 34 h 29"/>
                <a:gd name="T30" fmla="*/ 1254 w 57"/>
                <a:gd name="T31" fmla="*/ 13 h 29"/>
                <a:gd name="T32" fmla="*/ 1619 w 57"/>
                <a:gd name="T33" fmla="*/ 12 h 29"/>
                <a:gd name="T34" fmla="*/ 1891 w 57"/>
                <a:gd name="T35" fmla="*/ 9 h 29"/>
                <a:gd name="T36" fmla="*/ 2314 w 57"/>
                <a:gd name="T37" fmla="*/ 8 h 29"/>
                <a:gd name="T38" fmla="*/ 2314 w 57"/>
                <a:gd name="T39" fmla="*/ 8 h 29"/>
                <a:gd name="T40" fmla="*/ 2314 w 57"/>
                <a:gd name="T41" fmla="*/ 0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29">
                  <a:moveTo>
                    <a:pt x="57" y="0"/>
                  </a:moveTo>
                  <a:lnTo>
                    <a:pt x="57" y="0"/>
                  </a:lnTo>
                  <a:lnTo>
                    <a:pt x="47" y="1"/>
                  </a:lnTo>
                  <a:lnTo>
                    <a:pt x="40" y="4"/>
                  </a:lnTo>
                  <a:lnTo>
                    <a:pt x="31" y="5"/>
                  </a:lnTo>
                  <a:lnTo>
                    <a:pt x="24" y="8"/>
                  </a:lnTo>
                  <a:lnTo>
                    <a:pt x="18" y="11"/>
                  </a:lnTo>
                  <a:lnTo>
                    <a:pt x="12" y="13"/>
                  </a:lnTo>
                  <a:lnTo>
                    <a:pt x="5" y="17"/>
                  </a:lnTo>
                  <a:lnTo>
                    <a:pt x="0" y="23"/>
                  </a:lnTo>
                  <a:lnTo>
                    <a:pt x="5" y="29"/>
                  </a:lnTo>
                  <a:lnTo>
                    <a:pt x="9" y="25"/>
                  </a:lnTo>
                  <a:lnTo>
                    <a:pt x="14" y="21"/>
                  </a:lnTo>
                  <a:lnTo>
                    <a:pt x="20" y="18"/>
                  </a:lnTo>
                  <a:lnTo>
                    <a:pt x="26" y="16"/>
                  </a:lnTo>
                  <a:lnTo>
                    <a:pt x="31" y="13"/>
                  </a:lnTo>
                  <a:lnTo>
                    <a:pt x="40" y="12"/>
                  </a:lnTo>
                  <a:lnTo>
                    <a:pt x="47" y="9"/>
                  </a:lnTo>
                  <a:lnTo>
                    <a:pt x="57" y="8"/>
                  </a:lnTo>
                  <a:lnTo>
                    <a:pt x="57"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62" name="Freeform 57"/>
            <p:cNvSpPr>
              <a:spLocks noChangeArrowheads="1"/>
            </p:cNvSpPr>
            <p:nvPr/>
          </p:nvSpPr>
          <p:spPr bwMode="auto">
            <a:xfrm>
              <a:off x="5499" y="3579"/>
              <a:ext cx="79" cy="33"/>
            </a:xfrm>
            <a:custGeom>
              <a:avLst/>
              <a:gdLst>
                <a:gd name="T0" fmla="*/ 2503 w 63"/>
                <a:gd name="T1" fmla="*/ 0 h 32"/>
                <a:gd name="T2" fmla="*/ 2503 w 63"/>
                <a:gd name="T3" fmla="*/ 0 h 32"/>
                <a:gd name="T4" fmla="*/ 2503 w 63"/>
                <a:gd name="T5" fmla="*/ 6 h 32"/>
                <a:gd name="T6" fmla="*/ 2300 w 63"/>
                <a:gd name="T7" fmla="*/ 11 h 32"/>
                <a:gd name="T8" fmla="*/ 2061 w 63"/>
                <a:gd name="T9" fmla="*/ 15 h 32"/>
                <a:gd name="T10" fmla="*/ 1746 w 63"/>
                <a:gd name="T11" fmla="*/ 36 h 32"/>
                <a:gd name="T12" fmla="*/ 1361 w 63"/>
                <a:gd name="T13" fmla="*/ 38 h 32"/>
                <a:gd name="T14" fmla="*/ 920 w 63"/>
                <a:gd name="T15" fmla="*/ 40 h 32"/>
                <a:gd name="T16" fmla="*/ 425 w 63"/>
                <a:gd name="T17" fmla="*/ 41 h 32"/>
                <a:gd name="T18" fmla="*/ 0 w 63"/>
                <a:gd name="T19" fmla="*/ 42 h 32"/>
                <a:gd name="T20" fmla="*/ 0 w 63"/>
                <a:gd name="T21" fmla="*/ 52 h 32"/>
                <a:gd name="T22" fmla="*/ 425 w 63"/>
                <a:gd name="T23" fmla="*/ 50 h 32"/>
                <a:gd name="T24" fmla="*/ 920 w 63"/>
                <a:gd name="T25" fmla="*/ 47 h 32"/>
                <a:gd name="T26" fmla="*/ 1361 w 63"/>
                <a:gd name="T27" fmla="*/ 46 h 32"/>
                <a:gd name="T28" fmla="*/ 1894 w 63"/>
                <a:gd name="T29" fmla="*/ 43 h 32"/>
                <a:gd name="T30" fmla="*/ 2178 w 63"/>
                <a:gd name="T31" fmla="*/ 41 h 32"/>
                <a:gd name="T32" fmla="*/ 2552 w 63"/>
                <a:gd name="T33" fmla="*/ 34 h 32"/>
                <a:gd name="T34" fmla="*/ 2813 w 63"/>
                <a:gd name="T35" fmla="*/ 9 h 32"/>
                <a:gd name="T36" fmla="*/ 2953 w 63"/>
                <a:gd name="T37" fmla="*/ 0 h 32"/>
                <a:gd name="T38" fmla="*/ 2953 w 63"/>
                <a:gd name="T39" fmla="*/ 0 h 32"/>
                <a:gd name="T40" fmla="*/ 2503 w 63"/>
                <a:gd name="T41" fmla="*/ 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32">
                  <a:moveTo>
                    <a:pt x="53" y="0"/>
                  </a:moveTo>
                  <a:lnTo>
                    <a:pt x="53" y="0"/>
                  </a:lnTo>
                  <a:lnTo>
                    <a:pt x="53" y="6"/>
                  </a:lnTo>
                  <a:lnTo>
                    <a:pt x="49" y="11"/>
                  </a:lnTo>
                  <a:lnTo>
                    <a:pt x="44" y="15"/>
                  </a:lnTo>
                  <a:lnTo>
                    <a:pt x="37" y="18"/>
                  </a:lnTo>
                  <a:lnTo>
                    <a:pt x="29" y="20"/>
                  </a:lnTo>
                  <a:lnTo>
                    <a:pt x="19" y="22"/>
                  </a:lnTo>
                  <a:lnTo>
                    <a:pt x="9" y="23"/>
                  </a:lnTo>
                  <a:lnTo>
                    <a:pt x="0" y="24"/>
                  </a:lnTo>
                  <a:lnTo>
                    <a:pt x="0" y="32"/>
                  </a:lnTo>
                  <a:lnTo>
                    <a:pt x="9" y="31"/>
                  </a:lnTo>
                  <a:lnTo>
                    <a:pt x="19" y="29"/>
                  </a:lnTo>
                  <a:lnTo>
                    <a:pt x="29" y="28"/>
                  </a:lnTo>
                  <a:lnTo>
                    <a:pt x="40" y="25"/>
                  </a:lnTo>
                  <a:lnTo>
                    <a:pt x="47" y="23"/>
                  </a:lnTo>
                  <a:lnTo>
                    <a:pt x="54" y="16"/>
                  </a:lnTo>
                  <a:lnTo>
                    <a:pt x="60" y="9"/>
                  </a:lnTo>
                  <a:lnTo>
                    <a:pt x="63" y="0"/>
                  </a:lnTo>
                  <a:lnTo>
                    <a:pt x="53"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63" name="Freeform 58"/>
            <p:cNvSpPr>
              <a:spLocks noChangeArrowheads="1"/>
            </p:cNvSpPr>
            <p:nvPr/>
          </p:nvSpPr>
          <p:spPr bwMode="auto">
            <a:xfrm>
              <a:off x="5565" y="3360"/>
              <a:ext cx="11" cy="220"/>
            </a:xfrm>
            <a:custGeom>
              <a:avLst/>
              <a:gdLst>
                <a:gd name="T0" fmla="*/ 0 w 10"/>
                <a:gd name="T1" fmla="*/ 0 h 205"/>
                <a:gd name="T2" fmla="*/ 0 w 10"/>
                <a:gd name="T3" fmla="*/ 0 h 205"/>
                <a:gd name="T4" fmla="*/ 0 w 10"/>
                <a:gd name="T5" fmla="*/ 672 h 205"/>
                <a:gd name="T6" fmla="*/ 55 w 10"/>
                <a:gd name="T7" fmla="*/ 672 h 205"/>
                <a:gd name="T8" fmla="*/ 55 w 10"/>
                <a:gd name="T9" fmla="*/ 0 h 205"/>
                <a:gd name="T10" fmla="*/ 55 w 10"/>
                <a:gd name="T11" fmla="*/ 0 h 205"/>
                <a:gd name="T12" fmla="*/ 0 w 10"/>
                <a:gd name="T13" fmla="*/ 0 h 2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5">
                  <a:moveTo>
                    <a:pt x="0" y="0"/>
                  </a:moveTo>
                  <a:lnTo>
                    <a:pt x="0" y="0"/>
                  </a:lnTo>
                  <a:lnTo>
                    <a:pt x="0" y="205"/>
                  </a:lnTo>
                  <a:lnTo>
                    <a:pt x="10" y="205"/>
                  </a:lnTo>
                  <a:lnTo>
                    <a:pt x="10" y="0"/>
                  </a:lnTo>
                  <a:lnTo>
                    <a:pt x="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64" name="Freeform 59"/>
            <p:cNvSpPr>
              <a:spLocks noChangeArrowheads="1"/>
            </p:cNvSpPr>
            <p:nvPr/>
          </p:nvSpPr>
          <p:spPr bwMode="auto">
            <a:xfrm>
              <a:off x="5499" y="3327"/>
              <a:ext cx="79" cy="32"/>
            </a:xfrm>
            <a:custGeom>
              <a:avLst/>
              <a:gdLst>
                <a:gd name="T0" fmla="*/ 0 w 63"/>
                <a:gd name="T1" fmla="*/ 8 h 32"/>
                <a:gd name="T2" fmla="*/ 0 w 63"/>
                <a:gd name="T3" fmla="*/ 8 h 32"/>
                <a:gd name="T4" fmla="*/ 425 w 63"/>
                <a:gd name="T5" fmla="*/ 9 h 32"/>
                <a:gd name="T6" fmla="*/ 920 w 63"/>
                <a:gd name="T7" fmla="*/ 10 h 32"/>
                <a:gd name="T8" fmla="*/ 1361 w 63"/>
                <a:gd name="T9" fmla="*/ 11 h 32"/>
                <a:gd name="T10" fmla="*/ 1746 w 63"/>
                <a:gd name="T11" fmla="*/ 14 h 32"/>
                <a:gd name="T12" fmla="*/ 2061 w 63"/>
                <a:gd name="T13" fmla="*/ 35 h 32"/>
                <a:gd name="T14" fmla="*/ 2300 w 63"/>
                <a:gd name="T15" fmla="*/ 38 h 32"/>
                <a:gd name="T16" fmla="*/ 2503 w 63"/>
                <a:gd name="T17" fmla="*/ 44 h 32"/>
                <a:gd name="T18" fmla="*/ 2503 w 63"/>
                <a:gd name="T19" fmla="*/ 52 h 32"/>
                <a:gd name="T20" fmla="*/ 2953 w 63"/>
                <a:gd name="T21" fmla="*/ 52 h 32"/>
                <a:gd name="T22" fmla="*/ 2813 w 63"/>
                <a:gd name="T23" fmla="*/ 41 h 32"/>
                <a:gd name="T24" fmla="*/ 2552 w 63"/>
                <a:gd name="T25" fmla="*/ 15 h 32"/>
                <a:gd name="T26" fmla="*/ 2178 w 63"/>
                <a:gd name="T27" fmla="*/ 9 h 32"/>
                <a:gd name="T28" fmla="*/ 1894 w 63"/>
                <a:gd name="T29" fmla="*/ 6 h 32"/>
                <a:gd name="T30" fmla="*/ 1361 w 63"/>
                <a:gd name="T31" fmla="*/ 4 h 32"/>
                <a:gd name="T32" fmla="*/ 920 w 63"/>
                <a:gd name="T33" fmla="*/ 2 h 32"/>
                <a:gd name="T34" fmla="*/ 425 w 63"/>
                <a:gd name="T35" fmla="*/ 1 h 32"/>
                <a:gd name="T36" fmla="*/ 0 w 63"/>
                <a:gd name="T37" fmla="*/ 0 h 32"/>
                <a:gd name="T38" fmla="*/ 0 w 63"/>
                <a:gd name="T39" fmla="*/ 0 h 32"/>
                <a:gd name="T40" fmla="*/ 0 w 63"/>
                <a:gd name="T41" fmla="*/ 8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32">
                  <a:moveTo>
                    <a:pt x="0" y="8"/>
                  </a:moveTo>
                  <a:lnTo>
                    <a:pt x="0" y="8"/>
                  </a:lnTo>
                  <a:lnTo>
                    <a:pt x="9" y="9"/>
                  </a:lnTo>
                  <a:lnTo>
                    <a:pt x="19" y="10"/>
                  </a:lnTo>
                  <a:lnTo>
                    <a:pt x="29" y="11"/>
                  </a:lnTo>
                  <a:lnTo>
                    <a:pt x="37" y="14"/>
                  </a:lnTo>
                  <a:lnTo>
                    <a:pt x="44" y="17"/>
                  </a:lnTo>
                  <a:lnTo>
                    <a:pt x="49" y="20"/>
                  </a:lnTo>
                  <a:lnTo>
                    <a:pt x="53" y="26"/>
                  </a:lnTo>
                  <a:lnTo>
                    <a:pt x="53" y="32"/>
                  </a:lnTo>
                  <a:lnTo>
                    <a:pt x="63" y="32"/>
                  </a:lnTo>
                  <a:lnTo>
                    <a:pt x="60" y="23"/>
                  </a:lnTo>
                  <a:lnTo>
                    <a:pt x="54" y="15"/>
                  </a:lnTo>
                  <a:lnTo>
                    <a:pt x="47" y="9"/>
                  </a:lnTo>
                  <a:lnTo>
                    <a:pt x="40" y="6"/>
                  </a:lnTo>
                  <a:lnTo>
                    <a:pt x="29" y="4"/>
                  </a:lnTo>
                  <a:lnTo>
                    <a:pt x="19" y="2"/>
                  </a:lnTo>
                  <a:lnTo>
                    <a:pt x="9" y="1"/>
                  </a:lnTo>
                  <a:lnTo>
                    <a:pt x="0" y="0"/>
                  </a:lnTo>
                  <a:lnTo>
                    <a:pt x="0" y="8"/>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65" name="Freeform 60"/>
            <p:cNvSpPr>
              <a:spLocks noChangeArrowheads="1"/>
            </p:cNvSpPr>
            <p:nvPr/>
          </p:nvSpPr>
          <p:spPr bwMode="auto">
            <a:xfrm>
              <a:off x="5424" y="3293"/>
              <a:ext cx="73" cy="39"/>
            </a:xfrm>
            <a:custGeom>
              <a:avLst/>
              <a:gdLst>
                <a:gd name="T0" fmla="*/ 428 w 60"/>
                <a:gd name="T1" fmla="*/ 31 h 38"/>
                <a:gd name="T2" fmla="*/ 137 w 60"/>
                <a:gd name="T3" fmla="*/ 35 h 38"/>
                <a:gd name="T4" fmla="*/ 347 w 60"/>
                <a:gd name="T5" fmla="*/ 49 h 38"/>
                <a:gd name="T6" fmla="*/ 651 w 60"/>
                <a:gd name="T7" fmla="*/ 61 h 38"/>
                <a:gd name="T8" fmla="*/ 904 w 60"/>
                <a:gd name="T9" fmla="*/ 67 h 38"/>
                <a:gd name="T10" fmla="*/ 1189 w 60"/>
                <a:gd name="T11" fmla="*/ 77 h 38"/>
                <a:gd name="T12" fmla="*/ 1494 w 60"/>
                <a:gd name="T13" fmla="*/ 81 h 38"/>
                <a:gd name="T14" fmla="*/ 1857 w 60"/>
                <a:gd name="T15" fmla="*/ 85 h 38"/>
                <a:gd name="T16" fmla="*/ 2184 w 60"/>
                <a:gd name="T17" fmla="*/ 89 h 38"/>
                <a:gd name="T18" fmla="*/ 2596 w 60"/>
                <a:gd name="T19" fmla="*/ 94 h 38"/>
                <a:gd name="T20" fmla="*/ 2596 w 60"/>
                <a:gd name="T21" fmla="*/ 77 h 38"/>
                <a:gd name="T22" fmla="*/ 2184 w 60"/>
                <a:gd name="T23" fmla="*/ 71 h 38"/>
                <a:gd name="T24" fmla="*/ 1857 w 60"/>
                <a:gd name="T25" fmla="*/ 64 h 38"/>
                <a:gd name="T26" fmla="*/ 1494 w 60"/>
                <a:gd name="T27" fmla="*/ 61 h 38"/>
                <a:gd name="T28" fmla="*/ 1263 w 60"/>
                <a:gd name="T29" fmla="*/ 52 h 38"/>
                <a:gd name="T30" fmla="*/ 990 w 60"/>
                <a:gd name="T31" fmla="*/ 45 h 38"/>
                <a:gd name="T32" fmla="*/ 733 w 60"/>
                <a:gd name="T33" fmla="*/ 41 h 38"/>
                <a:gd name="T34" fmla="*/ 528 w 60"/>
                <a:gd name="T35" fmla="*/ 33 h 38"/>
                <a:gd name="T36" fmla="*/ 347 w 60"/>
                <a:gd name="T37" fmla="*/ 9 h 38"/>
                <a:gd name="T38" fmla="*/ 0 w 60"/>
                <a:gd name="T39" fmla="*/ 31 h 38"/>
                <a:gd name="T40" fmla="*/ 347 w 60"/>
                <a:gd name="T41" fmla="*/ 9 h 38"/>
                <a:gd name="T42" fmla="*/ 0 w 60"/>
                <a:gd name="T43" fmla="*/ 0 h 38"/>
                <a:gd name="T44" fmla="*/ 0 w 60"/>
                <a:gd name="T45" fmla="*/ 31 h 38"/>
                <a:gd name="T46" fmla="*/ 428 w 60"/>
                <a:gd name="T47" fmla="*/ 31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38">
                  <a:moveTo>
                    <a:pt x="10" y="12"/>
                  </a:moveTo>
                  <a:lnTo>
                    <a:pt x="3" y="14"/>
                  </a:lnTo>
                  <a:lnTo>
                    <a:pt x="8" y="21"/>
                  </a:lnTo>
                  <a:lnTo>
                    <a:pt x="15" y="25"/>
                  </a:lnTo>
                  <a:lnTo>
                    <a:pt x="21" y="27"/>
                  </a:lnTo>
                  <a:lnTo>
                    <a:pt x="27" y="30"/>
                  </a:lnTo>
                  <a:lnTo>
                    <a:pt x="34" y="32"/>
                  </a:lnTo>
                  <a:lnTo>
                    <a:pt x="43" y="34"/>
                  </a:lnTo>
                  <a:lnTo>
                    <a:pt x="50" y="36"/>
                  </a:lnTo>
                  <a:lnTo>
                    <a:pt x="60" y="38"/>
                  </a:lnTo>
                  <a:lnTo>
                    <a:pt x="60" y="30"/>
                  </a:lnTo>
                  <a:lnTo>
                    <a:pt x="50" y="28"/>
                  </a:lnTo>
                  <a:lnTo>
                    <a:pt x="43" y="26"/>
                  </a:lnTo>
                  <a:lnTo>
                    <a:pt x="34" y="25"/>
                  </a:lnTo>
                  <a:lnTo>
                    <a:pt x="29" y="22"/>
                  </a:lnTo>
                  <a:lnTo>
                    <a:pt x="23" y="19"/>
                  </a:lnTo>
                  <a:lnTo>
                    <a:pt x="17" y="17"/>
                  </a:lnTo>
                  <a:lnTo>
                    <a:pt x="12" y="13"/>
                  </a:lnTo>
                  <a:lnTo>
                    <a:pt x="8" y="9"/>
                  </a:lnTo>
                  <a:lnTo>
                    <a:pt x="0" y="12"/>
                  </a:lnTo>
                  <a:lnTo>
                    <a:pt x="8" y="9"/>
                  </a:lnTo>
                  <a:lnTo>
                    <a:pt x="0" y="0"/>
                  </a:lnTo>
                  <a:lnTo>
                    <a:pt x="0" y="12"/>
                  </a:lnTo>
                  <a:lnTo>
                    <a:pt x="10" y="12"/>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66" name="Freeform 61"/>
            <p:cNvSpPr>
              <a:spLocks noChangeArrowheads="1"/>
            </p:cNvSpPr>
            <p:nvPr/>
          </p:nvSpPr>
          <p:spPr bwMode="auto">
            <a:xfrm>
              <a:off x="5424" y="3305"/>
              <a:ext cx="11" cy="339"/>
            </a:xfrm>
            <a:custGeom>
              <a:avLst/>
              <a:gdLst>
                <a:gd name="T0" fmla="*/ 3 w 10"/>
                <a:gd name="T1" fmla="*/ 1008 h 317"/>
                <a:gd name="T2" fmla="*/ 55 w 10"/>
                <a:gd name="T3" fmla="*/ 1022 h 317"/>
                <a:gd name="T4" fmla="*/ 55 w 10"/>
                <a:gd name="T5" fmla="*/ 0 h 317"/>
                <a:gd name="T6" fmla="*/ 0 w 10"/>
                <a:gd name="T7" fmla="*/ 0 h 317"/>
                <a:gd name="T8" fmla="*/ 0 w 10"/>
                <a:gd name="T9" fmla="*/ 1022 h 317"/>
                <a:gd name="T10" fmla="*/ 45 w 10"/>
                <a:gd name="T11" fmla="*/ 1032 h 317"/>
                <a:gd name="T12" fmla="*/ 0 w 10"/>
                <a:gd name="T13" fmla="*/ 1022 h 317"/>
                <a:gd name="T14" fmla="*/ 0 w 10"/>
                <a:gd name="T15" fmla="*/ 1061 h 317"/>
                <a:gd name="T16" fmla="*/ 45 w 10"/>
                <a:gd name="T17" fmla="*/ 1032 h 317"/>
                <a:gd name="T18" fmla="*/ 3 w 10"/>
                <a:gd name="T19" fmla="*/ 1008 h 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317">
                  <a:moveTo>
                    <a:pt x="3" y="302"/>
                  </a:moveTo>
                  <a:lnTo>
                    <a:pt x="10" y="305"/>
                  </a:lnTo>
                  <a:lnTo>
                    <a:pt x="10" y="0"/>
                  </a:lnTo>
                  <a:lnTo>
                    <a:pt x="0" y="0"/>
                  </a:lnTo>
                  <a:lnTo>
                    <a:pt x="0" y="305"/>
                  </a:lnTo>
                  <a:lnTo>
                    <a:pt x="8" y="308"/>
                  </a:lnTo>
                  <a:lnTo>
                    <a:pt x="0" y="305"/>
                  </a:lnTo>
                  <a:lnTo>
                    <a:pt x="0" y="317"/>
                  </a:lnTo>
                  <a:lnTo>
                    <a:pt x="8" y="308"/>
                  </a:lnTo>
                  <a:lnTo>
                    <a:pt x="3" y="302"/>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67" name="Freeform 62"/>
            <p:cNvSpPr>
              <a:spLocks noChangeArrowheads="1"/>
            </p:cNvSpPr>
            <p:nvPr/>
          </p:nvSpPr>
          <p:spPr bwMode="auto">
            <a:xfrm>
              <a:off x="5431" y="3006"/>
              <a:ext cx="140" cy="327"/>
            </a:xfrm>
            <a:custGeom>
              <a:avLst/>
              <a:gdLst>
                <a:gd name="T0" fmla="*/ 0 w 113"/>
                <a:gd name="T1" fmla="*/ 1011 h 306"/>
                <a:gd name="T2" fmla="*/ 224 w 113"/>
                <a:gd name="T3" fmla="*/ 995 h 306"/>
                <a:gd name="T4" fmla="*/ 528 w 113"/>
                <a:gd name="T5" fmla="*/ 975 h 306"/>
                <a:gd name="T6" fmla="*/ 810 w 113"/>
                <a:gd name="T7" fmla="*/ 971 h 306"/>
                <a:gd name="T8" fmla="*/ 1073 w 113"/>
                <a:gd name="T9" fmla="*/ 961 h 306"/>
                <a:gd name="T10" fmla="*/ 1370 w 113"/>
                <a:gd name="T11" fmla="*/ 957 h 306"/>
                <a:gd name="T12" fmla="*/ 1774 w 113"/>
                <a:gd name="T13" fmla="*/ 950 h 306"/>
                <a:gd name="T14" fmla="*/ 2102 w 113"/>
                <a:gd name="T15" fmla="*/ 946 h 306"/>
                <a:gd name="T16" fmla="*/ 2593 w 113"/>
                <a:gd name="T17" fmla="*/ 943 h 306"/>
                <a:gd name="T18" fmla="*/ 3001 w 113"/>
                <a:gd name="T19" fmla="*/ 935 h 306"/>
                <a:gd name="T20" fmla="*/ 3519 w 113"/>
                <a:gd name="T21" fmla="*/ 931 h 306"/>
                <a:gd name="T22" fmla="*/ 3981 w 113"/>
                <a:gd name="T23" fmla="*/ 928 h 306"/>
                <a:gd name="T24" fmla="*/ 4386 w 113"/>
                <a:gd name="T25" fmla="*/ 912 h 306"/>
                <a:gd name="T26" fmla="*/ 4769 w 113"/>
                <a:gd name="T27" fmla="*/ 906 h 306"/>
                <a:gd name="T28" fmla="*/ 5070 w 113"/>
                <a:gd name="T29" fmla="*/ 889 h 306"/>
                <a:gd name="T30" fmla="*/ 5301 w 113"/>
                <a:gd name="T31" fmla="*/ 871 h 306"/>
                <a:gd name="T32" fmla="*/ 5306 w 113"/>
                <a:gd name="T33" fmla="*/ 843 h 306"/>
                <a:gd name="T34" fmla="*/ 5306 w 113"/>
                <a:gd name="T35" fmla="*/ 170 h 306"/>
                <a:gd name="T36" fmla="*/ 5301 w 113"/>
                <a:gd name="T37" fmla="*/ 142 h 306"/>
                <a:gd name="T38" fmla="*/ 5070 w 113"/>
                <a:gd name="T39" fmla="*/ 118 h 306"/>
                <a:gd name="T40" fmla="*/ 4769 w 113"/>
                <a:gd name="T41" fmla="*/ 102 h 306"/>
                <a:gd name="T42" fmla="*/ 4386 w 113"/>
                <a:gd name="T43" fmla="*/ 95 h 306"/>
                <a:gd name="T44" fmla="*/ 3981 w 113"/>
                <a:gd name="T45" fmla="*/ 84 h 306"/>
                <a:gd name="T46" fmla="*/ 3519 w 113"/>
                <a:gd name="T47" fmla="*/ 83 h 306"/>
                <a:gd name="T48" fmla="*/ 3001 w 113"/>
                <a:gd name="T49" fmla="*/ 78 h 306"/>
                <a:gd name="T50" fmla="*/ 2593 w 113"/>
                <a:gd name="T51" fmla="*/ 74 h 306"/>
                <a:gd name="T52" fmla="*/ 2102 w 113"/>
                <a:gd name="T53" fmla="*/ 69 h 306"/>
                <a:gd name="T54" fmla="*/ 1774 w 113"/>
                <a:gd name="T55" fmla="*/ 57 h 306"/>
                <a:gd name="T56" fmla="*/ 1370 w 113"/>
                <a:gd name="T57" fmla="*/ 53 h 306"/>
                <a:gd name="T58" fmla="*/ 1073 w 113"/>
                <a:gd name="T59" fmla="*/ 44 h 306"/>
                <a:gd name="T60" fmla="*/ 810 w 113"/>
                <a:gd name="T61" fmla="*/ 38 h 306"/>
                <a:gd name="T62" fmla="*/ 528 w 113"/>
                <a:gd name="T63" fmla="*/ 32 h 306"/>
                <a:gd name="T64" fmla="*/ 224 w 113"/>
                <a:gd name="T65" fmla="*/ 5 h 306"/>
                <a:gd name="T66" fmla="*/ 0 w 113"/>
                <a:gd name="T67" fmla="*/ 0 h 306"/>
                <a:gd name="T68" fmla="*/ 0 w 113"/>
                <a:gd name="T69" fmla="*/ 1011 h 3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306">
                  <a:moveTo>
                    <a:pt x="0" y="306"/>
                  </a:moveTo>
                  <a:lnTo>
                    <a:pt x="5" y="300"/>
                  </a:lnTo>
                  <a:lnTo>
                    <a:pt x="11" y="296"/>
                  </a:lnTo>
                  <a:lnTo>
                    <a:pt x="17" y="294"/>
                  </a:lnTo>
                  <a:lnTo>
                    <a:pt x="23" y="291"/>
                  </a:lnTo>
                  <a:lnTo>
                    <a:pt x="29" y="289"/>
                  </a:lnTo>
                  <a:lnTo>
                    <a:pt x="38" y="287"/>
                  </a:lnTo>
                  <a:lnTo>
                    <a:pt x="45" y="286"/>
                  </a:lnTo>
                  <a:lnTo>
                    <a:pt x="55" y="285"/>
                  </a:lnTo>
                  <a:lnTo>
                    <a:pt x="64" y="284"/>
                  </a:lnTo>
                  <a:lnTo>
                    <a:pt x="74" y="281"/>
                  </a:lnTo>
                  <a:lnTo>
                    <a:pt x="84" y="280"/>
                  </a:lnTo>
                  <a:lnTo>
                    <a:pt x="93" y="277"/>
                  </a:lnTo>
                  <a:lnTo>
                    <a:pt x="101" y="274"/>
                  </a:lnTo>
                  <a:lnTo>
                    <a:pt x="107" y="269"/>
                  </a:lnTo>
                  <a:lnTo>
                    <a:pt x="112" y="263"/>
                  </a:lnTo>
                  <a:lnTo>
                    <a:pt x="113" y="255"/>
                  </a:lnTo>
                  <a:lnTo>
                    <a:pt x="113" y="51"/>
                  </a:lnTo>
                  <a:lnTo>
                    <a:pt x="112" y="43"/>
                  </a:lnTo>
                  <a:lnTo>
                    <a:pt x="107" y="36"/>
                  </a:lnTo>
                  <a:lnTo>
                    <a:pt x="101" y="31"/>
                  </a:lnTo>
                  <a:lnTo>
                    <a:pt x="93" y="29"/>
                  </a:lnTo>
                  <a:lnTo>
                    <a:pt x="84" y="26"/>
                  </a:lnTo>
                  <a:lnTo>
                    <a:pt x="74" y="25"/>
                  </a:lnTo>
                  <a:lnTo>
                    <a:pt x="64" y="23"/>
                  </a:lnTo>
                  <a:lnTo>
                    <a:pt x="55" y="22"/>
                  </a:lnTo>
                  <a:lnTo>
                    <a:pt x="45" y="21"/>
                  </a:lnTo>
                  <a:lnTo>
                    <a:pt x="38" y="18"/>
                  </a:lnTo>
                  <a:lnTo>
                    <a:pt x="29" y="17"/>
                  </a:lnTo>
                  <a:lnTo>
                    <a:pt x="23" y="14"/>
                  </a:lnTo>
                  <a:lnTo>
                    <a:pt x="17" y="12"/>
                  </a:lnTo>
                  <a:lnTo>
                    <a:pt x="11" y="9"/>
                  </a:lnTo>
                  <a:lnTo>
                    <a:pt x="5" y="5"/>
                  </a:lnTo>
                  <a:lnTo>
                    <a:pt x="0" y="0"/>
                  </a:lnTo>
                  <a:lnTo>
                    <a:pt x="0" y="306"/>
                  </a:lnTo>
                  <a:close/>
                </a:path>
              </a:pathLst>
            </a:custGeom>
            <a:solidFill>
              <a:srgbClr val="3333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68" name="Freeform 63"/>
            <p:cNvSpPr>
              <a:spLocks noChangeArrowheads="1"/>
            </p:cNvSpPr>
            <p:nvPr/>
          </p:nvSpPr>
          <p:spPr bwMode="auto">
            <a:xfrm>
              <a:off x="5428" y="3307"/>
              <a:ext cx="70" cy="29"/>
            </a:xfrm>
            <a:custGeom>
              <a:avLst/>
              <a:gdLst>
                <a:gd name="T0" fmla="*/ 2314 w 57"/>
                <a:gd name="T1" fmla="*/ 0 h 27"/>
                <a:gd name="T2" fmla="*/ 2314 w 57"/>
                <a:gd name="T3" fmla="*/ 0 h 27"/>
                <a:gd name="T4" fmla="*/ 1891 w 57"/>
                <a:gd name="T5" fmla="*/ 1 h 27"/>
                <a:gd name="T6" fmla="*/ 1619 w 57"/>
                <a:gd name="T7" fmla="*/ 3 h 27"/>
                <a:gd name="T8" fmla="*/ 1254 w 57"/>
                <a:gd name="T9" fmla="*/ 4 h 27"/>
                <a:gd name="T10" fmla="*/ 953 w 57"/>
                <a:gd name="T11" fmla="*/ 6 h 27"/>
                <a:gd name="T12" fmla="*/ 721 w 57"/>
                <a:gd name="T13" fmla="*/ 9 h 27"/>
                <a:gd name="T14" fmla="*/ 478 w 57"/>
                <a:gd name="T15" fmla="*/ 12 h 27"/>
                <a:gd name="T16" fmla="*/ 200 w 57"/>
                <a:gd name="T17" fmla="*/ 33 h 27"/>
                <a:gd name="T18" fmla="*/ 0 w 57"/>
                <a:gd name="T19" fmla="*/ 40 h 27"/>
                <a:gd name="T20" fmla="*/ 200 w 57"/>
                <a:gd name="T21" fmla="*/ 49 h 27"/>
                <a:gd name="T22" fmla="*/ 371 w 57"/>
                <a:gd name="T23" fmla="*/ 41 h 27"/>
                <a:gd name="T24" fmla="*/ 560 w 57"/>
                <a:gd name="T25" fmla="*/ 37 h 27"/>
                <a:gd name="T26" fmla="*/ 831 w 57"/>
                <a:gd name="T27" fmla="*/ 35 h 27"/>
                <a:gd name="T28" fmla="*/ 1038 w 57"/>
                <a:gd name="T29" fmla="*/ 32 h 27"/>
                <a:gd name="T30" fmla="*/ 1254 w 57"/>
                <a:gd name="T31" fmla="*/ 12 h 27"/>
                <a:gd name="T32" fmla="*/ 1619 w 57"/>
                <a:gd name="T33" fmla="*/ 10 h 27"/>
                <a:gd name="T34" fmla="*/ 1891 w 57"/>
                <a:gd name="T35" fmla="*/ 9 h 27"/>
                <a:gd name="T36" fmla="*/ 2314 w 57"/>
                <a:gd name="T37" fmla="*/ 8 h 27"/>
                <a:gd name="T38" fmla="*/ 2314 w 57"/>
                <a:gd name="T39" fmla="*/ 8 h 27"/>
                <a:gd name="T40" fmla="*/ 2314 w 57"/>
                <a:gd name="T41" fmla="*/ 0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27">
                  <a:moveTo>
                    <a:pt x="57" y="0"/>
                  </a:moveTo>
                  <a:lnTo>
                    <a:pt x="57" y="0"/>
                  </a:lnTo>
                  <a:lnTo>
                    <a:pt x="47" y="1"/>
                  </a:lnTo>
                  <a:lnTo>
                    <a:pt x="40" y="3"/>
                  </a:lnTo>
                  <a:lnTo>
                    <a:pt x="31" y="4"/>
                  </a:lnTo>
                  <a:lnTo>
                    <a:pt x="24" y="6"/>
                  </a:lnTo>
                  <a:lnTo>
                    <a:pt x="18" y="9"/>
                  </a:lnTo>
                  <a:lnTo>
                    <a:pt x="12" y="12"/>
                  </a:lnTo>
                  <a:lnTo>
                    <a:pt x="5" y="15"/>
                  </a:lnTo>
                  <a:lnTo>
                    <a:pt x="0" y="22"/>
                  </a:lnTo>
                  <a:lnTo>
                    <a:pt x="5" y="27"/>
                  </a:lnTo>
                  <a:lnTo>
                    <a:pt x="9" y="23"/>
                  </a:lnTo>
                  <a:lnTo>
                    <a:pt x="14" y="19"/>
                  </a:lnTo>
                  <a:lnTo>
                    <a:pt x="20" y="17"/>
                  </a:lnTo>
                  <a:lnTo>
                    <a:pt x="26" y="14"/>
                  </a:lnTo>
                  <a:lnTo>
                    <a:pt x="31" y="12"/>
                  </a:lnTo>
                  <a:lnTo>
                    <a:pt x="40" y="10"/>
                  </a:lnTo>
                  <a:lnTo>
                    <a:pt x="47" y="9"/>
                  </a:lnTo>
                  <a:lnTo>
                    <a:pt x="57" y="8"/>
                  </a:lnTo>
                  <a:lnTo>
                    <a:pt x="57"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69" name="Freeform 64"/>
            <p:cNvSpPr>
              <a:spLocks noChangeArrowheads="1"/>
            </p:cNvSpPr>
            <p:nvPr/>
          </p:nvSpPr>
          <p:spPr bwMode="auto">
            <a:xfrm>
              <a:off x="5499" y="3280"/>
              <a:ext cx="79" cy="35"/>
            </a:xfrm>
            <a:custGeom>
              <a:avLst/>
              <a:gdLst>
                <a:gd name="T0" fmla="*/ 2503 w 63"/>
                <a:gd name="T1" fmla="*/ 0 h 34"/>
                <a:gd name="T2" fmla="*/ 2503 w 63"/>
                <a:gd name="T3" fmla="*/ 0 h 34"/>
                <a:gd name="T4" fmla="*/ 2503 w 63"/>
                <a:gd name="T5" fmla="*/ 7 h 34"/>
                <a:gd name="T6" fmla="*/ 2300 w 63"/>
                <a:gd name="T7" fmla="*/ 12 h 34"/>
                <a:gd name="T8" fmla="*/ 2061 w 63"/>
                <a:gd name="T9" fmla="*/ 16 h 34"/>
                <a:gd name="T10" fmla="*/ 1746 w 63"/>
                <a:gd name="T11" fmla="*/ 36 h 34"/>
                <a:gd name="T12" fmla="*/ 1361 w 63"/>
                <a:gd name="T13" fmla="*/ 39 h 34"/>
                <a:gd name="T14" fmla="*/ 920 w 63"/>
                <a:gd name="T15" fmla="*/ 40 h 34"/>
                <a:gd name="T16" fmla="*/ 425 w 63"/>
                <a:gd name="T17" fmla="*/ 43 h 34"/>
                <a:gd name="T18" fmla="*/ 0 w 63"/>
                <a:gd name="T19" fmla="*/ 44 h 34"/>
                <a:gd name="T20" fmla="*/ 0 w 63"/>
                <a:gd name="T21" fmla="*/ 52 h 34"/>
                <a:gd name="T22" fmla="*/ 425 w 63"/>
                <a:gd name="T23" fmla="*/ 50 h 34"/>
                <a:gd name="T24" fmla="*/ 920 w 63"/>
                <a:gd name="T25" fmla="*/ 48 h 34"/>
                <a:gd name="T26" fmla="*/ 1361 w 63"/>
                <a:gd name="T27" fmla="*/ 47 h 34"/>
                <a:gd name="T28" fmla="*/ 1894 w 63"/>
                <a:gd name="T29" fmla="*/ 44 h 34"/>
                <a:gd name="T30" fmla="*/ 2178 w 63"/>
                <a:gd name="T31" fmla="*/ 41 h 34"/>
                <a:gd name="T32" fmla="*/ 2552 w 63"/>
                <a:gd name="T33" fmla="*/ 35 h 34"/>
                <a:gd name="T34" fmla="*/ 2813 w 63"/>
                <a:gd name="T35" fmla="*/ 9 h 34"/>
                <a:gd name="T36" fmla="*/ 2953 w 63"/>
                <a:gd name="T37" fmla="*/ 0 h 34"/>
                <a:gd name="T38" fmla="*/ 2953 w 63"/>
                <a:gd name="T39" fmla="*/ 0 h 34"/>
                <a:gd name="T40" fmla="*/ 2503 w 63"/>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34">
                  <a:moveTo>
                    <a:pt x="53" y="0"/>
                  </a:moveTo>
                  <a:lnTo>
                    <a:pt x="53" y="0"/>
                  </a:lnTo>
                  <a:lnTo>
                    <a:pt x="53" y="7"/>
                  </a:lnTo>
                  <a:lnTo>
                    <a:pt x="49" y="12"/>
                  </a:lnTo>
                  <a:lnTo>
                    <a:pt x="44" y="16"/>
                  </a:lnTo>
                  <a:lnTo>
                    <a:pt x="37" y="18"/>
                  </a:lnTo>
                  <a:lnTo>
                    <a:pt x="29" y="21"/>
                  </a:lnTo>
                  <a:lnTo>
                    <a:pt x="19" y="22"/>
                  </a:lnTo>
                  <a:lnTo>
                    <a:pt x="9" y="25"/>
                  </a:lnTo>
                  <a:lnTo>
                    <a:pt x="0" y="26"/>
                  </a:lnTo>
                  <a:lnTo>
                    <a:pt x="0" y="34"/>
                  </a:lnTo>
                  <a:lnTo>
                    <a:pt x="9" y="32"/>
                  </a:lnTo>
                  <a:lnTo>
                    <a:pt x="19" y="30"/>
                  </a:lnTo>
                  <a:lnTo>
                    <a:pt x="29" y="29"/>
                  </a:lnTo>
                  <a:lnTo>
                    <a:pt x="40" y="26"/>
                  </a:lnTo>
                  <a:lnTo>
                    <a:pt x="47" y="23"/>
                  </a:lnTo>
                  <a:lnTo>
                    <a:pt x="54" y="17"/>
                  </a:lnTo>
                  <a:lnTo>
                    <a:pt x="60" y="9"/>
                  </a:lnTo>
                  <a:lnTo>
                    <a:pt x="63" y="0"/>
                  </a:lnTo>
                  <a:lnTo>
                    <a:pt x="53"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70" name="Freeform 65"/>
            <p:cNvSpPr>
              <a:spLocks noChangeArrowheads="1"/>
            </p:cNvSpPr>
            <p:nvPr/>
          </p:nvSpPr>
          <p:spPr bwMode="auto">
            <a:xfrm>
              <a:off x="5565" y="3062"/>
              <a:ext cx="11" cy="218"/>
            </a:xfrm>
            <a:custGeom>
              <a:avLst/>
              <a:gdLst>
                <a:gd name="T0" fmla="*/ 0 w 10"/>
                <a:gd name="T1" fmla="*/ 0 h 204"/>
                <a:gd name="T2" fmla="*/ 0 w 10"/>
                <a:gd name="T3" fmla="*/ 0 h 204"/>
                <a:gd name="T4" fmla="*/ 0 w 10"/>
                <a:gd name="T5" fmla="*/ 671 h 204"/>
                <a:gd name="T6" fmla="*/ 55 w 10"/>
                <a:gd name="T7" fmla="*/ 671 h 204"/>
                <a:gd name="T8" fmla="*/ 55 w 10"/>
                <a:gd name="T9" fmla="*/ 0 h 204"/>
                <a:gd name="T10" fmla="*/ 55 w 10"/>
                <a:gd name="T11" fmla="*/ 0 h 204"/>
                <a:gd name="T12" fmla="*/ 0 w 10"/>
                <a:gd name="T13" fmla="*/ 0 h 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4">
                  <a:moveTo>
                    <a:pt x="0" y="0"/>
                  </a:moveTo>
                  <a:lnTo>
                    <a:pt x="0" y="0"/>
                  </a:lnTo>
                  <a:lnTo>
                    <a:pt x="0" y="204"/>
                  </a:lnTo>
                  <a:lnTo>
                    <a:pt x="10" y="204"/>
                  </a:lnTo>
                  <a:lnTo>
                    <a:pt x="10" y="0"/>
                  </a:lnTo>
                  <a:lnTo>
                    <a:pt x="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71" name="Freeform 66"/>
            <p:cNvSpPr>
              <a:spLocks noChangeArrowheads="1"/>
            </p:cNvSpPr>
            <p:nvPr/>
          </p:nvSpPr>
          <p:spPr bwMode="auto">
            <a:xfrm>
              <a:off x="5499" y="3025"/>
              <a:ext cx="79" cy="33"/>
            </a:xfrm>
            <a:custGeom>
              <a:avLst/>
              <a:gdLst>
                <a:gd name="T0" fmla="*/ 0 w 63"/>
                <a:gd name="T1" fmla="*/ 8 h 33"/>
                <a:gd name="T2" fmla="*/ 0 w 63"/>
                <a:gd name="T3" fmla="*/ 8 h 33"/>
                <a:gd name="T4" fmla="*/ 425 w 63"/>
                <a:gd name="T5" fmla="*/ 9 h 33"/>
                <a:gd name="T6" fmla="*/ 920 w 63"/>
                <a:gd name="T7" fmla="*/ 11 h 33"/>
                <a:gd name="T8" fmla="*/ 1361 w 63"/>
                <a:gd name="T9" fmla="*/ 12 h 33"/>
                <a:gd name="T10" fmla="*/ 1746 w 63"/>
                <a:gd name="T11" fmla="*/ 15 h 33"/>
                <a:gd name="T12" fmla="*/ 2061 w 63"/>
                <a:gd name="T13" fmla="*/ 35 h 33"/>
                <a:gd name="T14" fmla="*/ 2300 w 63"/>
                <a:gd name="T15" fmla="*/ 39 h 33"/>
                <a:gd name="T16" fmla="*/ 2503 w 63"/>
                <a:gd name="T17" fmla="*/ 44 h 33"/>
                <a:gd name="T18" fmla="*/ 2503 w 63"/>
                <a:gd name="T19" fmla="*/ 52 h 33"/>
                <a:gd name="T20" fmla="*/ 2953 w 63"/>
                <a:gd name="T21" fmla="*/ 52 h 33"/>
                <a:gd name="T22" fmla="*/ 2813 w 63"/>
                <a:gd name="T23" fmla="*/ 42 h 33"/>
                <a:gd name="T24" fmla="*/ 2552 w 63"/>
                <a:gd name="T25" fmla="*/ 16 h 33"/>
                <a:gd name="T26" fmla="*/ 2178 w 63"/>
                <a:gd name="T27" fmla="*/ 9 h 33"/>
                <a:gd name="T28" fmla="*/ 1894 w 63"/>
                <a:gd name="T29" fmla="*/ 7 h 33"/>
                <a:gd name="T30" fmla="*/ 1361 w 63"/>
                <a:gd name="T31" fmla="*/ 4 h 33"/>
                <a:gd name="T32" fmla="*/ 920 w 63"/>
                <a:gd name="T33" fmla="*/ 3 h 33"/>
                <a:gd name="T34" fmla="*/ 425 w 63"/>
                <a:gd name="T35" fmla="*/ 2 h 33"/>
                <a:gd name="T36" fmla="*/ 0 w 63"/>
                <a:gd name="T37" fmla="*/ 0 h 33"/>
                <a:gd name="T38" fmla="*/ 0 w 63"/>
                <a:gd name="T39" fmla="*/ 0 h 33"/>
                <a:gd name="T40" fmla="*/ 0 w 63"/>
                <a:gd name="T41" fmla="*/ 8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33">
                  <a:moveTo>
                    <a:pt x="0" y="8"/>
                  </a:moveTo>
                  <a:lnTo>
                    <a:pt x="0" y="8"/>
                  </a:lnTo>
                  <a:lnTo>
                    <a:pt x="9" y="9"/>
                  </a:lnTo>
                  <a:lnTo>
                    <a:pt x="19" y="11"/>
                  </a:lnTo>
                  <a:lnTo>
                    <a:pt x="29" y="12"/>
                  </a:lnTo>
                  <a:lnTo>
                    <a:pt x="37" y="15"/>
                  </a:lnTo>
                  <a:lnTo>
                    <a:pt x="44" y="17"/>
                  </a:lnTo>
                  <a:lnTo>
                    <a:pt x="49" y="21"/>
                  </a:lnTo>
                  <a:lnTo>
                    <a:pt x="53" y="26"/>
                  </a:lnTo>
                  <a:lnTo>
                    <a:pt x="53" y="33"/>
                  </a:lnTo>
                  <a:lnTo>
                    <a:pt x="63" y="33"/>
                  </a:lnTo>
                  <a:lnTo>
                    <a:pt x="60" y="24"/>
                  </a:lnTo>
                  <a:lnTo>
                    <a:pt x="54" y="16"/>
                  </a:lnTo>
                  <a:lnTo>
                    <a:pt x="47" y="9"/>
                  </a:lnTo>
                  <a:lnTo>
                    <a:pt x="40" y="7"/>
                  </a:lnTo>
                  <a:lnTo>
                    <a:pt x="29" y="4"/>
                  </a:lnTo>
                  <a:lnTo>
                    <a:pt x="19" y="3"/>
                  </a:lnTo>
                  <a:lnTo>
                    <a:pt x="9" y="2"/>
                  </a:lnTo>
                  <a:lnTo>
                    <a:pt x="0" y="0"/>
                  </a:lnTo>
                  <a:lnTo>
                    <a:pt x="0" y="8"/>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72" name="Freeform 67"/>
            <p:cNvSpPr>
              <a:spLocks noChangeArrowheads="1"/>
            </p:cNvSpPr>
            <p:nvPr/>
          </p:nvSpPr>
          <p:spPr bwMode="auto">
            <a:xfrm>
              <a:off x="5424" y="2994"/>
              <a:ext cx="73" cy="38"/>
            </a:xfrm>
            <a:custGeom>
              <a:avLst/>
              <a:gdLst>
                <a:gd name="T0" fmla="*/ 428 w 60"/>
                <a:gd name="T1" fmla="*/ 11 h 37"/>
                <a:gd name="T2" fmla="*/ 137 w 60"/>
                <a:gd name="T3" fmla="*/ 14 h 37"/>
                <a:gd name="T4" fmla="*/ 347 w 60"/>
                <a:gd name="T5" fmla="*/ 38 h 37"/>
                <a:gd name="T6" fmla="*/ 651 w 60"/>
                <a:gd name="T7" fmla="*/ 42 h 37"/>
                <a:gd name="T8" fmla="*/ 904 w 60"/>
                <a:gd name="T9" fmla="*/ 45 h 37"/>
                <a:gd name="T10" fmla="*/ 1189 w 60"/>
                <a:gd name="T11" fmla="*/ 47 h 37"/>
                <a:gd name="T12" fmla="*/ 1494 w 60"/>
                <a:gd name="T13" fmla="*/ 50 h 37"/>
                <a:gd name="T14" fmla="*/ 1857 w 60"/>
                <a:gd name="T15" fmla="*/ 51 h 37"/>
                <a:gd name="T16" fmla="*/ 2184 w 60"/>
                <a:gd name="T17" fmla="*/ 54 h 37"/>
                <a:gd name="T18" fmla="*/ 2596 w 60"/>
                <a:gd name="T19" fmla="*/ 55 h 37"/>
                <a:gd name="T20" fmla="*/ 2596 w 60"/>
                <a:gd name="T21" fmla="*/ 47 h 37"/>
                <a:gd name="T22" fmla="*/ 2184 w 60"/>
                <a:gd name="T23" fmla="*/ 46 h 37"/>
                <a:gd name="T24" fmla="*/ 1857 w 60"/>
                <a:gd name="T25" fmla="*/ 43 h 37"/>
                <a:gd name="T26" fmla="*/ 1494 w 60"/>
                <a:gd name="T27" fmla="*/ 42 h 37"/>
                <a:gd name="T28" fmla="*/ 1263 w 60"/>
                <a:gd name="T29" fmla="*/ 40 h 37"/>
                <a:gd name="T30" fmla="*/ 990 w 60"/>
                <a:gd name="T31" fmla="*/ 37 h 37"/>
                <a:gd name="T32" fmla="*/ 733 w 60"/>
                <a:gd name="T33" fmla="*/ 16 h 37"/>
                <a:gd name="T34" fmla="*/ 528 w 60"/>
                <a:gd name="T35" fmla="*/ 12 h 37"/>
                <a:gd name="T36" fmla="*/ 347 w 60"/>
                <a:gd name="T37" fmla="*/ 9 h 37"/>
                <a:gd name="T38" fmla="*/ 0 w 60"/>
                <a:gd name="T39" fmla="*/ 11 h 37"/>
                <a:gd name="T40" fmla="*/ 347 w 60"/>
                <a:gd name="T41" fmla="*/ 9 h 37"/>
                <a:gd name="T42" fmla="*/ 0 w 60"/>
                <a:gd name="T43" fmla="*/ 0 h 37"/>
                <a:gd name="T44" fmla="*/ 0 w 60"/>
                <a:gd name="T45" fmla="*/ 11 h 37"/>
                <a:gd name="T46" fmla="*/ 428 w 60"/>
                <a:gd name="T47" fmla="*/ 11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37">
                  <a:moveTo>
                    <a:pt x="10" y="11"/>
                  </a:moveTo>
                  <a:lnTo>
                    <a:pt x="3" y="14"/>
                  </a:lnTo>
                  <a:lnTo>
                    <a:pt x="8" y="20"/>
                  </a:lnTo>
                  <a:lnTo>
                    <a:pt x="15" y="24"/>
                  </a:lnTo>
                  <a:lnTo>
                    <a:pt x="21" y="27"/>
                  </a:lnTo>
                  <a:lnTo>
                    <a:pt x="27" y="29"/>
                  </a:lnTo>
                  <a:lnTo>
                    <a:pt x="34" y="32"/>
                  </a:lnTo>
                  <a:lnTo>
                    <a:pt x="43" y="33"/>
                  </a:lnTo>
                  <a:lnTo>
                    <a:pt x="50" y="36"/>
                  </a:lnTo>
                  <a:lnTo>
                    <a:pt x="60" y="37"/>
                  </a:lnTo>
                  <a:lnTo>
                    <a:pt x="60" y="29"/>
                  </a:lnTo>
                  <a:lnTo>
                    <a:pt x="50" y="28"/>
                  </a:lnTo>
                  <a:lnTo>
                    <a:pt x="43" y="25"/>
                  </a:lnTo>
                  <a:lnTo>
                    <a:pt x="34" y="24"/>
                  </a:lnTo>
                  <a:lnTo>
                    <a:pt x="29" y="22"/>
                  </a:lnTo>
                  <a:lnTo>
                    <a:pt x="23" y="19"/>
                  </a:lnTo>
                  <a:lnTo>
                    <a:pt x="17" y="16"/>
                  </a:lnTo>
                  <a:lnTo>
                    <a:pt x="12" y="12"/>
                  </a:lnTo>
                  <a:lnTo>
                    <a:pt x="8" y="9"/>
                  </a:lnTo>
                  <a:lnTo>
                    <a:pt x="0" y="11"/>
                  </a:lnTo>
                  <a:lnTo>
                    <a:pt x="8" y="9"/>
                  </a:lnTo>
                  <a:lnTo>
                    <a:pt x="0" y="0"/>
                  </a:lnTo>
                  <a:lnTo>
                    <a:pt x="0" y="11"/>
                  </a:lnTo>
                  <a:lnTo>
                    <a:pt x="10" y="11"/>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73" name="Freeform 68"/>
            <p:cNvSpPr>
              <a:spLocks noChangeArrowheads="1"/>
            </p:cNvSpPr>
            <p:nvPr/>
          </p:nvSpPr>
          <p:spPr bwMode="auto">
            <a:xfrm>
              <a:off x="5424" y="3006"/>
              <a:ext cx="11" cy="339"/>
            </a:xfrm>
            <a:custGeom>
              <a:avLst/>
              <a:gdLst>
                <a:gd name="T0" fmla="*/ 3 w 10"/>
                <a:gd name="T1" fmla="*/ 1011 h 317"/>
                <a:gd name="T2" fmla="*/ 55 w 10"/>
                <a:gd name="T3" fmla="*/ 1024 h 317"/>
                <a:gd name="T4" fmla="*/ 55 w 10"/>
                <a:gd name="T5" fmla="*/ 0 h 317"/>
                <a:gd name="T6" fmla="*/ 0 w 10"/>
                <a:gd name="T7" fmla="*/ 0 h 317"/>
                <a:gd name="T8" fmla="*/ 0 w 10"/>
                <a:gd name="T9" fmla="*/ 1024 h 317"/>
                <a:gd name="T10" fmla="*/ 45 w 10"/>
                <a:gd name="T11" fmla="*/ 1032 h 317"/>
                <a:gd name="T12" fmla="*/ 0 w 10"/>
                <a:gd name="T13" fmla="*/ 1024 h 317"/>
                <a:gd name="T14" fmla="*/ 0 w 10"/>
                <a:gd name="T15" fmla="*/ 1061 h 317"/>
                <a:gd name="T16" fmla="*/ 45 w 10"/>
                <a:gd name="T17" fmla="*/ 1032 h 317"/>
                <a:gd name="T18" fmla="*/ 3 w 10"/>
                <a:gd name="T19" fmla="*/ 1011 h 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317">
                  <a:moveTo>
                    <a:pt x="3" y="303"/>
                  </a:moveTo>
                  <a:lnTo>
                    <a:pt x="10" y="306"/>
                  </a:lnTo>
                  <a:lnTo>
                    <a:pt x="10" y="0"/>
                  </a:lnTo>
                  <a:lnTo>
                    <a:pt x="0" y="0"/>
                  </a:lnTo>
                  <a:lnTo>
                    <a:pt x="0" y="306"/>
                  </a:lnTo>
                  <a:lnTo>
                    <a:pt x="8" y="308"/>
                  </a:lnTo>
                  <a:lnTo>
                    <a:pt x="0" y="306"/>
                  </a:lnTo>
                  <a:lnTo>
                    <a:pt x="0" y="317"/>
                  </a:lnTo>
                  <a:lnTo>
                    <a:pt x="8" y="308"/>
                  </a:lnTo>
                  <a:lnTo>
                    <a:pt x="3" y="303"/>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74" name="Freeform 69"/>
            <p:cNvSpPr>
              <a:spLocks noChangeArrowheads="1"/>
            </p:cNvSpPr>
            <p:nvPr/>
          </p:nvSpPr>
          <p:spPr bwMode="auto">
            <a:xfrm>
              <a:off x="5431" y="2703"/>
              <a:ext cx="140" cy="329"/>
            </a:xfrm>
            <a:custGeom>
              <a:avLst/>
              <a:gdLst>
                <a:gd name="T0" fmla="*/ 0 w 113"/>
                <a:gd name="T1" fmla="*/ 1009 h 307"/>
                <a:gd name="T2" fmla="*/ 224 w 113"/>
                <a:gd name="T3" fmla="*/ 997 h 307"/>
                <a:gd name="T4" fmla="*/ 528 w 113"/>
                <a:gd name="T5" fmla="*/ 979 h 307"/>
                <a:gd name="T6" fmla="*/ 810 w 113"/>
                <a:gd name="T7" fmla="*/ 965 h 307"/>
                <a:gd name="T8" fmla="*/ 1073 w 113"/>
                <a:gd name="T9" fmla="*/ 958 h 307"/>
                <a:gd name="T10" fmla="*/ 1370 w 113"/>
                <a:gd name="T11" fmla="*/ 957 h 307"/>
                <a:gd name="T12" fmla="*/ 1774 w 113"/>
                <a:gd name="T13" fmla="*/ 952 h 307"/>
                <a:gd name="T14" fmla="*/ 2102 w 113"/>
                <a:gd name="T15" fmla="*/ 941 h 307"/>
                <a:gd name="T16" fmla="*/ 2593 w 113"/>
                <a:gd name="T17" fmla="*/ 935 h 307"/>
                <a:gd name="T18" fmla="*/ 3001 w 113"/>
                <a:gd name="T19" fmla="*/ 933 h 307"/>
                <a:gd name="T20" fmla="*/ 3519 w 113"/>
                <a:gd name="T21" fmla="*/ 928 h 307"/>
                <a:gd name="T22" fmla="*/ 3981 w 113"/>
                <a:gd name="T23" fmla="*/ 919 h 307"/>
                <a:gd name="T24" fmla="*/ 4386 w 113"/>
                <a:gd name="T25" fmla="*/ 911 h 307"/>
                <a:gd name="T26" fmla="*/ 4769 w 113"/>
                <a:gd name="T27" fmla="*/ 900 h 307"/>
                <a:gd name="T28" fmla="*/ 5070 w 113"/>
                <a:gd name="T29" fmla="*/ 884 h 307"/>
                <a:gd name="T30" fmla="*/ 5301 w 113"/>
                <a:gd name="T31" fmla="*/ 871 h 307"/>
                <a:gd name="T32" fmla="*/ 5306 w 113"/>
                <a:gd name="T33" fmla="*/ 842 h 307"/>
                <a:gd name="T34" fmla="*/ 5306 w 113"/>
                <a:gd name="T35" fmla="*/ 168 h 307"/>
                <a:gd name="T36" fmla="*/ 5301 w 113"/>
                <a:gd name="T37" fmla="*/ 140 h 307"/>
                <a:gd name="T38" fmla="*/ 5070 w 113"/>
                <a:gd name="T39" fmla="*/ 126 h 307"/>
                <a:gd name="T40" fmla="*/ 4769 w 113"/>
                <a:gd name="T41" fmla="*/ 103 h 307"/>
                <a:gd name="T42" fmla="*/ 4386 w 113"/>
                <a:gd name="T43" fmla="*/ 96 h 307"/>
                <a:gd name="T44" fmla="*/ 3981 w 113"/>
                <a:gd name="T45" fmla="*/ 89 h 307"/>
                <a:gd name="T46" fmla="*/ 3519 w 113"/>
                <a:gd name="T47" fmla="*/ 84 h 307"/>
                <a:gd name="T48" fmla="*/ 3001 w 113"/>
                <a:gd name="T49" fmla="*/ 78 h 307"/>
                <a:gd name="T50" fmla="*/ 2593 w 113"/>
                <a:gd name="T51" fmla="*/ 74 h 307"/>
                <a:gd name="T52" fmla="*/ 2102 w 113"/>
                <a:gd name="T53" fmla="*/ 69 h 307"/>
                <a:gd name="T54" fmla="*/ 1774 w 113"/>
                <a:gd name="T55" fmla="*/ 57 h 307"/>
                <a:gd name="T56" fmla="*/ 1370 w 113"/>
                <a:gd name="T57" fmla="*/ 53 h 307"/>
                <a:gd name="T58" fmla="*/ 1073 w 113"/>
                <a:gd name="T59" fmla="*/ 44 h 307"/>
                <a:gd name="T60" fmla="*/ 810 w 113"/>
                <a:gd name="T61" fmla="*/ 41 h 307"/>
                <a:gd name="T62" fmla="*/ 528 w 113"/>
                <a:gd name="T63" fmla="*/ 32 h 307"/>
                <a:gd name="T64" fmla="*/ 224 w 113"/>
                <a:gd name="T65" fmla="*/ 5 h 307"/>
                <a:gd name="T66" fmla="*/ 0 w 113"/>
                <a:gd name="T67" fmla="*/ 0 h 307"/>
                <a:gd name="T68" fmla="*/ 0 w 113"/>
                <a:gd name="T69" fmla="*/ 1009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307">
                  <a:moveTo>
                    <a:pt x="0" y="307"/>
                  </a:moveTo>
                  <a:lnTo>
                    <a:pt x="5" y="302"/>
                  </a:lnTo>
                  <a:lnTo>
                    <a:pt x="11" y="298"/>
                  </a:lnTo>
                  <a:lnTo>
                    <a:pt x="17" y="294"/>
                  </a:lnTo>
                  <a:lnTo>
                    <a:pt x="23" y="291"/>
                  </a:lnTo>
                  <a:lnTo>
                    <a:pt x="29" y="290"/>
                  </a:lnTo>
                  <a:lnTo>
                    <a:pt x="38" y="289"/>
                  </a:lnTo>
                  <a:lnTo>
                    <a:pt x="45" y="286"/>
                  </a:lnTo>
                  <a:lnTo>
                    <a:pt x="55" y="285"/>
                  </a:lnTo>
                  <a:lnTo>
                    <a:pt x="64" y="283"/>
                  </a:lnTo>
                  <a:lnTo>
                    <a:pt x="74" y="281"/>
                  </a:lnTo>
                  <a:lnTo>
                    <a:pt x="84" y="280"/>
                  </a:lnTo>
                  <a:lnTo>
                    <a:pt x="93" y="277"/>
                  </a:lnTo>
                  <a:lnTo>
                    <a:pt x="101" y="274"/>
                  </a:lnTo>
                  <a:lnTo>
                    <a:pt x="107" y="269"/>
                  </a:lnTo>
                  <a:lnTo>
                    <a:pt x="112" y="264"/>
                  </a:lnTo>
                  <a:lnTo>
                    <a:pt x="113" y="256"/>
                  </a:lnTo>
                  <a:lnTo>
                    <a:pt x="113" y="51"/>
                  </a:lnTo>
                  <a:lnTo>
                    <a:pt x="112" y="43"/>
                  </a:lnTo>
                  <a:lnTo>
                    <a:pt x="107" y="38"/>
                  </a:lnTo>
                  <a:lnTo>
                    <a:pt x="101" y="32"/>
                  </a:lnTo>
                  <a:lnTo>
                    <a:pt x="93" y="30"/>
                  </a:lnTo>
                  <a:lnTo>
                    <a:pt x="84" y="27"/>
                  </a:lnTo>
                  <a:lnTo>
                    <a:pt x="74" y="26"/>
                  </a:lnTo>
                  <a:lnTo>
                    <a:pt x="64" y="23"/>
                  </a:lnTo>
                  <a:lnTo>
                    <a:pt x="55" y="22"/>
                  </a:lnTo>
                  <a:lnTo>
                    <a:pt x="45" y="21"/>
                  </a:lnTo>
                  <a:lnTo>
                    <a:pt x="38" y="18"/>
                  </a:lnTo>
                  <a:lnTo>
                    <a:pt x="29" y="17"/>
                  </a:lnTo>
                  <a:lnTo>
                    <a:pt x="23" y="14"/>
                  </a:lnTo>
                  <a:lnTo>
                    <a:pt x="17" y="13"/>
                  </a:lnTo>
                  <a:lnTo>
                    <a:pt x="11" y="9"/>
                  </a:lnTo>
                  <a:lnTo>
                    <a:pt x="5" y="5"/>
                  </a:lnTo>
                  <a:lnTo>
                    <a:pt x="0" y="0"/>
                  </a:lnTo>
                  <a:lnTo>
                    <a:pt x="0" y="307"/>
                  </a:lnTo>
                  <a:close/>
                </a:path>
              </a:pathLst>
            </a:custGeom>
            <a:solidFill>
              <a:srgbClr val="007FE5"/>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75" name="Freeform 70"/>
            <p:cNvSpPr>
              <a:spLocks noChangeArrowheads="1"/>
            </p:cNvSpPr>
            <p:nvPr/>
          </p:nvSpPr>
          <p:spPr bwMode="auto">
            <a:xfrm>
              <a:off x="5428" y="3006"/>
              <a:ext cx="70" cy="29"/>
            </a:xfrm>
            <a:custGeom>
              <a:avLst/>
              <a:gdLst>
                <a:gd name="T0" fmla="*/ 2314 w 57"/>
                <a:gd name="T1" fmla="*/ 0 h 28"/>
                <a:gd name="T2" fmla="*/ 2314 w 57"/>
                <a:gd name="T3" fmla="*/ 0 h 28"/>
                <a:gd name="T4" fmla="*/ 1891 w 57"/>
                <a:gd name="T5" fmla="*/ 1 h 28"/>
                <a:gd name="T6" fmla="*/ 1619 w 57"/>
                <a:gd name="T7" fmla="*/ 4 h 28"/>
                <a:gd name="T8" fmla="*/ 1254 w 57"/>
                <a:gd name="T9" fmla="*/ 5 h 28"/>
                <a:gd name="T10" fmla="*/ 953 w 57"/>
                <a:gd name="T11" fmla="*/ 6 h 28"/>
                <a:gd name="T12" fmla="*/ 721 w 57"/>
                <a:gd name="T13" fmla="*/ 9 h 28"/>
                <a:gd name="T14" fmla="*/ 456 w 57"/>
                <a:gd name="T15" fmla="*/ 13 h 28"/>
                <a:gd name="T16" fmla="*/ 200 w 57"/>
                <a:gd name="T17" fmla="*/ 35 h 28"/>
                <a:gd name="T18" fmla="*/ 0 w 57"/>
                <a:gd name="T19" fmla="*/ 41 h 28"/>
                <a:gd name="T20" fmla="*/ 200 w 57"/>
                <a:gd name="T21" fmla="*/ 50 h 28"/>
                <a:gd name="T22" fmla="*/ 371 w 57"/>
                <a:gd name="T23" fmla="*/ 42 h 28"/>
                <a:gd name="T24" fmla="*/ 587 w 57"/>
                <a:gd name="T25" fmla="*/ 39 h 28"/>
                <a:gd name="T26" fmla="*/ 831 w 57"/>
                <a:gd name="T27" fmla="*/ 35 h 28"/>
                <a:gd name="T28" fmla="*/ 1038 w 57"/>
                <a:gd name="T29" fmla="*/ 32 h 28"/>
                <a:gd name="T30" fmla="*/ 1254 w 57"/>
                <a:gd name="T31" fmla="*/ 13 h 28"/>
                <a:gd name="T32" fmla="*/ 1619 w 57"/>
                <a:gd name="T33" fmla="*/ 12 h 28"/>
                <a:gd name="T34" fmla="*/ 1891 w 57"/>
                <a:gd name="T35" fmla="*/ 9 h 28"/>
                <a:gd name="T36" fmla="*/ 2314 w 57"/>
                <a:gd name="T37" fmla="*/ 8 h 28"/>
                <a:gd name="T38" fmla="*/ 2314 w 57"/>
                <a:gd name="T39" fmla="*/ 8 h 28"/>
                <a:gd name="T40" fmla="*/ 2314 w 57"/>
                <a:gd name="T41" fmla="*/ 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28">
                  <a:moveTo>
                    <a:pt x="57" y="0"/>
                  </a:moveTo>
                  <a:lnTo>
                    <a:pt x="57" y="0"/>
                  </a:lnTo>
                  <a:lnTo>
                    <a:pt x="47" y="1"/>
                  </a:lnTo>
                  <a:lnTo>
                    <a:pt x="40" y="4"/>
                  </a:lnTo>
                  <a:lnTo>
                    <a:pt x="31" y="5"/>
                  </a:lnTo>
                  <a:lnTo>
                    <a:pt x="24" y="6"/>
                  </a:lnTo>
                  <a:lnTo>
                    <a:pt x="18" y="9"/>
                  </a:lnTo>
                  <a:lnTo>
                    <a:pt x="11" y="13"/>
                  </a:lnTo>
                  <a:lnTo>
                    <a:pt x="5" y="17"/>
                  </a:lnTo>
                  <a:lnTo>
                    <a:pt x="0" y="23"/>
                  </a:lnTo>
                  <a:lnTo>
                    <a:pt x="5" y="28"/>
                  </a:lnTo>
                  <a:lnTo>
                    <a:pt x="9" y="24"/>
                  </a:lnTo>
                  <a:lnTo>
                    <a:pt x="15" y="21"/>
                  </a:lnTo>
                  <a:lnTo>
                    <a:pt x="20" y="17"/>
                  </a:lnTo>
                  <a:lnTo>
                    <a:pt x="26" y="14"/>
                  </a:lnTo>
                  <a:lnTo>
                    <a:pt x="31" y="13"/>
                  </a:lnTo>
                  <a:lnTo>
                    <a:pt x="40" y="12"/>
                  </a:lnTo>
                  <a:lnTo>
                    <a:pt x="47" y="9"/>
                  </a:lnTo>
                  <a:lnTo>
                    <a:pt x="57" y="8"/>
                  </a:lnTo>
                  <a:lnTo>
                    <a:pt x="57"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76" name="Freeform 71"/>
            <p:cNvSpPr>
              <a:spLocks noChangeArrowheads="1"/>
            </p:cNvSpPr>
            <p:nvPr/>
          </p:nvSpPr>
          <p:spPr bwMode="auto">
            <a:xfrm>
              <a:off x="5499" y="2978"/>
              <a:ext cx="79" cy="33"/>
            </a:xfrm>
            <a:custGeom>
              <a:avLst/>
              <a:gdLst>
                <a:gd name="T0" fmla="*/ 2503 w 63"/>
                <a:gd name="T1" fmla="*/ 0 h 33"/>
                <a:gd name="T2" fmla="*/ 2503 w 63"/>
                <a:gd name="T3" fmla="*/ 0 h 33"/>
                <a:gd name="T4" fmla="*/ 2503 w 63"/>
                <a:gd name="T5" fmla="*/ 7 h 33"/>
                <a:gd name="T6" fmla="*/ 2300 w 63"/>
                <a:gd name="T7" fmla="*/ 11 h 33"/>
                <a:gd name="T8" fmla="*/ 2061 w 63"/>
                <a:gd name="T9" fmla="*/ 15 h 33"/>
                <a:gd name="T10" fmla="*/ 1746 w 63"/>
                <a:gd name="T11" fmla="*/ 35 h 33"/>
                <a:gd name="T12" fmla="*/ 1361 w 63"/>
                <a:gd name="T13" fmla="*/ 38 h 33"/>
                <a:gd name="T14" fmla="*/ 920 w 63"/>
                <a:gd name="T15" fmla="*/ 39 h 33"/>
                <a:gd name="T16" fmla="*/ 425 w 63"/>
                <a:gd name="T17" fmla="*/ 42 h 33"/>
                <a:gd name="T18" fmla="*/ 0 w 63"/>
                <a:gd name="T19" fmla="*/ 43 h 33"/>
                <a:gd name="T20" fmla="*/ 0 w 63"/>
                <a:gd name="T21" fmla="*/ 52 h 33"/>
                <a:gd name="T22" fmla="*/ 425 w 63"/>
                <a:gd name="T23" fmla="*/ 49 h 33"/>
                <a:gd name="T24" fmla="*/ 920 w 63"/>
                <a:gd name="T25" fmla="*/ 47 h 33"/>
                <a:gd name="T26" fmla="*/ 1361 w 63"/>
                <a:gd name="T27" fmla="*/ 45 h 33"/>
                <a:gd name="T28" fmla="*/ 1894 w 63"/>
                <a:gd name="T29" fmla="*/ 43 h 33"/>
                <a:gd name="T30" fmla="*/ 2178 w 63"/>
                <a:gd name="T31" fmla="*/ 40 h 33"/>
                <a:gd name="T32" fmla="*/ 2552 w 63"/>
                <a:gd name="T33" fmla="*/ 16 h 33"/>
                <a:gd name="T34" fmla="*/ 2813 w 63"/>
                <a:gd name="T35" fmla="*/ 9 h 33"/>
                <a:gd name="T36" fmla="*/ 2953 w 63"/>
                <a:gd name="T37" fmla="*/ 0 h 33"/>
                <a:gd name="T38" fmla="*/ 2953 w 63"/>
                <a:gd name="T39" fmla="*/ 0 h 33"/>
                <a:gd name="T40" fmla="*/ 2503 w 63"/>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33">
                  <a:moveTo>
                    <a:pt x="53" y="0"/>
                  </a:moveTo>
                  <a:lnTo>
                    <a:pt x="53" y="0"/>
                  </a:lnTo>
                  <a:lnTo>
                    <a:pt x="53" y="7"/>
                  </a:lnTo>
                  <a:lnTo>
                    <a:pt x="49" y="11"/>
                  </a:lnTo>
                  <a:lnTo>
                    <a:pt x="44" y="15"/>
                  </a:lnTo>
                  <a:lnTo>
                    <a:pt x="37" y="17"/>
                  </a:lnTo>
                  <a:lnTo>
                    <a:pt x="29" y="20"/>
                  </a:lnTo>
                  <a:lnTo>
                    <a:pt x="19" y="21"/>
                  </a:lnTo>
                  <a:lnTo>
                    <a:pt x="9" y="24"/>
                  </a:lnTo>
                  <a:lnTo>
                    <a:pt x="0" y="25"/>
                  </a:lnTo>
                  <a:lnTo>
                    <a:pt x="0" y="33"/>
                  </a:lnTo>
                  <a:lnTo>
                    <a:pt x="9" y="31"/>
                  </a:lnTo>
                  <a:lnTo>
                    <a:pt x="19" y="29"/>
                  </a:lnTo>
                  <a:lnTo>
                    <a:pt x="29" y="27"/>
                  </a:lnTo>
                  <a:lnTo>
                    <a:pt x="40" y="25"/>
                  </a:lnTo>
                  <a:lnTo>
                    <a:pt x="47" y="22"/>
                  </a:lnTo>
                  <a:lnTo>
                    <a:pt x="54" y="16"/>
                  </a:lnTo>
                  <a:lnTo>
                    <a:pt x="60" y="9"/>
                  </a:lnTo>
                  <a:lnTo>
                    <a:pt x="63" y="0"/>
                  </a:lnTo>
                  <a:lnTo>
                    <a:pt x="53"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77" name="Freeform 72"/>
            <p:cNvSpPr>
              <a:spLocks noChangeArrowheads="1"/>
            </p:cNvSpPr>
            <p:nvPr/>
          </p:nvSpPr>
          <p:spPr bwMode="auto">
            <a:xfrm>
              <a:off x="5565" y="2757"/>
              <a:ext cx="11" cy="220"/>
            </a:xfrm>
            <a:custGeom>
              <a:avLst/>
              <a:gdLst>
                <a:gd name="T0" fmla="*/ 0 w 10"/>
                <a:gd name="T1" fmla="*/ 0 h 205"/>
                <a:gd name="T2" fmla="*/ 0 w 10"/>
                <a:gd name="T3" fmla="*/ 0 h 205"/>
                <a:gd name="T4" fmla="*/ 0 w 10"/>
                <a:gd name="T5" fmla="*/ 672 h 205"/>
                <a:gd name="T6" fmla="*/ 55 w 10"/>
                <a:gd name="T7" fmla="*/ 672 h 205"/>
                <a:gd name="T8" fmla="*/ 55 w 10"/>
                <a:gd name="T9" fmla="*/ 0 h 205"/>
                <a:gd name="T10" fmla="*/ 55 w 10"/>
                <a:gd name="T11" fmla="*/ 0 h 205"/>
                <a:gd name="T12" fmla="*/ 0 w 10"/>
                <a:gd name="T13" fmla="*/ 0 h 2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5">
                  <a:moveTo>
                    <a:pt x="0" y="0"/>
                  </a:moveTo>
                  <a:lnTo>
                    <a:pt x="0" y="0"/>
                  </a:lnTo>
                  <a:lnTo>
                    <a:pt x="0" y="205"/>
                  </a:lnTo>
                  <a:lnTo>
                    <a:pt x="10" y="205"/>
                  </a:lnTo>
                  <a:lnTo>
                    <a:pt x="10" y="0"/>
                  </a:lnTo>
                  <a:lnTo>
                    <a:pt x="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78" name="Freeform 73"/>
            <p:cNvSpPr>
              <a:spLocks noChangeArrowheads="1"/>
            </p:cNvSpPr>
            <p:nvPr/>
          </p:nvSpPr>
          <p:spPr bwMode="auto">
            <a:xfrm>
              <a:off x="5499" y="2723"/>
              <a:ext cx="79" cy="35"/>
            </a:xfrm>
            <a:custGeom>
              <a:avLst/>
              <a:gdLst>
                <a:gd name="T0" fmla="*/ 0 w 63"/>
                <a:gd name="T1" fmla="*/ 8 h 33"/>
                <a:gd name="T2" fmla="*/ 0 w 63"/>
                <a:gd name="T3" fmla="*/ 8 h 33"/>
                <a:gd name="T4" fmla="*/ 425 w 63"/>
                <a:gd name="T5" fmla="*/ 9 h 33"/>
                <a:gd name="T6" fmla="*/ 920 w 63"/>
                <a:gd name="T7" fmla="*/ 12 h 33"/>
                <a:gd name="T8" fmla="*/ 1361 w 63"/>
                <a:gd name="T9" fmla="*/ 13 h 33"/>
                <a:gd name="T10" fmla="*/ 1746 w 63"/>
                <a:gd name="T11" fmla="*/ 16 h 33"/>
                <a:gd name="T12" fmla="*/ 2061 w 63"/>
                <a:gd name="T13" fmla="*/ 36 h 33"/>
                <a:gd name="T14" fmla="*/ 2300 w 63"/>
                <a:gd name="T15" fmla="*/ 40 h 33"/>
                <a:gd name="T16" fmla="*/ 2503 w 63"/>
                <a:gd name="T17" fmla="*/ 44 h 33"/>
                <a:gd name="T18" fmla="*/ 2503 w 63"/>
                <a:gd name="T19" fmla="*/ 52 h 33"/>
                <a:gd name="T20" fmla="*/ 2953 w 63"/>
                <a:gd name="T21" fmla="*/ 52 h 33"/>
                <a:gd name="T22" fmla="*/ 2813 w 63"/>
                <a:gd name="T23" fmla="*/ 42 h 33"/>
                <a:gd name="T24" fmla="*/ 2552 w 63"/>
                <a:gd name="T25" fmla="*/ 35 h 33"/>
                <a:gd name="T26" fmla="*/ 2178 w 63"/>
                <a:gd name="T27" fmla="*/ 11 h 33"/>
                <a:gd name="T28" fmla="*/ 1894 w 63"/>
                <a:gd name="T29" fmla="*/ 8 h 33"/>
                <a:gd name="T30" fmla="*/ 1361 w 63"/>
                <a:gd name="T31" fmla="*/ 5 h 33"/>
                <a:gd name="T32" fmla="*/ 920 w 63"/>
                <a:gd name="T33" fmla="*/ 4 h 33"/>
                <a:gd name="T34" fmla="*/ 425 w 63"/>
                <a:gd name="T35" fmla="*/ 2 h 33"/>
                <a:gd name="T36" fmla="*/ 0 w 63"/>
                <a:gd name="T37" fmla="*/ 0 h 33"/>
                <a:gd name="T38" fmla="*/ 0 w 63"/>
                <a:gd name="T39" fmla="*/ 0 h 33"/>
                <a:gd name="T40" fmla="*/ 0 w 63"/>
                <a:gd name="T41" fmla="*/ 8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33">
                  <a:moveTo>
                    <a:pt x="0" y="8"/>
                  </a:moveTo>
                  <a:lnTo>
                    <a:pt x="0" y="8"/>
                  </a:lnTo>
                  <a:lnTo>
                    <a:pt x="9" y="9"/>
                  </a:lnTo>
                  <a:lnTo>
                    <a:pt x="19" y="12"/>
                  </a:lnTo>
                  <a:lnTo>
                    <a:pt x="29" y="13"/>
                  </a:lnTo>
                  <a:lnTo>
                    <a:pt x="37" y="16"/>
                  </a:lnTo>
                  <a:lnTo>
                    <a:pt x="44" y="18"/>
                  </a:lnTo>
                  <a:lnTo>
                    <a:pt x="49" y="22"/>
                  </a:lnTo>
                  <a:lnTo>
                    <a:pt x="53" y="26"/>
                  </a:lnTo>
                  <a:lnTo>
                    <a:pt x="53" y="33"/>
                  </a:lnTo>
                  <a:lnTo>
                    <a:pt x="63" y="33"/>
                  </a:lnTo>
                  <a:lnTo>
                    <a:pt x="60" y="24"/>
                  </a:lnTo>
                  <a:lnTo>
                    <a:pt x="54" y="17"/>
                  </a:lnTo>
                  <a:lnTo>
                    <a:pt x="47" y="11"/>
                  </a:lnTo>
                  <a:lnTo>
                    <a:pt x="40" y="8"/>
                  </a:lnTo>
                  <a:lnTo>
                    <a:pt x="29" y="5"/>
                  </a:lnTo>
                  <a:lnTo>
                    <a:pt x="19" y="4"/>
                  </a:lnTo>
                  <a:lnTo>
                    <a:pt x="9" y="2"/>
                  </a:lnTo>
                  <a:lnTo>
                    <a:pt x="0" y="0"/>
                  </a:lnTo>
                  <a:lnTo>
                    <a:pt x="0" y="8"/>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79" name="Freeform 74"/>
            <p:cNvSpPr>
              <a:spLocks noChangeArrowheads="1"/>
            </p:cNvSpPr>
            <p:nvPr/>
          </p:nvSpPr>
          <p:spPr bwMode="auto">
            <a:xfrm>
              <a:off x="5424" y="2689"/>
              <a:ext cx="73" cy="42"/>
            </a:xfrm>
            <a:custGeom>
              <a:avLst/>
              <a:gdLst>
                <a:gd name="T0" fmla="*/ 428 w 60"/>
                <a:gd name="T1" fmla="*/ 32 h 39"/>
                <a:gd name="T2" fmla="*/ 137 w 60"/>
                <a:gd name="T3" fmla="*/ 38 h 39"/>
                <a:gd name="T4" fmla="*/ 347 w 60"/>
                <a:gd name="T5" fmla="*/ 50 h 39"/>
                <a:gd name="T6" fmla="*/ 594 w 60"/>
                <a:gd name="T7" fmla="*/ 62 h 39"/>
                <a:gd name="T8" fmla="*/ 904 w 60"/>
                <a:gd name="T9" fmla="*/ 75 h 39"/>
                <a:gd name="T10" fmla="*/ 1189 w 60"/>
                <a:gd name="T11" fmla="*/ 78 h 39"/>
                <a:gd name="T12" fmla="*/ 1494 w 60"/>
                <a:gd name="T13" fmla="*/ 83 h 39"/>
                <a:gd name="T14" fmla="*/ 1857 w 60"/>
                <a:gd name="T15" fmla="*/ 86 h 39"/>
                <a:gd name="T16" fmla="*/ 2184 w 60"/>
                <a:gd name="T17" fmla="*/ 91 h 39"/>
                <a:gd name="T18" fmla="*/ 2596 w 60"/>
                <a:gd name="T19" fmla="*/ 95 h 39"/>
                <a:gd name="T20" fmla="*/ 2596 w 60"/>
                <a:gd name="T21" fmla="*/ 78 h 39"/>
                <a:gd name="T22" fmla="*/ 2184 w 60"/>
                <a:gd name="T23" fmla="*/ 75 h 39"/>
                <a:gd name="T24" fmla="*/ 1857 w 60"/>
                <a:gd name="T25" fmla="*/ 65 h 39"/>
                <a:gd name="T26" fmla="*/ 1494 w 60"/>
                <a:gd name="T27" fmla="*/ 62 h 39"/>
                <a:gd name="T28" fmla="*/ 1263 w 60"/>
                <a:gd name="T29" fmla="*/ 53 h 39"/>
                <a:gd name="T30" fmla="*/ 990 w 60"/>
                <a:gd name="T31" fmla="*/ 50 h 39"/>
                <a:gd name="T32" fmla="*/ 782 w 60"/>
                <a:gd name="T33" fmla="*/ 42 h 39"/>
                <a:gd name="T34" fmla="*/ 528 w 60"/>
                <a:gd name="T35" fmla="*/ 34 h 39"/>
                <a:gd name="T36" fmla="*/ 347 w 60"/>
                <a:gd name="T37" fmla="*/ 29 h 39"/>
                <a:gd name="T38" fmla="*/ 0 w 60"/>
                <a:gd name="T39" fmla="*/ 32 h 39"/>
                <a:gd name="T40" fmla="*/ 347 w 60"/>
                <a:gd name="T41" fmla="*/ 29 h 39"/>
                <a:gd name="T42" fmla="*/ 0 w 60"/>
                <a:gd name="T43" fmla="*/ 0 h 39"/>
                <a:gd name="T44" fmla="*/ 0 w 60"/>
                <a:gd name="T45" fmla="*/ 32 h 39"/>
                <a:gd name="T46" fmla="*/ 428 w 60"/>
                <a:gd name="T47" fmla="*/ 32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39">
                  <a:moveTo>
                    <a:pt x="10" y="13"/>
                  </a:moveTo>
                  <a:lnTo>
                    <a:pt x="3" y="16"/>
                  </a:lnTo>
                  <a:lnTo>
                    <a:pt x="8" y="22"/>
                  </a:lnTo>
                  <a:lnTo>
                    <a:pt x="14" y="26"/>
                  </a:lnTo>
                  <a:lnTo>
                    <a:pt x="21" y="30"/>
                  </a:lnTo>
                  <a:lnTo>
                    <a:pt x="27" y="31"/>
                  </a:lnTo>
                  <a:lnTo>
                    <a:pt x="34" y="34"/>
                  </a:lnTo>
                  <a:lnTo>
                    <a:pt x="43" y="35"/>
                  </a:lnTo>
                  <a:lnTo>
                    <a:pt x="50" y="38"/>
                  </a:lnTo>
                  <a:lnTo>
                    <a:pt x="60" y="39"/>
                  </a:lnTo>
                  <a:lnTo>
                    <a:pt x="60" y="31"/>
                  </a:lnTo>
                  <a:lnTo>
                    <a:pt x="50" y="30"/>
                  </a:lnTo>
                  <a:lnTo>
                    <a:pt x="43" y="27"/>
                  </a:lnTo>
                  <a:lnTo>
                    <a:pt x="34" y="26"/>
                  </a:lnTo>
                  <a:lnTo>
                    <a:pt x="29" y="23"/>
                  </a:lnTo>
                  <a:lnTo>
                    <a:pt x="23" y="22"/>
                  </a:lnTo>
                  <a:lnTo>
                    <a:pt x="18" y="18"/>
                  </a:lnTo>
                  <a:lnTo>
                    <a:pt x="12" y="14"/>
                  </a:lnTo>
                  <a:lnTo>
                    <a:pt x="8" y="11"/>
                  </a:lnTo>
                  <a:lnTo>
                    <a:pt x="0" y="13"/>
                  </a:lnTo>
                  <a:lnTo>
                    <a:pt x="8" y="11"/>
                  </a:lnTo>
                  <a:lnTo>
                    <a:pt x="0" y="0"/>
                  </a:lnTo>
                  <a:lnTo>
                    <a:pt x="0" y="13"/>
                  </a:lnTo>
                  <a:lnTo>
                    <a:pt x="10" y="13"/>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80" name="Freeform 75"/>
            <p:cNvSpPr>
              <a:spLocks noChangeArrowheads="1"/>
            </p:cNvSpPr>
            <p:nvPr/>
          </p:nvSpPr>
          <p:spPr bwMode="auto">
            <a:xfrm>
              <a:off x="5424" y="2703"/>
              <a:ext cx="11" cy="342"/>
            </a:xfrm>
            <a:custGeom>
              <a:avLst/>
              <a:gdLst>
                <a:gd name="T0" fmla="*/ 3 w 10"/>
                <a:gd name="T1" fmla="*/ 1007 h 320"/>
                <a:gd name="T2" fmla="*/ 55 w 10"/>
                <a:gd name="T3" fmla="*/ 1016 h 320"/>
                <a:gd name="T4" fmla="*/ 55 w 10"/>
                <a:gd name="T5" fmla="*/ 0 h 320"/>
                <a:gd name="T6" fmla="*/ 0 w 10"/>
                <a:gd name="T7" fmla="*/ 0 h 320"/>
                <a:gd name="T8" fmla="*/ 0 w 10"/>
                <a:gd name="T9" fmla="*/ 1016 h 320"/>
                <a:gd name="T10" fmla="*/ 45 w 10"/>
                <a:gd name="T11" fmla="*/ 1024 h 320"/>
                <a:gd name="T12" fmla="*/ 0 w 10"/>
                <a:gd name="T13" fmla="*/ 1016 h 320"/>
                <a:gd name="T14" fmla="*/ 0 w 10"/>
                <a:gd name="T15" fmla="*/ 1062 h 320"/>
                <a:gd name="T16" fmla="*/ 45 w 10"/>
                <a:gd name="T17" fmla="*/ 1024 h 320"/>
                <a:gd name="T18" fmla="*/ 3 w 10"/>
                <a:gd name="T19" fmla="*/ 1007 h 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320">
                  <a:moveTo>
                    <a:pt x="3" y="304"/>
                  </a:moveTo>
                  <a:lnTo>
                    <a:pt x="10" y="307"/>
                  </a:lnTo>
                  <a:lnTo>
                    <a:pt x="10" y="0"/>
                  </a:lnTo>
                  <a:lnTo>
                    <a:pt x="0" y="0"/>
                  </a:lnTo>
                  <a:lnTo>
                    <a:pt x="0" y="307"/>
                  </a:lnTo>
                  <a:lnTo>
                    <a:pt x="8" y="309"/>
                  </a:lnTo>
                  <a:lnTo>
                    <a:pt x="0" y="307"/>
                  </a:lnTo>
                  <a:lnTo>
                    <a:pt x="0" y="320"/>
                  </a:lnTo>
                  <a:lnTo>
                    <a:pt x="8" y="309"/>
                  </a:lnTo>
                  <a:lnTo>
                    <a:pt x="3" y="304"/>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81" name="Freeform 76"/>
            <p:cNvSpPr>
              <a:spLocks noChangeArrowheads="1"/>
            </p:cNvSpPr>
            <p:nvPr/>
          </p:nvSpPr>
          <p:spPr bwMode="auto">
            <a:xfrm>
              <a:off x="5431" y="2402"/>
              <a:ext cx="140" cy="324"/>
            </a:xfrm>
            <a:custGeom>
              <a:avLst/>
              <a:gdLst>
                <a:gd name="T0" fmla="*/ 0 w 113"/>
                <a:gd name="T1" fmla="*/ 1009 h 304"/>
                <a:gd name="T2" fmla="*/ 224 w 113"/>
                <a:gd name="T3" fmla="*/ 995 h 304"/>
                <a:gd name="T4" fmla="*/ 528 w 113"/>
                <a:gd name="T5" fmla="*/ 978 h 304"/>
                <a:gd name="T6" fmla="*/ 810 w 113"/>
                <a:gd name="T7" fmla="*/ 971 h 304"/>
                <a:gd name="T8" fmla="*/ 1073 w 113"/>
                <a:gd name="T9" fmla="*/ 964 h 304"/>
                <a:gd name="T10" fmla="*/ 1370 w 113"/>
                <a:gd name="T11" fmla="*/ 957 h 304"/>
                <a:gd name="T12" fmla="*/ 1774 w 113"/>
                <a:gd name="T13" fmla="*/ 955 h 304"/>
                <a:gd name="T14" fmla="*/ 2102 w 113"/>
                <a:gd name="T15" fmla="*/ 943 h 304"/>
                <a:gd name="T16" fmla="*/ 2593 w 113"/>
                <a:gd name="T17" fmla="*/ 933 h 304"/>
                <a:gd name="T18" fmla="*/ 3001 w 113"/>
                <a:gd name="T19" fmla="*/ 932 h 304"/>
                <a:gd name="T20" fmla="*/ 3519 w 113"/>
                <a:gd name="T21" fmla="*/ 931 h 304"/>
                <a:gd name="T22" fmla="*/ 3981 w 113"/>
                <a:gd name="T23" fmla="*/ 927 h 304"/>
                <a:gd name="T24" fmla="*/ 4386 w 113"/>
                <a:gd name="T25" fmla="*/ 915 h 304"/>
                <a:gd name="T26" fmla="*/ 4769 w 113"/>
                <a:gd name="T27" fmla="*/ 908 h 304"/>
                <a:gd name="T28" fmla="*/ 5070 w 113"/>
                <a:gd name="T29" fmla="*/ 895 h 304"/>
                <a:gd name="T30" fmla="*/ 5301 w 113"/>
                <a:gd name="T31" fmla="*/ 870 h 304"/>
                <a:gd name="T32" fmla="*/ 5306 w 113"/>
                <a:gd name="T33" fmla="*/ 847 h 304"/>
                <a:gd name="T34" fmla="*/ 5306 w 113"/>
                <a:gd name="T35" fmla="*/ 164 h 304"/>
                <a:gd name="T36" fmla="*/ 5301 w 113"/>
                <a:gd name="T37" fmla="*/ 135 h 304"/>
                <a:gd name="T38" fmla="*/ 5070 w 113"/>
                <a:gd name="T39" fmla="*/ 118 h 304"/>
                <a:gd name="T40" fmla="*/ 4769 w 113"/>
                <a:gd name="T41" fmla="*/ 102 h 304"/>
                <a:gd name="T42" fmla="*/ 4386 w 113"/>
                <a:gd name="T43" fmla="*/ 95 h 304"/>
                <a:gd name="T44" fmla="*/ 3981 w 113"/>
                <a:gd name="T45" fmla="*/ 84 h 304"/>
                <a:gd name="T46" fmla="*/ 3519 w 113"/>
                <a:gd name="T47" fmla="*/ 83 h 304"/>
                <a:gd name="T48" fmla="*/ 3001 w 113"/>
                <a:gd name="T49" fmla="*/ 78 h 304"/>
                <a:gd name="T50" fmla="*/ 2593 w 113"/>
                <a:gd name="T51" fmla="*/ 74 h 304"/>
                <a:gd name="T52" fmla="*/ 2102 w 113"/>
                <a:gd name="T53" fmla="*/ 69 h 304"/>
                <a:gd name="T54" fmla="*/ 1774 w 113"/>
                <a:gd name="T55" fmla="*/ 57 h 304"/>
                <a:gd name="T56" fmla="*/ 1370 w 113"/>
                <a:gd name="T57" fmla="*/ 53 h 304"/>
                <a:gd name="T58" fmla="*/ 1073 w 113"/>
                <a:gd name="T59" fmla="*/ 44 h 304"/>
                <a:gd name="T60" fmla="*/ 810 w 113"/>
                <a:gd name="T61" fmla="*/ 38 h 304"/>
                <a:gd name="T62" fmla="*/ 528 w 113"/>
                <a:gd name="T63" fmla="*/ 32 h 304"/>
                <a:gd name="T64" fmla="*/ 224 w 113"/>
                <a:gd name="T65" fmla="*/ 5 h 304"/>
                <a:gd name="T66" fmla="*/ 0 w 113"/>
                <a:gd name="T67" fmla="*/ 0 h 304"/>
                <a:gd name="T68" fmla="*/ 0 w 113"/>
                <a:gd name="T69" fmla="*/ 1009 h 3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304">
                  <a:moveTo>
                    <a:pt x="0" y="304"/>
                  </a:moveTo>
                  <a:lnTo>
                    <a:pt x="5" y="299"/>
                  </a:lnTo>
                  <a:lnTo>
                    <a:pt x="11" y="295"/>
                  </a:lnTo>
                  <a:lnTo>
                    <a:pt x="17" y="292"/>
                  </a:lnTo>
                  <a:lnTo>
                    <a:pt x="23" y="290"/>
                  </a:lnTo>
                  <a:lnTo>
                    <a:pt x="29" y="287"/>
                  </a:lnTo>
                  <a:lnTo>
                    <a:pt x="38" y="286"/>
                  </a:lnTo>
                  <a:lnTo>
                    <a:pt x="45" y="283"/>
                  </a:lnTo>
                  <a:lnTo>
                    <a:pt x="55" y="282"/>
                  </a:lnTo>
                  <a:lnTo>
                    <a:pt x="64" y="281"/>
                  </a:lnTo>
                  <a:lnTo>
                    <a:pt x="74" y="280"/>
                  </a:lnTo>
                  <a:lnTo>
                    <a:pt x="84" y="278"/>
                  </a:lnTo>
                  <a:lnTo>
                    <a:pt x="93" y="276"/>
                  </a:lnTo>
                  <a:lnTo>
                    <a:pt x="101" y="273"/>
                  </a:lnTo>
                  <a:lnTo>
                    <a:pt x="107" y="268"/>
                  </a:lnTo>
                  <a:lnTo>
                    <a:pt x="112" y="261"/>
                  </a:lnTo>
                  <a:lnTo>
                    <a:pt x="113" y="254"/>
                  </a:lnTo>
                  <a:lnTo>
                    <a:pt x="113" y="49"/>
                  </a:lnTo>
                  <a:lnTo>
                    <a:pt x="112" y="41"/>
                  </a:lnTo>
                  <a:lnTo>
                    <a:pt x="107" y="36"/>
                  </a:lnTo>
                  <a:lnTo>
                    <a:pt x="101" y="31"/>
                  </a:lnTo>
                  <a:lnTo>
                    <a:pt x="93" y="29"/>
                  </a:lnTo>
                  <a:lnTo>
                    <a:pt x="84" y="26"/>
                  </a:lnTo>
                  <a:lnTo>
                    <a:pt x="74" y="25"/>
                  </a:lnTo>
                  <a:lnTo>
                    <a:pt x="64" y="23"/>
                  </a:lnTo>
                  <a:lnTo>
                    <a:pt x="55" y="22"/>
                  </a:lnTo>
                  <a:lnTo>
                    <a:pt x="45" y="21"/>
                  </a:lnTo>
                  <a:lnTo>
                    <a:pt x="38" y="18"/>
                  </a:lnTo>
                  <a:lnTo>
                    <a:pt x="29" y="17"/>
                  </a:lnTo>
                  <a:lnTo>
                    <a:pt x="23" y="14"/>
                  </a:lnTo>
                  <a:lnTo>
                    <a:pt x="17" y="12"/>
                  </a:lnTo>
                  <a:lnTo>
                    <a:pt x="11" y="9"/>
                  </a:lnTo>
                  <a:lnTo>
                    <a:pt x="5" y="5"/>
                  </a:lnTo>
                  <a:lnTo>
                    <a:pt x="0" y="0"/>
                  </a:lnTo>
                  <a:lnTo>
                    <a:pt x="0" y="304"/>
                  </a:lnTo>
                  <a:close/>
                </a:path>
              </a:pathLst>
            </a:custGeom>
            <a:solidFill>
              <a:srgbClr val="00FF3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82" name="Freeform 77"/>
            <p:cNvSpPr>
              <a:spLocks noChangeArrowheads="1"/>
            </p:cNvSpPr>
            <p:nvPr/>
          </p:nvSpPr>
          <p:spPr bwMode="auto">
            <a:xfrm>
              <a:off x="5428" y="2698"/>
              <a:ext cx="70" cy="30"/>
            </a:xfrm>
            <a:custGeom>
              <a:avLst/>
              <a:gdLst>
                <a:gd name="T0" fmla="*/ 2314 w 57"/>
                <a:gd name="T1" fmla="*/ 0 h 29"/>
                <a:gd name="T2" fmla="*/ 2314 w 57"/>
                <a:gd name="T3" fmla="*/ 0 h 29"/>
                <a:gd name="T4" fmla="*/ 1891 w 57"/>
                <a:gd name="T5" fmla="*/ 2 h 29"/>
                <a:gd name="T6" fmla="*/ 1619 w 57"/>
                <a:gd name="T7" fmla="*/ 4 h 29"/>
                <a:gd name="T8" fmla="*/ 1254 w 57"/>
                <a:gd name="T9" fmla="*/ 5 h 29"/>
                <a:gd name="T10" fmla="*/ 953 w 57"/>
                <a:gd name="T11" fmla="*/ 8 h 29"/>
                <a:gd name="T12" fmla="*/ 721 w 57"/>
                <a:gd name="T13" fmla="*/ 11 h 29"/>
                <a:gd name="T14" fmla="*/ 478 w 57"/>
                <a:gd name="T15" fmla="*/ 13 h 29"/>
                <a:gd name="T16" fmla="*/ 200 w 57"/>
                <a:gd name="T17" fmla="*/ 35 h 29"/>
                <a:gd name="T18" fmla="*/ 0 w 57"/>
                <a:gd name="T19" fmla="*/ 42 h 29"/>
                <a:gd name="T20" fmla="*/ 200 w 57"/>
                <a:gd name="T21" fmla="*/ 50 h 29"/>
                <a:gd name="T22" fmla="*/ 371 w 57"/>
                <a:gd name="T23" fmla="*/ 43 h 29"/>
                <a:gd name="T24" fmla="*/ 560 w 57"/>
                <a:gd name="T25" fmla="*/ 39 h 29"/>
                <a:gd name="T26" fmla="*/ 831 w 57"/>
                <a:gd name="T27" fmla="*/ 36 h 29"/>
                <a:gd name="T28" fmla="*/ 1038 w 57"/>
                <a:gd name="T29" fmla="*/ 34 h 29"/>
                <a:gd name="T30" fmla="*/ 1254 w 57"/>
                <a:gd name="T31" fmla="*/ 13 h 29"/>
                <a:gd name="T32" fmla="*/ 1619 w 57"/>
                <a:gd name="T33" fmla="*/ 12 h 29"/>
                <a:gd name="T34" fmla="*/ 1891 w 57"/>
                <a:gd name="T35" fmla="*/ 9 h 29"/>
                <a:gd name="T36" fmla="*/ 2314 w 57"/>
                <a:gd name="T37" fmla="*/ 8 h 29"/>
                <a:gd name="T38" fmla="*/ 2314 w 57"/>
                <a:gd name="T39" fmla="*/ 8 h 29"/>
                <a:gd name="T40" fmla="*/ 2314 w 57"/>
                <a:gd name="T41" fmla="*/ 0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29">
                  <a:moveTo>
                    <a:pt x="57" y="0"/>
                  </a:moveTo>
                  <a:lnTo>
                    <a:pt x="57" y="0"/>
                  </a:lnTo>
                  <a:lnTo>
                    <a:pt x="47" y="2"/>
                  </a:lnTo>
                  <a:lnTo>
                    <a:pt x="40" y="4"/>
                  </a:lnTo>
                  <a:lnTo>
                    <a:pt x="31" y="5"/>
                  </a:lnTo>
                  <a:lnTo>
                    <a:pt x="24" y="8"/>
                  </a:lnTo>
                  <a:lnTo>
                    <a:pt x="18" y="11"/>
                  </a:lnTo>
                  <a:lnTo>
                    <a:pt x="12" y="13"/>
                  </a:lnTo>
                  <a:lnTo>
                    <a:pt x="5" y="17"/>
                  </a:lnTo>
                  <a:lnTo>
                    <a:pt x="0" y="24"/>
                  </a:lnTo>
                  <a:lnTo>
                    <a:pt x="5" y="29"/>
                  </a:lnTo>
                  <a:lnTo>
                    <a:pt x="9" y="25"/>
                  </a:lnTo>
                  <a:lnTo>
                    <a:pt x="14" y="21"/>
                  </a:lnTo>
                  <a:lnTo>
                    <a:pt x="20" y="18"/>
                  </a:lnTo>
                  <a:lnTo>
                    <a:pt x="26" y="16"/>
                  </a:lnTo>
                  <a:lnTo>
                    <a:pt x="31" y="13"/>
                  </a:lnTo>
                  <a:lnTo>
                    <a:pt x="40" y="12"/>
                  </a:lnTo>
                  <a:lnTo>
                    <a:pt x="47" y="9"/>
                  </a:lnTo>
                  <a:lnTo>
                    <a:pt x="57" y="8"/>
                  </a:lnTo>
                  <a:lnTo>
                    <a:pt x="57"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83" name="Freeform 78"/>
            <p:cNvSpPr>
              <a:spLocks noChangeArrowheads="1"/>
            </p:cNvSpPr>
            <p:nvPr/>
          </p:nvSpPr>
          <p:spPr bwMode="auto">
            <a:xfrm>
              <a:off x="5499" y="2673"/>
              <a:ext cx="79" cy="33"/>
            </a:xfrm>
            <a:custGeom>
              <a:avLst/>
              <a:gdLst>
                <a:gd name="T0" fmla="*/ 2503 w 63"/>
                <a:gd name="T1" fmla="*/ 0 h 32"/>
                <a:gd name="T2" fmla="*/ 2503 w 63"/>
                <a:gd name="T3" fmla="*/ 0 h 32"/>
                <a:gd name="T4" fmla="*/ 2503 w 63"/>
                <a:gd name="T5" fmla="*/ 6 h 32"/>
                <a:gd name="T6" fmla="*/ 2300 w 63"/>
                <a:gd name="T7" fmla="*/ 11 h 32"/>
                <a:gd name="T8" fmla="*/ 2061 w 63"/>
                <a:gd name="T9" fmla="*/ 15 h 32"/>
                <a:gd name="T10" fmla="*/ 1746 w 63"/>
                <a:gd name="T11" fmla="*/ 36 h 32"/>
                <a:gd name="T12" fmla="*/ 1361 w 63"/>
                <a:gd name="T13" fmla="*/ 38 h 32"/>
                <a:gd name="T14" fmla="*/ 920 w 63"/>
                <a:gd name="T15" fmla="*/ 40 h 32"/>
                <a:gd name="T16" fmla="*/ 425 w 63"/>
                <a:gd name="T17" fmla="*/ 41 h 32"/>
                <a:gd name="T18" fmla="*/ 0 w 63"/>
                <a:gd name="T19" fmla="*/ 42 h 32"/>
                <a:gd name="T20" fmla="*/ 0 w 63"/>
                <a:gd name="T21" fmla="*/ 52 h 32"/>
                <a:gd name="T22" fmla="*/ 425 w 63"/>
                <a:gd name="T23" fmla="*/ 50 h 32"/>
                <a:gd name="T24" fmla="*/ 920 w 63"/>
                <a:gd name="T25" fmla="*/ 47 h 32"/>
                <a:gd name="T26" fmla="*/ 1361 w 63"/>
                <a:gd name="T27" fmla="*/ 46 h 32"/>
                <a:gd name="T28" fmla="*/ 1894 w 63"/>
                <a:gd name="T29" fmla="*/ 44 h 32"/>
                <a:gd name="T30" fmla="*/ 2178 w 63"/>
                <a:gd name="T31" fmla="*/ 41 h 32"/>
                <a:gd name="T32" fmla="*/ 2552 w 63"/>
                <a:gd name="T33" fmla="*/ 34 h 32"/>
                <a:gd name="T34" fmla="*/ 2813 w 63"/>
                <a:gd name="T35" fmla="*/ 9 h 32"/>
                <a:gd name="T36" fmla="*/ 2953 w 63"/>
                <a:gd name="T37" fmla="*/ 0 h 32"/>
                <a:gd name="T38" fmla="*/ 2953 w 63"/>
                <a:gd name="T39" fmla="*/ 0 h 32"/>
                <a:gd name="T40" fmla="*/ 2503 w 63"/>
                <a:gd name="T41" fmla="*/ 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32">
                  <a:moveTo>
                    <a:pt x="53" y="0"/>
                  </a:moveTo>
                  <a:lnTo>
                    <a:pt x="53" y="0"/>
                  </a:lnTo>
                  <a:lnTo>
                    <a:pt x="53" y="6"/>
                  </a:lnTo>
                  <a:lnTo>
                    <a:pt x="49" y="11"/>
                  </a:lnTo>
                  <a:lnTo>
                    <a:pt x="44" y="15"/>
                  </a:lnTo>
                  <a:lnTo>
                    <a:pt x="37" y="18"/>
                  </a:lnTo>
                  <a:lnTo>
                    <a:pt x="29" y="20"/>
                  </a:lnTo>
                  <a:lnTo>
                    <a:pt x="19" y="22"/>
                  </a:lnTo>
                  <a:lnTo>
                    <a:pt x="9" y="23"/>
                  </a:lnTo>
                  <a:lnTo>
                    <a:pt x="0" y="24"/>
                  </a:lnTo>
                  <a:lnTo>
                    <a:pt x="0" y="32"/>
                  </a:lnTo>
                  <a:lnTo>
                    <a:pt x="9" y="31"/>
                  </a:lnTo>
                  <a:lnTo>
                    <a:pt x="19" y="29"/>
                  </a:lnTo>
                  <a:lnTo>
                    <a:pt x="29" y="28"/>
                  </a:lnTo>
                  <a:lnTo>
                    <a:pt x="40" y="26"/>
                  </a:lnTo>
                  <a:lnTo>
                    <a:pt x="47" y="23"/>
                  </a:lnTo>
                  <a:lnTo>
                    <a:pt x="54" y="16"/>
                  </a:lnTo>
                  <a:lnTo>
                    <a:pt x="60" y="9"/>
                  </a:lnTo>
                  <a:lnTo>
                    <a:pt x="63" y="0"/>
                  </a:lnTo>
                  <a:lnTo>
                    <a:pt x="53"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84" name="Freeform 79"/>
            <p:cNvSpPr>
              <a:spLocks noChangeArrowheads="1"/>
            </p:cNvSpPr>
            <p:nvPr/>
          </p:nvSpPr>
          <p:spPr bwMode="auto">
            <a:xfrm>
              <a:off x="5565" y="2453"/>
              <a:ext cx="11" cy="220"/>
            </a:xfrm>
            <a:custGeom>
              <a:avLst/>
              <a:gdLst>
                <a:gd name="T0" fmla="*/ 0 w 10"/>
                <a:gd name="T1" fmla="*/ 0 h 205"/>
                <a:gd name="T2" fmla="*/ 0 w 10"/>
                <a:gd name="T3" fmla="*/ 0 h 205"/>
                <a:gd name="T4" fmla="*/ 0 w 10"/>
                <a:gd name="T5" fmla="*/ 672 h 205"/>
                <a:gd name="T6" fmla="*/ 55 w 10"/>
                <a:gd name="T7" fmla="*/ 672 h 205"/>
                <a:gd name="T8" fmla="*/ 55 w 10"/>
                <a:gd name="T9" fmla="*/ 0 h 205"/>
                <a:gd name="T10" fmla="*/ 55 w 10"/>
                <a:gd name="T11" fmla="*/ 0 h 205"/>
                <a:gd name="T12" fmla="*/ 0 w 10"/>
                <a:gd name="T13" fmla="*/ 0 h 2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5">
                  <a:moveTo>
                    <a:pt x="0" y="0"/>
                  </a:moveTo>
                  <a:lnTo>
                    <a:pt x="0" y="0"/>
                  </a:lnTo>
                  <a:lnTo>
                    <a:pt x="0" y="205"/>
                  </a:lnTo>
                  <a:lnTo>
                    <a:pt x="10" y="205"/>
                  </a:lnTo>
                  <a:lnTo>
                    <a:pt x="10" y="0"/>
                  </a:lnTo>
                  <a:lnTo>
                    <a:pt x="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85" name="Freeform 80"/>
            <p:cNvSpPr>
              <a:spLocks noChangeArrowheads="1"/>
            </p:cNvSpPr>
            <p:nvPr/>
          </p:nvSpPr>
          <p:spPr bwMode="auto">
            <a:xfrm>
              <a:off x="5499" y="2420"/>
              <a:ext cx="79" cy="32"/>
            </a:xfrm>
            <a:custGeom>
              <a:avLst/>
              <a:gdLst>
                <a:gd name="T0" fmla="*/ 0 w 63"/>
                <a:gd name="T1" fmla="*/ 8 h 31"/>
                <a:gd name="T2" fmla="*/ 0 w 63"/>
                <a:gd name="T3" fmla="*/ 8 h 31"/>
                <a:gd name="T4" fmla="*/ 425 w 63"/>
                <a:gd name="T5" fmla="*/ 9 h 31"/>
                <a:gd name="T6" fmla="*/ 920 w 63"/>
                <a:gd name="T7" fmla="*/ 11 h 31"/>
                <a:gd name="T8" fmla="*/ 1361 w 63"/>
                <a:gd name="T9" fmla="*/ 12 h 31"/>
                <a:gd name="T10" fmla="*/ 1746 w 63"/>
                <a:gd name="T11" fmla="*/ 14 h 31"/>
                <a:gd name="T12" fmla="*/ 2061 w 63"/>
                <a:gd name="T13" fmla="*/ 35 h 31"/>
                <a:gd name="T14" fmla="*/ 2300 w 63"/>
                <a:gd name="T15" fmla="*/ 39 h 31"/>
                <a:gd name="T16" fmla="*/ 2503 w 63"/>
                <a:gd name="T17" fmla="*/ 43 h 31"/>
                <a:gd name="T18" fmla="*/ 2503 w 63"/>
                <a:gd name="T19" fmla="*/ 51 h 31"/>
                <a:gd name="T20" fmla="*/ 2953 w 63"/>
                <a:gd name="T21" fmla="*/ 51 h 31"/>
                <a:gd name="T22" fmla="*/ 2813 w 63"/>
                <a:gd name="T23" fmla="*/ 40 h 31"/>
                <a:gd name="T24" fmla="*/ 2552 w 63"/>
                <a:gd name="T25" fmla="*/ 34 h 31"/>
                <a:gd name="T26" fmla="*/ 2178 w 63"/>
                <a:gd name="T27" fmla="*/ 9 h 31"/>
                <a:gd name="T28" fmla="*/ 1894 w 63"/>
                <a:gd name="T29" fmla="*/ 7 h 31"/>
                <a:gd name="T30" fmla="*/ 1361 w 63"/>
                <a:gd name="T31" fmla="*/ 4 h 31"/>
                <a:gd name="T32" fmla="*/ 920 w 63"/>
                <a:gd name="T33" fmla="*/ 3 h 31"/>
                <a:gd name="T34" fmla="*/ 425 w 63"/>
                <a:gd name="T35" fmla="*/ 1 h 31"/>
                <a:gd name="T36" fmla="*/ 0 w 63"/>
                <a:gd name="T37" fmla="*/ 0 h 31"/>
                <a:gd name="T38" fmla="*/ 0 w 63"/>
                <a:gd name="T39" fmla="*/ 0 h 31"/>
                <a:gd name="T40" fmla="*/ 0 w 63"/>
                <a:gd name="T41" fmla="*/ 8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31">
                  <a:moveTo>
                    <a:pt x="0" y="8"/>
                  </a:moveTo>
                  <a:lnTo>
                    <a:pt x="0" y="8"/>
                  </a:lnTo>
                  <a:lnTo>
                    <a:pt x="9" y="9"/>
                  </a:lnTo>
                  <a:lnTo>
                    <a:pt x="19" y="11"/>
                  </a:lnTo>
                  <a:lnTo>
                    <a:pt x="29" y="12"/>
                  </a:lnTo>
                  <a:lnTo>
                    <a:pt x="37" y="14"/>
                  </a:lnTo>
                  <a:lnTo>
                    <a:pt x="44" y="17"/>
                  </a:lnTo>
                  <a:lnTo>
                    <a:pt x="49" y="21"/>
                  </a:lnTo>
                  <a:lnTo>
                    <a:pt x="53" y="25"/>
                  </a:lnTo>
                  <a:lnTo>
                    <a:pt x="53" y="31"/>
                  </a:lnTo>
                  <a:lnTo>
                    <a:pt x="63" y="31"/>
                  </a:lnTo>
                  <a:lnTo>
                    <a:pt x="60" y="22"/>
                  </a:lnTo>
                  <a:lnTo>
                    <a:pt x="54" y="16"/>
                  </a:lnTo>
                  <a:lnTo>
                    <a:pt x="47" y="9"/>
                  </a:lnTo>
                  <a:lnTo>
                    <a:pt x="40" y="7"/>
                  </a:lnTo>
                  <a:lnTo>
                    <a:pt x="29" y="4"/>
                  </a:lnTo>
                  <a:lnTo>
                    <a:pt x="19" y="3"/>
                  </a:lnTo>
                  <a:lnTo>
                    <a:pt x="9" y="1"/>
                  </a:lnTo>
                  <a:lnTo>
                    <a:pt x="0" y="0"/>
                  </a:lnTo>
                  <a:lnTo>
                    <a:pt x="0" y="8"/>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86" name="Freeform 81"/>
            <p:cNvSpPr>
              <a:spLocks noChangeArrowheads="1"/>
            </p:cNvSpPr>
            <p:nvPr/>
          </p:nvSpPr>
          <p:spPr bwMode="auto">
            <a:xfrm>
              <a:off x="5424" y="2388"/>
              <a:ext cx="73" cy="39"/>
            </a:xfrm>
            <a:custGeom>
              <a:avLst/>
              <a:gdLst>
                <a:gd name="T0" fmla="*/ 428 w 60"/>
                <a:gd name="T1" fmla="*/ 31 h 38"/>
                <a:gd name="T2" fmla="*/ 137 w 60"/>
                <a:gd name="T3" fmla="*/ 37 h 38"/>
                <a:gd name="T4" fmla="*/ 347 w 60"/>
                <a:gd name="T5" fmla="*/ 49 h 38"/>
                <a:gd name="T6" fmla="*/ 651 w 60"/>
                <a:gd name="T7" fmla="*/ 61 h 38"/>
                <a:gd name="T8" fmla="*/ 904 w 60"/>
                <a:gd name="T9" fmla="*/ 71 h 38"/>
                <a:gd name="T10" fmla="*/ 1189 w 60"/>
                <a:gd name="T11" fmla="*/ 77 h 38"/>
                <a:gd name="T12" fmla="*/ 1494 w 60"/>
                <a:gd name="T13" fmla="*/ 83 h 38"/>
                <a:gd name="T14" fmla="*/ 1857 w 60"/>
                <a:gd name="T15" fmla="*/ 85 h 38"/>
                <a:gd name="T16" fmla="*/ 2184 w 60"/>
                <a:gd name="T17" fmla="*/ 92 h 38"/>
                <a:gd name="T18" fmla="*/ 2596 w 60"/>
                <a:gd name="T19" fmla="*/ 94 h 38"/>
                <a:gd name="T20" fmla="*/ 2596 w 60"/>
                <a:gd name="T21" fmla="*/ 77 h 38"/>
                <a:gd name="T22" fmla="*/ 2184 w 60"/>
                <a:gd name="T23" fmla="*/ 75 h 38"/>
                <a:gd name="T24" fmla="*/ 1857 w 60"/>
                <a:gd name="T25" fmla="*/ 64 h 38"/>
                <a:gd name="T26" fmla="*/ 1494 w 60"/>
                <a:gd name="T27" fmla="*/ 61 h 38"/>
                <a:gd name="T28" fmla="*/ 1263 w 60"/>
                <a:gd name="T29" fmla="*/ 52 h 38"/>
                <a:gd name="T30" fmla="*/ 990 w 60"/>
                <a:gd name="T31" fmla="*/ 47 h 38"/>
                <a:gd name="T32" fmla="*/ 733 w 60"/>
                <a:gd name="T33" fmla="*/ 41 h 38"/>
                <a:gd name="T34" fmla="*/ 528 w 60"/>
                <a:gd name="T35" fmla="*/ 33 h 38"/>
                <a:gd name="T36" fmla="*/ 347 w 60"/>
                <a:gd name="T37" fmla="*/ 9 h 38"/>
                <a:gd name="T38" fmla="*/ 0 w 60"/>
                <a:gd name="T39" fmla="*/ 31 h 38"/>
                <a:gd name="T40" fmla="*/ 347 w 60"/>
                <a:gd name="T41" fmla="*/ 9 h 38"/>
                <a:gd name="T42" fmla="*/ 0 w 60"/>
                <a:gd name="T43" fmla="*/ 0 h 38"/>
                <a:gd name="T44" fmla="*/ 0 w 60"/>
                <a:gd name="T45" fmla="*/ 31 h 38"/>
                <a:gd name="T46" fmla="*/ 428 w 60"/>
                <a:gd name="T47" fmla="*/ 31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38">
                  <a:moveTo>
                    <a:pt x="10" y="12"/>
                  </a:moveTo>
                  <a:lnTo>
                    <a:pt x="3" y="15"/>
                  </a:lnTo>
                  <a:lnTo>
                    <a:pt x="8" y="21"/>
                  </a:lnTo>
                  <a:lnTo>
                    <a:pt x="15" y="25"/>
                  </a:lnTo>
                  <a:lnTo>
                    <a:pt x="21" y="28"/>
                  </a:lnTo>
                  <a:lnTo>
                    <a:pt x="27" y="30"/>
                  </a:lnTo>
                  <a:lnTo>
                    <a:pt x="34" y="33"/>
                  </a:lnTo>
                  <a:lnTo>
                    <a:pt x="43" y="34"/>
                  </a:lnTo>
                  <a:lnTo>
                    <a:pt x="50" y="37"/>
                  </a:lnTo>
                  <a:lnTo>
                    <a:pt x="60" y="38"/>
                  </a:lnTo>
                  <a:lnTo>
                    <a:pt x="60" y="30"/>
                  </a:lnTo>
                  <a:lnTo>
                    <a:pt x="50" y="29"/>
                  </a:lnTo>
                  <a:lnTo>
                    <a:pt x="43" y="26"/>
                  </a:lnTo>
                  <a:lnTo>
                    <a:pt x="34" y="25"/>
                  </a:lnTo>
                  <a:lnTo>
                    <a:pt x="29" y="22"/>
                  </a:lnTo>
                  <a:lnTo>
                    <a:pt x="23" y="20"/>
                  </a:lnTo>
                  <a:lnTo>
                    <a:pt x="17" y="17"/>
                  </a:lnTo>
                  <a:lnTo>
                    <a:pt x="12" y="13"/>
                  </a:lnTo>
                  <a:lnTo>
                    <a:pt x="8" y="9"/>
                  </a:lnTo>
                  <a:lnTo>
                    <a:pt x="0" y="12"/>
                  </a:lnTo>
                  <a:lnTo>
                    <a:pt x="8" y="9"/>
                  </a:lnTo>
                  <a:lnTo>
                    <a:pt x="0" y="0"/>
                  </a:lnTo>
                  <a:lnTo>
                    <a:pt x="0" y="12"/>
                  </a:lnTo>
                  <a:lnTo>
                    <a:pt x="10" y="12"/>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87" name="Freeform 82"/>
            <p:cNvSpPr>
              <a:spLocks noChangeArrowheads="1"/>
            </p:cNvSpPr>
            <p:nvPr/>
          </p:nvSpPr>
          <p:spPr bwMode="auto">
            <a:xfrm>
              <a:off x="5424" y="2402"/>
              <a:ext cx="11" cy="338"/>
            </a:xfrm>
            <a:custGeom>
              <a:avLst/>
              <a:gdLst>
                <a:gd name="T0" fmla="*/ 3 w 10"/>
                <a:gd name="T1" fmla="*/ 1012 h 316"/>
                <a:gd name="T2" fmla="*/ 55 w 10"/>
                <a:gd name="T3" fmla="*/ 1023 h 316"/>
                <a:gd name="T4" fmla="*/ 55 w 10"/>
                <a:gd name="T5" fmla="*/ 0 h 316"/>
                <a:gd name="T6" fmla="*/ 0 w 10"/>
                <a:gd name="T7" fmla="*/ 0 h 316"/>
                <a:gd name="T8" fmla="*/ 0 w 10"/>
                <a:gd name="T9" fmla="*/ 1023 h 316"/>
                <a:gd name="T10" fmla="*/ 45 w 10"/>
                <a:gd name="T11" fmla="*/ 1031 h 316"/>
                <a:gd name="T12" fmla="*/ 0 w 10"/>
                <a:gd name="T13" fmla="*/ 1023 h 316"/>
                <a:gd name="T14" fmla="*/ 0 w 10"/>
                <a:gd name="T15" fmla="*/ 1061 h 316"/>
                <a:gd name="T16" fmla="*/ 45 w 10"/>
                <a:gd name="T17" fmla="*/ 1031 h 316"/>
                <a:gd name="T18" fmla="*/ 3 w 10"/>
                <a:gd name="T19" fmla="*/ 1012 h 3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316">
                  <a:moveTo>
                    <a:pt x="3" y="302"/>
                  </a:moveTo>
                  <a:lnTo>
                    <a:pt x="10" y="304"/>
                  </a:lnTo>
                  <a:lnTo>
                    <a:pt x="10" y="0"/>
                  </a:lnTo>
                  <a:lnTo>
                    <a:pt x="0" y="0"/>
                  </a:lnTo>
                  <a:lnTo>
                    <a:pt x="0" y="304"/>
                  </a:lnTo>
                  <a:lnTo>
                    <a:pt x="8" y="307"/>
                  </a:lnTo>
                  <a:lnTo>
                    <a:pt x="0" y="304"/>
                  </a:lnTo>
                  <a:lnTo>
                    <a:pt x="0" y="316"/>
                  </a:lnTo>
                  <a:lnTo>
                    <a:pt x="8" y="307"/>
                  </a:lnTo>
                  <a:lnTo>
                    <a:pt x="3" y="302"/>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88" name="Freeform 83"/>
            <p:cNvSpPr>
              <a:spLocks noChangeArrowheads="1"/>
            </p:cNvSpPr>
            <p:nvPr/>
          </p:nvSpPr>
          <p:spPr bwMode="auto">
            <a:xfrm>
              <a:off x="227" y="1899"/>
              <a:ext cx="140" cy="327"/>
            </a:xfrm>
            <a:custGeom>
              <a:avLst/>
              <a:gdLst>
                <a:gd name="T0" fmla="*/ 5306 w 113"/>
                <a:gd name="T1" fmla="*/ 1011 h 306"/>
                <a:gd name="T2" fmla="*/ 5070 w 113"/>
                <a:gd name="T3" fmla="*/ 996 h 306"/>
                <a:gd name="T4" fmla="*/ 4810 w 113"/>
                <a:gd name="T5" fmla="*/ 980 h 306"/>
                <a:gd name="T6" fmla="*/ 4530 w 113"/>
                <a:gd name="T7" fmla="*/ 968 h 306"/>
                <a:gd name="T8" fmla="*/ 4279 w 113"/>
                <a:gd name="T9" fmla="*/ 961 h 306"/>
                <a:gd name="T10" fmla="*/ 3882 w 113"/>
                <a:gd name="T11" fmla="*/ 957 h 306"/>
                <a:gd name="T12" fmla="*/ 3540 w 113"/>
                <a:gd name="T13" fmla="*/ 955 h 306"/>
                <a:gd name="T14" fmla="*/ 3187 w 113"/>
                <a:gd name="T15" fmla="*/ 946 h 306"/>
                <a:gd name="T16" fmla="*/ 2723 w 113"/>
                <a:gd name="T17" fmla="*/ 935 h 306"/>
                <a:gd name="T18" fmla="*/ 2250 w 113"/>
                <a:gd name="T19" fmla="*/ 934 h 306"/>
                <a:gd name="T20" fmla="*/ 1816 w 113"/>
                <a:gd name="T21" fmla="*/ 928 h 306"/>
                <a:gd name="T22" fmla="*/ 1370 w 113"/>
                <a:gd name="T23" fmla="*/ 918 h 306"/>
                <a:gd name="T24" fmla="*/ 1004 w 113"/>
                <a:gd name="T25" fmla="*/ 912 h 306"/>
                <a:gd name="T26" fmla="*/ 603 w 113"/>
                <a:gd name="T27" fmla="*/ 906 h 306"/>
                <a:gd name="T28" fmla="*/ 278 w 113"/>
                <a:gd name="T29" fmla="*/ 889 h 306"/>
                <a:gd name="T30" fmla="*/ 1 w 113"/>
                <a:gd name="T31" fmla="*/ 872 h 306"/>
                <a:gd name="T32" fmla="*/ 0 w 113"/>
                <a:gd name="T33" fmla="*/ 848 h 306"/>
                <a:gd name="T34" fmla="*/ 0 w 113"/>
                <a:gd name="T35" fmla="*/ 165 h 306"/>
                <a:gd name="T36" fmla="*/ 1 w 113"/>
                <a:gd name="T37" fmla="*/ 139 h 306"/>
                <a:gd name="T38" fmla="*/ 278 w 113"/>
                <a:gd name="T39" fmla="*/ 124 h 306"/>
                <a:gd name="T40" fmla="*/ 603 w 113"/>
                <a:gd name="T41" fmla="*/ 103 h 306"/>
                <a:gd name="T42" fmla="*/ 1004 w 113"/>
                <a:gd name="T43" fmla="*/ 95 h 306"/>
                <a:gd name="T44" fmla="*/ 1370 w 113"/>
                <a:gd name="T45" fmla="*/ 89 h 306"/>
                <a:gd name="T46" fmla="*/ 1816 w 113"/>
                <a:gd name="T47" fmla="*/ 84 h 306"/>
                <a:gd name="T48" fmla="*/ 2250 w 113"/>
                <a:gd name="T49" fmla="*/ 78 h 306"/>
                <a:gd name="T50" fmla="*/ 2723 w 113"/>
                <a:gd name="T51" fmla="*/ 74 h 306"/>
                <a:gd name="T52" fmla="*/ 3187 w 113"/>
                <a:gd name="T53" fmla="*/ 65 h 306"/>
                <a:gd name="T54" fmla="*/ 3540 w 113"/>
                <a:gd name="T55" fmla="*/ 57 h 306"/>
                <a:gd name="T56" fmla="*/ 3882 w 113"/>
                <a:gd name="T57" fmla="*/ 50 h 306"/>
                <a:gd name="T58" fmla="*/ 4279 w 113"/>
                <a:gd name="T59" fmla="*/ 44 h 306"/>
                <a:gd name="T60" fmla="*/ 4530 w 113"/>
                <a:gd name="T61" fmla="*/ 36 h 306"/>
                <a:gd name="T62" fmla="*/ 4810 w 113"/>
                <a:gd name="T63" fmla="*/ 32 h 306"/>
                <a:gd name="T64" fmla="*/ 5070 w 113"/>
                <a:gd name="T65" fmla="*/ 5 h 306"/>
                <a:gd name="T66" fmla="*/ 5306 w 113"/>
                <a:gd name="T67" fmla="*/ 0 h 306"/>
                <a:gd name="T68" fmla="*/ 5306 w 113"/>
                <a:gd name="T69" fmla="*/ 1011 h 3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306">
                  <a:moveTo>
                    <a:pt x="113" y="306"/>
                  </a:moveTo>
                  <a:lnTo>
                    <a:pt x="107" y="301"/>
                  </a:lnTo>
                  <a:lnTo>
                    <a:pt x="102" y="297"/>
                  </a:lnTo>
                  <a:lnTo>
                    <a:pt x="96" y="293"/>
                  </a:lnTo>
                  <a:lnTo>
                    <a:pt x="90" y="291"/>
                  </a:lnTo>
                  <a:lnTo>
                    <a:pt x="82" y="289"/>
                  </a:lnTo>
                  <a:lnTo>
                    <a:pt x="75" y="288"/>
                  </a:lnTo>
                  <a:lnTo>
                    <a:pt x="67" y="286"/>
                  </a:lnTo>
                  <a:lnTo>
                    <a:pt x="58" y="284"/>
                  </a:lnTo>
                  <a:lnTo>
                    <a:pt x="48" y="283"/>
                  </a:lnTo>
                  <a:lnTo>
                    <a:pt x="39" y="280"/>
                  </a:lnTo>
                  <a:lnTo>
                    <a:pt x="29" y="279"/>
                  </a:lnTo>
                  <a:lnTo>
                    <a:pt x="21" y="277"/>
                  </a:lnTo>
                  <a:lnTo>
                    <a:pt x="12" y="274"/>
                  </a:lnTo>
                  <a:lnTo>
                    <a:pt x="6" y="269"/>
                  </a:lnTo>
                  <a:lnTo>
                    <a:pt x="1" y="264"/>
                  </a:lnTo>
                  <a:lnTo>
                    <a:pt x="0" y="256"/>
                  </a:lnTo>
                  <a:lnTo>
                    <a:pt x="0" y="50"/>
                  </a:lnTo>
                  <a:lnTo>
                    <a:pt x="1" y="42"/>
                  </a:lnTo>
                  <a:lnTo>
                    <a:pt x="6" y="37"/>
                  </a:lnTo>
                  <a:lnTo>
                    <a:pt x="12" y="32"/>
                  </a:lnTo>
                  <a:lnTo>
                    <a:pt x="21" y="29"/>
                  </a:lnTo>
                  <a:lnTo>
                    <a:pt x="29" y="27"/>
                  </a:lnTo>
                  <a:lnTo>
                    <a:pt x="39" y="26"/>
                  </a:lnTo>
                  <a:lnTo>
                    <a:pt x="48" y="23"/>
                  </a:lnTo>
                  <a:lnTo>
                    <a:pt x="58" y="22"/>
                  </a:lnTo>
                  <a:lnTo>
                    <a:pt x="67" y="20"/>
                  </a:lnTo>
                  <a:lnTo>
                    <a:pt x="75" y="18"/>
                  </a:lnTo>
                  <a:lnTo>
                    <a:pt x="82" y="16"/>
                  </a:lnTo>
                  <a:lnTo>
                    <a:pt x="90" y="14"/>
                  </a:lnTo>
                  <a:lnTo>
                    <a:pt x="96" y="11"/>
                  </a:lnTo>
                  <a:lnTo>
                    <a:pt x="102" y="9"/>
                  </a:lnTo>
                  <a:lnTo>
                    <a:pt x="107" y="5"/>
                  </a:lnTo>
                  <a:lnTo>
                    <a:pt x="113" y="0"/>
                  </a:lnTo>
                  <a:lnTo>
                    <a:pt x="113" y="306"/>
                  </a:lnTo>
                  <a:close/>
                </a:path>
              </a:pathLst>
            </a:custGeom>
            <a:solidFill>
              <a:srgbClr val="66FF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89" name="Freeform 84"/>
            <p:cNvSpPr>
              <a:spLocks noChangeArrowheads="1"/>
            </p:cNvSpPr>
            <p:nvPr/>
          </p:nvSpPr>
          <p:spPr bwMode="auto">
            <a:xfrm>
              <a:off x="300" y="2199"/>
              <a:ext cx="70" cy="30"/>
            </a:xfrm>
            <a:custGeom>
              <a:avLst/>
              <a:gdLst>
                <a:gd name="T0" fmla="*/ 0 w 57"/>
                <a:gd name="T1" fmla="*/ 8 h 29"/>
                <a:gd name="T2" fmla="*/ 0 w 57"/>
                <a:gd name="T3" fmla="*/ 8 h 29"/>
                <a:gd name="T4" fmla="*/ 371 w 57"/>
                <a:gd name="T5" fmla="*/ 9 h 29"/>
                <a:gd name="T6" fmla="*/ 688 w 57"/>
                <a:gd name="T7" fmla="*/ 12 h 29"/>
                <a:gd name="T8" fmla="*/ 953 w 57"/>
                <a:gd name="T9" fmla="*/ 13 h 29"/>
                <a:gd name="T10" fmla="*/ 1204 w 57"/>
                <a:gd name="T11" fmla="*/ 33 h 29"/>
                <a:gd name="T12" fmla="*/ 1479 w 57"/>
                <a:gd name="T13" fmla="*/ 35 h 29"/>
                <a:gd name="T14" fmla="*/ 1639 w 57"/>
                <a:gd name="T15" fmla="*/ 39 h 29"/>
                <a:gd name="T16" fmla="*/ 1846 w 57"/>
                <a:gd name="T17" fmla="*/ 43 h 29"/>
                <a:gd name="T18" fmla="*/ 2109 w 57"/>
                <a:gd name="T19" fmla="*/ 50 h 29"/>
                <a:gd name="T20" fmla="*/ 2314 w 57"/>
                <a:gd name="T21" fmla="*/ 42 h 29"/>
                <a:gd name="T22" fmla="*/ 2082 w 57"/>
                <a:gd name="T23" fmla="*/ 35 h 29"/>
                <a:gd name="T24" fmla="*/ 1846 w 57"/>
                <a:gd name="T25" fmla="*/ 13 h 29"/>
                <a:gd name="T26" fmla="*/ 1566 w 57"/>
                <a:gd name="T27" fmla="*/ 9 h 29"/>
                <a:gd name="T28" fmla="*/ 1335 w 57"/>
                <a:gd name="T29" fmla="*/ 7 h 29"/>
                <a:gd name="T30" fmla="*/ 953 w 57"/>
                <a:gd name="T31" fmla="*/ 6 h 29"/>
                <a:gd name="T32" fmla="*/ 688 w 57"/>
                <a:gd name="T33" fmla="*/ 4 h 29"/>
                <a:gd name="T34" fmla="*/ 371 w 57"/>
                <a:gd name="T35" fmla="*/ 2 h 29"/>
                <a:gd name="T36" fmla="*/ 0 w 57"/>
                <a:gd name="T37" fmla="*/ 0 h 29"/>
                <a:gd name="T38" fmla="*/ 0 w 57"/>
                <a:gd name="T39" fmla="*/ 0 h 29"/>
                <a:gd name="T40" fmla="*/ 0 w 57"/>
                <a:gd name="T41" fmla="*/ 8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29">
                  <a:moveTo>
                    <a:pt x="0" y="8"/>
                  </a:moveTo>
                  <a:lnTo>
                    <a:pt x="0" y="8"/>
                  </a:lnTo>
                  <a:lnTo>
                    <a:pt x="9" y="9"/>
                  </a:lnTo>
                  <a:lnTo>
                    <a:pt x="17" y="12"/>
                  </a:lnTo>
                  <a:lnTo>
                    <a:pt x="24" y="13"/>
                  </a:lnTo>
                  <a:lnTo>
                    <a:pt x="30" y="15"/>
                  </a:lnTo>
                  <a:lnTo>
                    <a:pt x="37" y="17"/>
                  </a:lnTo>
                  <a:lnTo>
                    <a:pt x="41" y="21"/>
                  </a:lnTo>
                  <a:lnTo>
                    <a:pt x="46" y="25"/>
                  </a:lnTo>
                  <a:lnTo>
                    <a:pt x="52" y="29"/>
                  </a:lnTo>
                  <a:lnTo>
                    <a:pt x="57" y="24"/>
                  </a:lnTo>
                  <a:lnTo>
                    <a:pt x="51" y="17"/>
                  </a:lnTo>
                  <a:lnTo>
                    <a:pt x="46" y="13"/>
                  </a:lnTo>
                  <a:lnTo>
                    <a:pt x="39" y="9"/>
                  </a:lnTo>
                  <a:lnTo>
                    <a:pt x="33" y="7"/>
                  </a:lnTo>
                  <a:lnTo>
                    <a:pt x="24" y="6"/>
                  </a:lnTo>
                  <a:lnTo>
                    <a:pt x="17" y="4"/>
                  </a:lnTo>
                  <a:lnTo>
                    <a:pt x="9" y="2"/>
                  </a:lnTo>
                  <a:lnTo>
                    <a:pt x="0" y="0"/>
                  </a:lnTo>
                  <a:lnTo>
                    <a:pt x="0" y="8"/>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90" name="Freeform 85"/>
            <p:cNvSpPr>
              <a:spLocks noChangeArrowheads="1"/>
            </p:cNvSpPr>
            <p:nvPr/>
          </p:nvSpPr>
          <p:spPr bwMode="auto">
            <a:xfrm>
              <a:off x="222" y="2175"/>
              <a:ext cx="78" cy="32"/>
            </a:xfrm>
            <a:custGeom>
              <a:avLst/>
              <a:gdLst>
                <a:gd name="T0" fmla="*/ 0 w 63"/>
                <a:gd name="T1" fmla="*/ 0 h 32"/>
                <a:gd name="T2" fmla="*/ 0 w 63"/>
                <a:gd name="T3" fmla="*/ 0 h 32"/>
                <a:gd name="T4" fmla="*/ 146 w 63"/>
                <a:gd name="T5" fmla="*/ 9 h 32"/>
                <a:gd name="T6" fmla="*/ 425 w 63"/>
                <a:gd name="T7" fmla="*/ 15 h 32"/>
                <a:gd name="T8" fmla="*/ 749 w 63"/>
                <a:gd name="T9" fmla="*/ 40 h 32"/>
                <a:gd name="T10" fmla="*/ 1139 w 63"/>
                <a:gd name="T11" fmla="*/ 42 h 32"/>
                <a:gd name="T12" fmla="*/ 1576 w 63"/>
                <a:gd name="T13" fmla="*/ 45 h 32"/>
                <a:gd name="T14" fmla="*/ 2061 w 63"/>
                <a:gd name="T15" fmla="*/ 46 h 32"/>
                <a:gd name="T16" fmla="*/ 2503 w 63"/>
                <a:gd name="T17" fmla="*/ 50 h 32"/>
                <a:gd name="T18" fmla="*/ 2953 w 63"/>
                <a:gd name="T19" fmla="*/ 52 h 32"/>
                <a:gd name="T20" fmla="*/ 2953 w 63"/>
                <a:gd name="T21" fmla="*/ 42 h 32"/>
                <a:gd name="T22" fmla="*/ 2503 w 63"/>
                <a:gd name="T23" fmla="*/ 41 h 32"/>
                <a:gd name="T24" fmla="*/ 2061 w 63"/>
                <a:gd name="T25" fmla="*/ 39 h 32"/>
                <a:gd name="T26" fmla="*/ 1576 w 63"/>
                <a:gd name="T27" fmla="*/ 37 h 32"/>
                <a:gd name="T28" fmla="*/ 1257 w 63"/>
                <a:gd name="T29" fmla="*/ 35 h 32"/>
                <a:gd name="T30" fmla="*/ 820 w 63"/>
                <a:gd name="T31" fmla="*/ 14 h 32"/>
                <a:gd name="T32" fmla="*/ 605 w 63"/>
                <a:gd name="T33" fmla="*/ 10 h 32"/>
                <a:gd name="T34" fmla="*/ 485 w 63"/>
                <a:gd name="T35" fmla="*/ 6 h 32"/>
                <a:gd name="T36" fmla="*/ 485 w 63"/>
                <a:gd name="T37" fmla="*/ 0 h 32"/>
                <a:gd name="T38" fmla="*/ 485 w 63"/>
                <a:gd name="T39" fmla="*/ 0 h 32"/>
                <a:gd name="T40" fmla="*/ 0 w 63"/>
                <a:gd name="T41" fmla="*/ 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32">
                  <a:moveTo>
                    <a:pt x="0" y="0"/>
                  </a:moveTo>
                  <a:lnTo>
                    <a:pt x="0" y="0"/>
                  </a:lnTo>
                  <a:lnTo>
                    <a:pt x="3" y="9"/>
                  </a:lnTo>
                  <a:lnTo>
                    <a:pt x="9" y="15"/>
                  </a:lnTo>
                  <a:lnTo>
                    <a:pt x="16" y="22"/>
                  </a:lnTo>
                  <a:lnTo>
                    <a:pt x="24" y="24"/>
                  </a:lnTo>
                  <a:lnTo>
                    <a:pt x="34" y="27"/>
                  </a:lnTo>
                  <a:lnTo>
                    <a:pt x="44" y="28"/>
                  </a:lnTo>
                  <a:lnTo>
                    <a:pt x="53" y="31"/>
                  </a:lnTo>
                  <a:lnTo>
                    <a:pt x="63" y="32"/>
                  </a:lnTo>
                  <a:lnTo>
                    <a:pt x="63" y="24"/>
                  </a:lnTo>
                  <a:lnTo>
                    <a:pt x="53" y="23"/>
                  </a:lnTo>
                  <a:lnTo>
                    <a:pt x="44" y="21"/>
                  </a:lnTo>
                  <a:lnTo>
                    <a:pt x="34" y="19"/>
                  </a:lnTo>
                  <a:lnTo>
                    <a:pt x="27" y="17"/>
                  </a:lnTo>
                  <a:lnTo>
                    <a:pt x="18" y="14"/>
                  </a:lnTo>
                  <a:lnTo>
                    <a:pt x="13" y="10"/>
                  </a:lnTo>
                  <a:lnTo>
                    <a:pt x="10" y="6"/>
                  </a:lnTo>
                  <a:lnTo>
                    <a:pt x="10" y="0"/>
                  </a:lnTo>
                  <a:lnTo>
                    <a:pt x="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91" name="Freeform 86"/>
            <p:cNvSpPr>
              <a:spLocks noChangeArrowheads="1"/>
            </p:cNvSpPr>
            <p:nvPr/>
          </p:nvSpPr>
          <p:spPr bwMode="auto">
            <a:xfrm>
              <a:off x="222" y="1954"/>
              <a:ext cx="12" cy="220"/>
            </a:xfrm>
            <a:custGeom>
              <a:avLst/>
              <a:gdLst>
                <a:gd name="T0" fmla="*/ 0 w 10"/>
                <a:gd name="T1" fmla="*/ 0 h 206"/>
                <a:gd name="T2" fmla="*/ 0 w 10"/>
                <a:gd name="T3" fmla="*/ 0 h 206"/>
                <a:gd name="T4" fmla="*/ 0 w 10"/>
                <a:gd name="T5" fmla="*/ 673 h 206"/>
                <a:gd name="T6" fmla="*/ 258 w 10"/>
                <a:gd name="T7" fmla="*/ 673 h 206"/>
                <a:gd name="T8" fmla="*/ 258 w 10"/>
                <a:gd name="T9" fmla="*/ 0 h 206"/>
                <a:gd name="T10" fmla="*/ 258 w 10"/>
                <a:gd name="T11" fmla="*/ 0 h 206"/>
                <a:gd name="T12" fmla="*/ 0 w 10"/>
                <a:gd name="T13" fmla="*/ 0 h 2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6">
                  <a:moveTo>
                    <a:pt x="0" y="0"/>
                  </a:moveTo>
                  <a:lnTo>
                    <a:pt x="0" y="0"/>
                  </a:lnTo>
                  <a:lnTo>
                    <a:pt x="0" y="206"/>
                  </a:lnTo>
                  <a:lnTo>
                    <a:pt x="10" y="206"/>
                  </a:lnTo>
                  <a:lnTo>
                    <a:pt x="10" y="0"/>
                  </a:lnTo>
                  <a:lnTo>
                    <a:pt x="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92" name="Freeform 87"/>
            <p:cNvSpPr>
              <a:spLocks noChangeArrowheads="1"/>
            </p:cNvSpPr>
            <p:nvPr/>
          </p:nvSpPr>
          <p:spPr bwMode="auto">
            <a:xfrm>
              <a:off x="222" y="1919"/>
              <a:ext cx="78" cy="32"/>
            </a:xfrm>
            <a:custGeom>
              <a:avLst/>
              <a:gdLst>
                <a:gd name="T0" fmla="*/ 2953 w 63"/>
                <a:gd name="T1" fmla="*/ 0 h 32"/>
                <a:gd name="T2" fmla="*/ 2953 w 63"/>
                <a:gd name="T3" fmla="*/ 0 h 32"/>
                <a:gd name="T4" fmla="*/ 2503 w 63"/>
                <a:gd name="T5" fmla="*/ 1 h 32"/>
                <a:gd name="T6" fmla="*/ 2061 w 63"/>
                <a:gd name="T7" fmla="*/ 4 h 32"/>
                <a:gd name="T8" fmla="*/ 1576 w 63"/>
                <a:gd name="T9" fmla="*/ 5 h 32"/>
                <a:gd name="T10" fmla="*/ 1139 w 63"/>
                <a:gd name="T11" fmla="*/ 8 h 32"/>
                <a:gd name="T12" fmla="*/ 749 w 63"/>
                <a:gd name="T13" fmla="*/ 10 h 32"/>
                <a:gd name="T14" fmla="*/ 425 w 63"/>
                <a:gd name="T15" fmla="*/ 35 h 32"/>
                <a:gd name="T16" fmla="*/ 146 w 63"/>
                <a:gd name="T17" fmla="*/ 41 h 32"/>
                <a:gd name="T18" fmla="*/ 0 w 63"/>
                <a:gd name="T19" fmla="*/ 52 h 32"/>
                <a:gd name="T20" fmla="*/ 485 w 63"/>
                <a:gd name="T21" fmla="*/ 52 h 32"/>
                <a:gd name="T22" fmla="*/ 485 w 63"/>
                <a:gd name="T23" fmla="*/ 44 h 32"/>
                <a:gd name="T24" fmla="*/ 605 w 63"/>
                <a:gd name="T25" fmla="*/ 40 h 32"/>
                <a:gd name="T26" fmla="*/ 820 w 63"/>
                <a:gd name="T27" fmla="*/ 36 h 32"/>
                <a:gd name="T28" fmla="*/ 1257 w 63"/>
                <a:gd name="T29" fmla="*/ 15 h 32"/>
                <a:gd name="T30" fmla="*/ 1576 w 63"/>
                <a:gd name="T31" fmla="*/ 13 h 32"/>
                <a:gd name="T32" fmla="*/ 2061 w 63"/>
                <a:gd name="T33" fmla="*/ 11 h 32"/>
                <a:gd name="T34" fmla="*/ 2503 w 63"/>
                <a:gd name="T35" fmla="*/ 9 h 32"/>
                <a:gd name="T36" fmla="*/ 2953 w 63"/>
                <a:gd name="T37" fmla="*/ 8 h 32"/>
                <a:gd name="T38" fmla="*/ 2953 w 63"/>
                <a:gd name="T39" fmla="*/ 8 h 32"/>
                <a:gd name="T40" fmla="*/ 2953 w 63"/>
                <a:gd name="T41" fmla="*/ 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32">
                  <a:moveTo>
                    <a:pt x="63" y="0"/>
                  </a:moveTo>
                  <a:lnTo>
                    <a:pt x="63" y="0"/>
                  </a:lnTo>
                  <a:lnTo>
                    <a:pt x="53" y="1"/>
                  </a:lnTo>
                  <a:lnTo>
                    <a:pt x="44" y="4"/>
                  </a:lnTo>
                  <a:lnTo>
                    <a:pt x="34" y="5"/>
                  </a:lnTo>
                  <a:lnTo>
                    <a:pt x="24" y="8"/>
                  </a:lnTo>
                  <a:lnTo>
                    <a:pt x="16" y="10"/>
                  </a:lnTo>
                  <a:lnTo>
                    <a:pt x="9" y="17"/>
                  </a:lnTo>
                  <a:lnTo>
                    <a:pt x="3" y="23"/>
                  </a:lnTo>
                  <a:lnTo>
                    <a:pt x="0" y="32"/>
                  </a:lnTo>
                  <a:lnTo>
                    <a:pt x="10" y="32"/>
                  </a:lnTo>
                  <a:lnTo>
                    <a:pt x="10" y="26"/>
                  </a:lnTo>
                  <a:lnTo>
                    <a:pt x="13" y="22"/>
                  </a:lnTo>
                  <a:lnTo>
                    <a:pt x="18" y="18"/>
                  </a:lnTo>
                  <a:lnTo>
                    <a:pt x="27" y="15"/>
                  </a:lnTo>
                  <a:lnTo>
                    <a:pt x="34" y="13"/>
                  </a:lnTo>
                  <a:lnTo>
                    <a:pt x="44" y="11"/>
                  </a:lnTo>
                  <a:lnTo>
                    <a:pt x="53" y="9"/>
                  </a:lnTo>
                  <a:lnTo>
                    <a:pt x="63" y="8"/>
                  </a:lnTo>
                  <a:lnTo>
                    <a:pt x="63"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93" name="Freeform 88"/>
            <p:cNvSpPr>
              <a:spLocks noChangeArrowheads="1"/>
            </p:cNvSpPr>
            <p:nvPr/>
          </p:nvSpPr>
          <p:spPr bwMode="auto">
            <a:xfrm>
              <a:off x="300" y="1885"/>
              <a:ext cx="74" cy="41"/>
            </a:xfrm>
            <a:custGeom>
              <a:avLst/>
              <a:gdLst>
                <a:gd name="T0" fmla="*/ 2596 w 60"/>
                <a:gd name="T1" fmla="*/ 31 h 38"/>
                <a:gd name="T2" fmla="*/ 2273 w 60"/>
                <a:gd name="T3" fmla="*/ 9 h 38"/>
                <a:gd name="T4" fmla="*/ 2013 w 60"/>
                <a:gd name="T5" fmla="*/ 33 h 38"/>
                <a:gd name="T6" fmla="*/ 1857 w 60"/>
                <a:gd name="T7" fmla="*/ 41 h 38"/>
                <a:gd name="T8" fmla="*/ 1632 w 60"/>
                <a:gd name="T9" fmla="*/ 45 h 38"/>
                <a:gd name="T10" fmla="*/ 1323 w 60"/>
                <a:gd name="T11" fmla="*/ 52 h 38"/>
                <a:gd name="T12" fmla="*/ 1073 w 60"/>
                <a:gd name="T13" fmla="*/ 61 h 38"/>
                <a:gd name="T14" fmla="*/ 733 w 60"/>
                <a:gd name="T15" fmla="*/ 64 h 38"/>
                <a:gd name="T16" fmla="*/ 391 w 60"/>
                <a:gd name="T17" fmla="*/ 71 h 38"/>
                <a:gd name="T18" fmla="*/ 0 w 60"/>
                <a:gd name="T19" fmla="*/ 77 h 38"/>
                <a:gd name="T20" fmla="*/ 0 w 60"/>
                <a:gd name="T21" fmla="*/ 94 h 38"/>
                <a:gd name="T22" fmla="*/ 391 w 60"/>
                <a:gd name="T23" fmla="*/ 89 h 38"/>
                <a:gd name="T24" fmla="*/ 733 w 60"/>
                <a:gd name="T25" fmla="*/ 85 h 38"/>
                <a:gd name="T26" fmla="*/ 1073 w 60"/>
                <a:gd name="T27" fmla="*/ 81 h 38"/>
                <a:gd name="T28" fmla="*/ 1466 w 60"/>
                <a:gd name="T29" fmla="*/ 77 h 38"/>
                <a:gd name="T30" fmla="*/ 1696 w 60"/>
                <a:gd name="T31" fmla="*/ 67 h 38"/>
                <a:gd name="T32" fmla="*/ 1980 w 60"/>
                <a:gd name="T33" fmla="*/ 61 h 38"/>
                <a:gd name="T34" fmla="*/ 2230 w 60"/>
                <a:gd name="T35" fmla="*/ 49 h 38"/>
                <a:gd name="T36" fmla="*/ 2483 w 60"/>
                <a:gd name="T37" fmla="*/ 35 h 38"/>
                <a:gd name="T38" fmla="*/ 2184 w 60"/>
                <a:gd name="T39" fmla="*/ 31 h 38"/>
                <a:gd name="T40" fmla="*/ 2596 w 60"/>
                <a:gd name="T41" fmla="*/ 31 h 38"/>
                <a:gd name="T42" fmla="*/ 2596 w 60"/>
                <a:gd name="T43" fmla="*/ 0 h 38"/>
                <a:gd name="T44" fmla="*/ 2273 w 60"/>
                <a:gd name="T45" fmla="*/ 9 h 38"/>
                <a:gd name="T46" fmla="*/ 2596 w 60"/>
                <a:gd name="T47" fmla="*/ 31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38">
                  <a:moveTo>
                    <a:pt x="60" y="12"/>
                  </a:moveTo>
                  <a:lnTo>
                    <a:pt x="52" y="9"/>
                  </a:lnTo>
                  <a:lnTo>
                    <a:pt x="46" y="13"/>
                  </a:lnTo>
                  <a:lnTo>
                    <a:pt x="43" y="17"/>
                  </a:lnTo>
                  <a:lnTo>
                    <a:pt x="37" y="19"/>
                  </a:lnTo>
                  <a:lnTo>
                    <a:pt x="30" y="22"/>
                  </a:lnTo>
                  <a:lnTo>
                    <a:pt x="24" y="25"/>
                  </a:lnTo>
                  <a:lnTo>
                    <a:pt x="17" y="26"/>
                  </a:lnTo>
                  <a:lnTo>
                    <a:pt x="9" y="28"/>
                  </a:lnTo>
                  <a:lnTo>
                    <a:pt x="0" y="30"/>
                  </a:lnTo>
                  <a:lnTo>
                    <a:pt x="0" y="38"/>
                  </a:lnTo>
                  <a:lnTo>
                    <a:pt x="9" y="36"/>
                  </a:lnTo>
                  <a:lnTo>
                    <a:pt x="17" y="34"/>
                  </a:lnTo>
                  <a:lnTo>
                    <a:pt x="24" y="32"/>
                  </a:lnTo>
                  <a:lnTo>
                    <a:pt x="33" y="30"/>
                  </a:lnTo>
                  <a:lnTo>
                    <a:pt x="39" y="27"/>
                  </a:lnTo>
                  <a:lnTo>
                    <a:pt x="45" y="25"/>
                  </a:lnTo>
                  <a:lnTo>
                    <a:pt x="51" y="21"/>
                  </a:lnTo>
                  <a:lnTo>
                    <a:pt x="57" y="14"/>
                  </a:lnTo>
                  <a:lnTo>
                    <a:pt x="50" y="12"/>
                  </a:lnTo>
                  <a:lnTo>
                    <a:pt x="60" y="12"/>
                  </a:lnTo>
                  <a:lnTo>
                    <a:pt x="60" y="0"/>
                  </a:lnTo>
                  <a:lnTo>
                    <a:pt x="52" y="9"/>
                  </a:lnTo>
                  <a:lnTo>
                    <a:pt x="60" y="12"/>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94" name="Freeform 89"/>
            <p:cNvSpPr>
              <a:spLocks noChangeArrowheads="1"/>
            </p:cNvSpPr>
            <p:nvPr/>
          </p:nvSpPr>
          <p:spPr bwMode="auto">
            <a:xfrm>
              <a:off x="363" y="1899"/>
              <a:ext cx="11" cy="341"/>
            </a:xfrm>
            <a:custGeom>
              <a:avLst/>
              <a:gdLst>
                <a:gd name="T0" fmla="*/ 2 w 10"/>
                <a:gd name="T1" fmla="*/ 1030 h 318"/>
                <a:gd name="T2" fmla="*/ 55 w 10"/>
                <a:gd name="T3" fmla="*/ 1022 h 318"/>
                <a:gd name="T4" fmla="*/ 55 w 10"/>
                <a:gd name="T5" fmla="*/ 0 h 318"/>
                <a:gd name="T6" fmla="*/ 0 w 10"/>
                <a:gd name="T7" fmla="*/ 0 h 318"/>
                <a:gd name="T8" fmla="*/ 0 w 10"/>
                <a:gd name="T9" fmla="*/ 1022 h 318"/>
                <a:gd name="T10" fmla="*/ 41 w 10"/>
                <a:gd name="T11" fmla="*/ 1009 h 318"/>
                <a:gd name="T12" fmla="*/ 2 w 10"/>
                <a:gd name="T13" fmla="*/ 1030 h 318"/>
                <a:gd name="T14" fmla="*/ 55 w 10"/>
                <a:gd name="T15" fmla="*/ 1062 h 318"/>
                <a:gd name="T16" fmla="*/ 55 w 10"/>
                <a:gd name="T17" fmla="*/ 1022 h 318"/>
                <a:gd name="T18" fmla="*/ 2 w 10"/>
                <a:gd name="T19" fmla="*/ 1030 h 3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318">
                  <a:moveTo>
                    <a:pt x="2" y="309"/>
                  </a:moveTo>
                  <a:lnTo>
                    <a:pt x="10" y="306"/>
                  </a:lnTo>
                  <a:lnTo>
                    <a:pt x="10" y="0"/>
                  </a:lnTo>
                  <a:lnTo>
                    <a:pt x="0" y="0"/>
                  </a:lnTo>
                  <a:lnTo>
                    <a:pt x="0" y="306"/>
                  </a:lnTo>
                  <a:lnTo>
                    <a:pt x="7" y="304"/>
                  </a:lnTo>
                  <a:lnTo>
                    <a:pt x="2" y="309"/>
                  </a:lnTo>
                  <a:lnTo>
                    <a:pt x="10" y="318"/>
                  </a:lnTo>
                  <a:lnTo>
                    <a:pt x="10" y="306"/>
                  </a:lnTo>
                  <a:lnTo>
                    <a:pt x="2" y="309"/>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95" name="Freeform 90"/>
            <p:cNvSpPr>
              <a:spLocks noChangeArrowheads="1"/>
            </p:cNvSpPr>
            <p:nvPr/>
          </p:nvSpPr>
          <p:spPr bwMode="auto">
            <a:xfrm>
              <a:off x="227" y="1598"/>
              <a:ext cx="140" cy="325"/>
            </a:xfrm>
            <a:custGeom>
              <a:avLst/>
              <a:gdLst>
                <a:gd name="T0" fmla="*/ 5306 w 113"/>
                <a:gd name="T1" fmla="*/ 1010 h 305"/>
                <a:gd name="T2" fmla="*/ 5070 w 113"/>
                <a:gd name="T3" fmla="*/ 996 h 305"/>
                <a:gd name="T4" fmla="*/ 4810 w 113"/>
                <a:gd name="T5" fmla="*/ 979 h 305"/>
                <a:gd name="T6" fmla="*/ 4530 w 113"/>
                <a:gd name="T7" fmla="*/ 973 h 305"/>
                <a:gd name="T8" fmla="*/ 4279 w 113"/>
                <a:gd name="T9" fmla="*/ 963 h 305"/>
                <a:gd name="T10" fmla="*/ 3882 w 113"/>
                <a:gd name="T11" fmla="*/ 957 h 305"/>
                <a:gd name="T12" fmla="*/ 3540 w 113"/>
                <a:gd name="T13" fmla="*/ 956 h 305"/>
                <a:gd name="T14" fmla="*/ 3187 w 113"/>
                <a:gd name="T15" fmla="*/ 945 h 305"/>
                <a:gd name="T16" fmla="*/ 2723 w 113"/>
                <a:gd name="T17" fmla="*/ 934 h 305"/>
                <a:gd name="T18" fmla="*/ 2250 w 113"/>
                <a:gd name="T19" fmla="*/ 933 h 305"/>
                <a:gd name="T20" fmla="*/ 1816 w 113"/>
                <a:gd name="T21" fmla="*/ 932 h 305"/>
                <a:gd name="T22" fmla="*/ 1370 w 113"/>
                <a:gd name="T23" fmla="*/ 927 h 305"/>
                <a:gd name="T24" fmla="*/ 1004 w 113"/>
                <a:gd name="T25" fmla="*/ 916 h 305"/>
                <a:gd name="T26" fmla="*/ 603 w 113"/>
                <a:gd name="T27" fmla="*/ 909 h 305"/>
                <a:gd name="T28" fmla="*/ 278 w 113"/>
                <a:gd name="T29" fmla="*/ 895 h 305"/>
                <a:gd name="T30" fmla="*/ 1 w 113"/>
                <a:gd name="T31" fmla="*/ 872 h 305"/>
                <a:gd name="T32" fmla="*/ 0 w 113"/>
                <a:gd name="T33" fmla="*/ 848 h 305"/>
                <a:gd name="T34" fmla="*/ 0 w 113"/>
                <a:gd name="T35" fmla="*/ 164 h 305"/>
                <a:gd name="T36" fmla="*/ 1 w 113"/>
                <a:gd name="T37" fmla="*/ 135 h 305"/>
                <a:gd name="T38" fmla="*/ 278 w 113"/>
                <a:gd name="T39" fmla="*/ 118 h 305"/>
                <a:gd name="T40" fmla="*/ 603 w 113"/>
                <a:gd name="T41" fmla="*/ 102 h 305"/>
                <a:gd name="T42" fmla="*/ 1004 w 113"/>
                <a:gd name="T43" fmla="*/ 90 h 305"/>
                <a:gd name="T44" fmla="*/ 1370 w 113"/>
                <a:gd name="T45" fmla="*/ 84 h 305"/>
                <a:gd name="T46" fmla="*/ 1816 w 113"/>
                <a:gd name="T47" fmla="*/ 79 h 305"/>
                <a:gd name="T48" fmla="*/ 2250 w 113"/>
                <a:gd name="T49" fmla="*/ 74 h 305"/>
                <a:gd name="T50" fmla="*/ 2723 w 113"/>
                <a:gd name="T51" fmla="*/ 69 h 305"/>
                <a:gd name="T52" fmla="*/ 3187 w 113"/>
                <a:gd name="T53" fmla="*/ 61 h 305"/>
                <a:gd name="T54" fmla="*/ 3540 w 113"/>
                <a:gd name="T55" fmla="*/ 57 h 305"/>
                <a:gd name="T56" fmla="*/ 3882 w 113"/>
                <a:gd name="T57" fmla="*/ 53 h 305"/>
                <a:gd name="T58" fmla="*/ 4279 w 113"/>
                <a:gd name="T59" fmla="*/ 44 h 305"/>
                <a:gd name="T60" fmla="*/ 4530 w 113"/>
                <a:gd name="T61" fmla="*/ 38 h 305"/>
                <a:gd name="T62" fmla="*/ 4810 w 113"/>
                <a:gd name="T63" fmla="*/ 32 h 305"/>
                <a:gd name="T64" fmla="*/ 5070 w 113"/>
                <a:gd name="T65" fmla="*/ 5 h 305"/>
                <a:gd name="T66" fmla="*/ 5306 w 113"/>
                <a:gd name="T67" fmla="*/ 0 h 305"/>
                <a:gd name="T68" fmla="*/ 5306 w 113"/>
                <a:gd name="T69" fmla="*/ 1010 h 3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305">
                  <a:moveTo>
                    <a:pt x="113" y="305"/>
                  </a:moveTo>
                  <a:lnTo>
                    <a:pt x="107" y="300"/>
                  </a:lnTo>
                  <a:lnTo>
                    <a:pt x="102" y="296"/>
                  </a:lnTo>
                  <a:lnTo>
                    <a:pt x="96" y="294"/>
                  </a:lnTo>
                  <a:lnTo>
                    <a:pt x="90" y="291"/>
                  </a:lnTo>
                  <a:lnTo>
                    <a:pt x="82" y="288"/>
                  </a:lnTo>
                  <a:lnTo>
                    <a:pt x="75" y="287"/>
                  </a:lnTo>
                  <a:lnTo>
                    <a:pt x="67" y="285"/>
                  </a:lnTo>
                  <a:lnTo>
                    <a:pt x="58" y="283"/>
                  </a:lnTo>
                  <a:lnTo>
                    <a:pt x="48" y="282"/>
                  </a:lnTo>
                  <a:lnTo>
                    <a:pt x="39" y="281"/>
                  </a:lnTo>
                  <a:lnTo>
                    <a:pt x="29" y="279"/>
                  </a:lnTo>
                  <a:lnTo>
                    <a:pt x="21" y="277"/>
                  </a:lnTo>
                  <a:lnTo>
                    <a:pt x="12" y="274"/>
                  </a:lnTo>
                  <a:lnTo>
                    <a:pt x="6" y="269"/>
                  </a:lnTo>
                  <a:lnTo>
                    <a:pt x="1" y="263"/>
                  </a:lnTo>
                  <a:lnTo>
                    <a:pt x="0" y="255"/>
                  </a:lnTo>
                  <a:lnTo>
                    <a:pt x="0" y="49"/>
                  </a:lnTo>
                  <a:lnTo>
                    <a:pt x="1" y="41"/>
                  </a:lnTo>
                  <a:lnTo>
                    <a:pt x="6" y="36"/>
                  </a:lnTo>
                  <a:lnTo>
                    <a:pt x="12" y="31"/>
                  </a:lnTo>
                  <a:lnTo>
                    <a:pt x="21" y="28"/>
                  </a:lnTo>
                  <a:lnTo>
                    <a:pt x="29" y="26"/>
                  </a:lnTo>
                  <a:lnTo>
                    <a:pt x="39" y="24"/>
                  </a:lnTo>
                  <a:lnTo>
                    <a:pt x="48" y="22"/>
                  </a:lnTo>
                  <a:lnTo>
                    <a:pt x="58" y="21"/>
                  </a:lnTo>
                  <a:lnTo>
                    <a:pt x="67" y="19"/>
                  </a:lnTo>
                  <a:lnTo>
                    <a:pt x="75" y="18"/>
                  </a:lnTo>
                  <a:lnTo>
                    <a:pt x="82" y="17"/>
                  </a:lnTo>
                  <a:lnTo>
                    <a:pt x="90" y="14"/>
                  </a:lnTo>
                  <a:lnTo>
                    <a:pt x="96" y="12"/>
                  </a:lnTo>
                  <a:lnTo>
                    <a:pt x="102" y="9"/>
                  </a:lnTo>
                  <a:lnTo>
                    <a:pt x="107" y="5"/>
                  </a:lnTo>
                  <a:lnTo>
                    <a:pt x="113" y="0"/>
                  </a:lnTo>
                  <a:lnTo>
                    <a:pt x="113" y="305"/>
                  </a:lnTo>
                  <a:close/>
                </a:path>
              </a:pathLst>
            </a:custGeom>
            <a:solidFill>
              <a:srgbClr val="FFBF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96" name="Freeform 91"/>
            <p:cNvSpPr>
              <a:spLocks noChangeArrowheads="1"/>
            </p:cNvSpPr>
            <p:nvPr/>
          </p:nvSpPr>
          <p:spPr bwMode="auto">
            <a:xfrm>
              <a:off x="300" y="1898"/>
              <a:ext cx="70" cy="29"/>
            </a:xfrm>
            <a:custGeom>
              <a:avLst/>
              <a:gdLst>
                <a:gd name="T0" fmla="*/ 0 w 57"/>
                <a:gd name="T1" fmla="*/ 8 h 29"/>
                <a:gd name="T2" fmla="*/ 0 w 57"/>
                <a:gd name="T3" fmla="*/ 8 h 29"/>
                <a:gd name="T4" fmla="*/ 371 w 57"/>
                <a:gd name="T5" fmla="*/ 9 h 29"/>
                <a:gd name="T6" fmla="*/ 688 w 57"/>
                <a:gd name="T7" fmla="*/ 12 h 29"/>
                <a:gd name="T8" fmla="*/ 953 w 57"/>
                <a:gd name="T9" fmla="*/ 13 h 29"/>
                <a:gd name="T10" fmla="*/ 1204 w 57"/>
                <a:gd name="T11" fmla="*/ 34 h 29"/>
                <a:gd name="T12" fmla="*/ 1479 w 57"/>
                <a:gd name="T13" fmla="*/ 36 h 29"/>
                <a:gd name="T14" fmla="*/ 1732 w 57"/>
                <a:gd name="T15" fmla="*/ 39 h 29"/>
                <a:gd name="T16" fmla="*/ 1846 w 57"/>
                <a:gd name="T17" fmla="*/ 43 h 29"/>
                <a:gd name="T18" fmla="*/ 2109 w 57"/>
                <a:gd name="T19" fmla="*/ 50 h 29"/>
                <a:gd name="T20" fmla="*/ 2314 w 57"/>
                <a:gd name="T21" fmla="*/ 42 h 29"/>
                <a:gd name="T22" fmla="*/ 2082 w 57"/>
                <a:gd name="T23" fmla="*/ 35 h 29"/>
                <a:gd name="T24" fmla="*/ 1816 w 57"/>
                <a:gd name="T25" fmla="*/ 13 h 29"/>
                <a:gd name="T26" fmla="*/ 1566 w 57"/>
                <a:gd name="T27" fmla="*/ 11 h 29"/>
                <a:gd name="T28" fmla="*/ 1335 w 57"/>
                <a:gd name="T29" fmla="*/ 8 h 29"/>
                <a:gd name="T30" fmla="*/ 953 w 57"/>
                <a:gd name="T31" fmla="*/ 6 h 29"/>
                <a:gd name="T32" fmla="*/ 688 w 57"/>
                <a:gd name="T33" fmla="*/ 4 h 29"/>
                <a:gd name="T34" fmla="*/ 371 w 57"/>
                <a:gd name="T35" fmla="*/ 2 h 29"/>
                <a:gd name="T36" fmla="*/ 0 w 57"/>
                <a:gd name="T37" fmla="*/ 0 h 29"/>
                <a:gd name="T38" fmla="*/ 0 w 57"/>
                <a:gd name="T39" fmla="*/ 0 h 29"/>
                <a:gd name="T40" fmla="*/ 0 w 57"/>
                <a:gd name="T41" fmla="*/ 8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29">
                  <a:moveTo>
                    <a:pt x="0" y="8"/>
                  </a:moveTo>
                  <a:lnTo>
                    <a:pt x="0" y="8"/>
                  </a:lnTo>
                  <a:lnTo>
                    <a:pt x="9" y="9"/>
                  </a:lnTo>
                  <a:lnTo>
                    <a:pt x="17" y="12"/>
                  </a:lnTo>
                  <a:lnTo>
                    <a:pt x="24" y="13"/>
                  </a:lnTo>
                  <a:lnTo>
                    <a:pt x="30" y="16"/>
                  </a:lnTo>
                  <a:lnTo>
                    <a:pt x="37" y="18"/>
                  </a:lnTo>
                  <a:lnTo>
                    <a:pt x="43" y="21"/>
                  </a:lnTo>
                  <a:lnTo>
                    <a:pt x="46" y="25"/>
                  </a:lnTo>
                  <a:lnTo>
                    <a:pt x="52" y="29"/>
                  </a:lnTo>
                  <a:lnTo>
                    <a:pt x="57" y="24"/>
                  </a:lnTo>
                  <a:lnTo>
                    <a:pt x="51" y="17"/>
                  </a:lnTo>
                  <a:lnTo>
                    <a:pt x="45" y="13"/>
                  </a:lnTo>
                  <a:lnTo>
                    <a:pt x="39" y="11"/>
                  </a:lnTo>
                  <a:lnTo>
                    <a:pt x="33" y="8"/>
                  </a:lnTo>
                  <a:lnTo>
                    <a:pt x="24" y="6"/>
                  </a:lnTo>
                  <a:lnTo>
                    <a:pt x="17" y="4"/>
                  </a:lnTo>
                  <a:lnTo>
                    <a:pt x="9" y="2"/>
                  </a:lnTo>
                  <a:lnTo>
                    <a:pt x="0" y="0"/>
                  </a:lnTo>
                  <a:lnTo>
                    <a:pt x="0" y="8"/>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97" name="Freeform 92"/>
            <p:cNvSpPr>
              <a:spLocks noChangeArrowheads="1"/>
            </p:cNvSpPr>
            <p:nvPr/>
          </p:nvSpPr>
          <p:spPr bwMode="auto">
            <a:xfrm>
              <a:off x="222" y="1870"/>
              <a:ext cx="78" cy="33"/>
            </a:xfrm>
            <a:custGeom>
              <a:avLst/>
              <a:gdLst>
                <a:gd name="T0" fmla="*/ 0 w 63"/>
                <a:gd name="T1" fmla="*/ 0 h 32"/>
                <a:gd name="T2" fmla="*/ 0 w 63"/>
                <a:gd name="T3" fmla="*/ 0 h 32"/>
                <a:gd name="T4" fmla="*/ 146 w 63"/>
                <a:gd name="T5" fmla="*/ 9 h 32"/>
                <a:gd name="T6" fmla="*/ 425 w 63"/>
                <a:gd name="T7" fmla="*/ 35 h 32"/>
                <a:gd name="T8" fmla="*/ 749 w 63"/>
                <a:gd name="T9" fmla="*/ 41 h 32"/>
                <a:gd name="T10" fmla="*/ 1139 w 63"/>
                <a:gd name="T11" fmla="*/ 44 h 32"/>
                <a:gd name="T12" fmla="*/ 1576 w 63"/>
                <a:gd name="T13" fmla="*/ 46 h 32"/>
                <a:gd name="T14" fmla="*/ 2061 w 63"/>
                <a:gd name="T15" fmla="*/ 48 h 32"/>
                <a:gd name="T16" fmla="*/ 2503 w 63"/>
                <a:gd name="T17" fmla="*/ 50 h 32"/>
                <a:gd name="T18" fmla="*/ 2953 w 63"/>
                <a:gd name="T19" fmla="*/ 52 h 32"/>
                <a:gd name="T20" fmla="*/ 2953 w 63"/>
                <a:gd name="T21" fmla="*/ 42 h 32"/>
                <a:gd name="T22" fmla="*/ 2503 w 63"/>
                <a:gd name="T23" fmla="*/ 41 h 32"/>
                <a:gd name="T24" fmla="*/ 2061 w 63"/>
                <a:gd name="T25" fmla="*/ 40 h 32"/>
                <a:gd name="T26" fmla="*/ 1576 w 63"/>
                <a:gd name="T27" fmla="*/ 38 h 32"/>
                <a:gd name="T28" fmla="*/ 1257 w 63"/>
                <a:gd name="T29" fmla="*/ 36 h 32"/>
                <a:gd name="T30" fmla="*/ 820 w 63"/>
                <a:gd name="T31" fmla="*/ 15 h 32"/>
                <a:gd name="T32" fmla="*/ 605 w 63"/>
                <a:gd name="T33" fmla="*/ 11 h 32"/>
                <a:gd name="T34" fmla="*/ 485 w 63"/>
                <a:gd name="T35" fmla="*/ 6 h 32"/>
                <a:gd name="T36" fmla="*/ 485 w 63"/>
                <a:gd name="T37" fmla="*/ 0 h 32"/>
                <a:gd name="T38" fmla="*/ 485 w 63"/>
                <a:gd name="T39" fmla="*/ 0 h 32"/>
                <a:gd name="T40" fmla="*/ 0 w 63"/>
                <a:gd name="T41" fmla="*/ 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32">
                  <a:moveTo>
                    <a:pt x="0" y="0"/>
                  </a:moveTo>
                  <a:lnTo>
                    <a:pt x="0" y="0"/>
                  </a:lnTo>
                  <a:lnTo>
                    <a:pt x="3" y="9"/>
                  </a:lnTo>
                  <a:lnTo>
                    <a:pt x="9" y="17"/>
                  </a:lnTo>
                  <a:lnTo>
                    <a:pt x="16" y="23"/>
                  </a:lnTo>
                  <a:lnTo>
                    <a:pt x="24" y="26"/>
                  </a:lnTo>
                  <a:lnTo>
                    <a:pt x="34" y="28"/>
                  </a:lnTo>
                  <a:lnTo>
                    <a:pt x="44" y="30"/>
                  </a:lnTo>
                  <a:lnTo>
                    <a:pt x="53" y="31"/>
                  </a:lnTo>
                  <a:lnTo>
                    <a:pt x="63" y="32"/>
                  </a:lnTo>
                  <a:lnTo>
                    <a:pt x="63" y="24"/>
                  </a:lnTo>
                  <a:lnTo>
                    <a:pt x="53" y="23"/>
                  </a:lnTo>
                  <a:lnTo>
                    <a:pt x="44" y="22"/>
                  </a:lnTo>
                  <a:lnTo>
                    <a:pt x="34" y="20"/>
                  </a:lnTo>
                  <a:lnTo>
                    <a:pt x="27" y="18"/>
                  </a:lnTo>
                  <a:lnTo>
                    <a:pt x="18" y="15"/>
                  </a:lnTo>
                  <a:lnTo>
                    <a:pt x="13" y="11"/>
                  </a:lnTo>
                  <a:lnTo>
                    <a:pt x="10" y="6"/>
                  </a:lnTo>
                  <a:lnTo>
                    <a:pt x="10" y="0"/>
                  </a:lnTo>
                  <a:lnTo>
                    <a:pt x="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98" name="Freeform 93"/>
            <p:cNvSpPr>
              <a:spLocks noChangeArrowheads="1"/>
            </p:cNvSpPr>
            <p:nvPr/>
          </p:nvSpPr>
          <p:spPr bwMode="auto">
            <a:xfrm>
              <a:off x="222" y="1649"/>
              <a:ext cx="12" cy="221"/>
            </a:xfrm>
            <a:custGeom>
              <a:avLst/>
              <a:gdLst>
                <a:gd name="T0" fmla="*/ 0 w 10"/>
                <a:gd name="T1" fmla="*/ 0 h 206"/>
                <a:gd name="T2" fmla="*/ 0 w 10"/>
                <a:gd name="T3" fmla="*/ 0 h 206"/>
                <a:gd name="T4" fmla="*/ 0 w 10"/>
                <a:gd name="T5" fmla="*/ 673 h 206"/>
                <a:gd name="T6" fmla="*/ 258 w 10"/>
                <a:gd name="T7" fmla="*/ 673 h 206"/>
                <a:gd name="T8" fmla="*/ 258 w 10"/>
                <a:gd name="T9" fmla="*/ 0 h 206"/>
                <a:gd name="T10" fmla="*/ 258 w 10"/>
                <a:gd name="T11" fmla="*/ 0 h 206"/>
                <a:gd name="T12" fmla="*/ 0 w 10"/>
                <a:gd name="T13" fmla="*/ 0 h 2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6">
                  <a:moveTo>
                    <a:pt x="0" y="0"/>
                  </a:moveTo>
                  <a:lnTo>
                    <a:pt x="0" y="0"/>
                  </a:lnTo>
                  <a:lnTo>
                    <a:pt x="0" y="206"/>
                  </a:lnTo>
                  <a:lnTo>
                    <a:pt x="10" y="206"/>
                  </a:lnTo>
                  <a:lnTo>
                    <a:pt x="10" y="0"/>
                  </a:lnTo>
                  <a:lnTo>
                    <a:pt x="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99" name="Freeform 94"/>
            <p:cNvSpPr>
              <a:spLocks noChangeArrowheads="1"/>
            </p:cNvSpPr>
            <p:nvPr/>
          </p:nvSpPr>
          <p:spPr bwMode="auto">
            <a:xfrm>
              <a:off x="222" y="1616"/>
              <a:ext cx="78" cy="33"/>
            </a:xfrm>
            <a:custGeom>
              <a:avLst/>
              <a:gdLst>
                <a:gd name="T0" fmla="*/ 2953 w 63"/>
                <a:gd name="T1" fmla="*/ 0 h 32"/>
                <a:gd name="T2" fmla="*/ 2953 w 63"/>
                <a:gd name="T3" fmla="*/ 0 h 32"/>
                <a:gd name="T4" fmla="*/ 2503 w 63"/>
                <a:gd name="T5" fmla="*/ 1 h 32"/>
                <a:gd name="T6" fmla="*/ 2061 w 63"/>
                <a:gd name="T7" fmla="*/ 4 h 32"/>
                <a:gd name="T8" fmla="*/ 1576 w 63"/>
                <a:gd name="T9" fmla="*/ 5 h 32"/>
                <a:gd name="T10" fmla="*/ 1139 w 63"/>
                <a:gd name="T11" fmla="*/ 7 h 32"/>
                <a:gd name="T12" fmla="*/ 749 w 63"/>
                <a:gd name="T13" fmla="*/ 10 h 32"/>
                <a:gd name="T14" fmla="*/ 425 w 63"/>
                <a:gd name="T15" fmla="*/ 35 h 32"/>
                <a:gd name="T16" fmla="*/ 146 w 63"/>
                <a:gd name="T17" fmla="*/ 41 h 32"/>
                <a:gd name="T18" fmla="*/ 0 w 63"/>
                <a:gd name="T19" fmla="*/ 52 h 32"/>
                <a:gd name="T20" fmla="*/ 485 w 63"/>
                <a:gd name="T21" fmla="*/ 52 h 32"/>
                <a:gd name="T22" fmla="*/ 485 w 63"/>
                <a:gd name="T23" fmla="*/ 44 h 32"/>
                <a:gd name="T24" fmla="*/ 605 w 63"/>
                <a:gd name="T25" fmla="*/ 40 h 32"/>
                <a:gd name="T26" fmla="*/ 820 w 63"/>
                <a:gd name="T27" fmla="*/ 36 h 32"/>
                <a:gd name="T28" fmla="*/ 1257 w 63"/>
                <a:gd name="T29" fmla="*/ 15 h 32"/>
                <a:gd name="T30" fmla="*/ 1576 w 63"/>
                <a:gd name="T31" fmla="*/ 13 h 32"/>
                <a:gd name="T32" fmla="*/ 2061 w 63"/>
                <a:gd name="T33" fmla="*/ 11 h 32"/>
                <a:gd name="T34" fmla="*/ 2503 w 63"/>
                <a:gd name="T35" fmla="*/ 9 h 32"/>
                <a:gd name="T36" fmla="*/ 2953 w 63"/>
                <a:gd name="T37" fmla="*/ 7 h 32"/>
                <a:gd name="T38" fmla="*/ 2953 w 63"/>
                <a:gd name="T39" fmla="*/ 7 h 32"/>
                <a:gd name="T40" fmla="*/ 2953 w 63"/>
                <a:gd name="T41" fmla="*/ 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32">
                  <a:moveTo>
                    <a:pt x="63" y="0"/>
                  </a:moveTo>
                  <a:lnTo>
                    <a:pt x="63" y="0"/>
                  </a:lnTo>
                  <a:lnTo>
                    <a:pt x="53" y="1"/>
                  </a:lnTo>
                  <a:lnTo>
                    <a:pt x="44" y="4"/>
                  </a:lnTo>
                  <a:lnTo>
                    <a:pt x="34" y="5"/>
                  </a:lnTo>
                  <a:lnTo>
                    <a:pt x="24" y="7"/>
                  </a:lnTo>
                  <a:lnTo>
                    <a:pt x="16" y="10"/>
                  </a:lnTo>
                  <a:lnTo>
                    <a:pt x="9" y="17"/>
                  </a:lnTo>
                  <a:lnTo>
                    <a:pt x="3" y="23"/>
                  </a:lnTo>
                  <a:lnTo>
                    <a:pt x="0" y="32"/>
                  </a:lnTo>
                  <a:lnTo>
                    <a:pt x="10" y="32"/>
                  </a:lnTo>
                  <a:lnTo>
                    <a:pt x="10" y="26"/>
                  </a:lnTo>
                  <a:lnTo>
                    <a:pt x="13" y="22"/>
                  </a:lnTo>
                  <a:lnTo>
                    <a:pt x="18" y="18"/>
                  </a:lnTo>
                  <a:lnTo>
                    <a:pt x="27" y="15"/>
                  </a:lnTo>
                  <a:lnTo>
                    <a:pt x="34" y="13"/>
                  </a:lnTo>
                  <a:lnTo>
                    <a:pt x="44" y="11"/>
                  </a:lnTo>
                  <a:lnTo>
                    <a:pt x="53" y="9"/>
                  </a:lnTo>
                  <a:lnTo>
                    <a:pt x="63" y="7"/>
                  </a:lnTo>
                  <a:lnTo>
                    <a:pt x="63"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00" name="Freeform 95"/>
            <p:cNvSpPr>
              <a:spLocks noChangeArrowheads="1"/>
            </p:cNvSpPr>
            <p:nvPr/>
          </p:nvSpPr>
          <p:spPr bwMode="auto">
            <a:xfrm>
              <a:off x="300" y="1586"/>
              <a:ext cx="74" cy="36"/>
            </a:xfrm>
            <a:custGeom>
              <a:avLst/>
              <a:gdLst>
                <a:gd name="T0" fmla="*/ 2596 w 60"/>
                <a:gd name="T1" fmla="*/ 12 h 36"/>
                <a:gd name="T2" fmla="*/ 2273 w 60"/>
                <a:gd name="T3" fmla="*/ 9 h 36"/>
                <a:gd name="T4" fmla="*/ 2013 w 60"/>
                <a:gd name="T5" fmla="*/ 13 h 36"/>
                <a:gd name="T6" fmla="*/ 1857 w 60"/>
                <a:gd name="T7" fmla="*/ 17 h 36"/>
                <a:gd name="T8" fmla="*/ 1632 w 60"/>
                <a:gd name="T9" fmla="*/ 38 h 36"/>
                <a:gd name="T10" fmla="*/ 1323 w 60"/>
                <a:gd name="T11" fmla="*/ 40 h 36"/>
                <a:gd name="T12" fmla="*/ 1073 w 60"/>
                <a:gd name="T13" fmla="*/ 43 h 36"/>
                <a:gd name="T14" fmla="*/ 733 w 60"/>
                <a:gd name="T15" fmla="*/ 44 h 36"/>
                <a:gd name="T16" fmla="*/ 391 w 60"/>
                <a:gd name="T17" fmla="*/ 45 h 36"/>
                <a:gd name="T18" fmla="*/ 0 w 60"/>
                <a:gd name="T19" fmla="*/ 47 h 36"/>
                <a:gd name="T20" fmla="*/ 0 w 60"/>
                <a:gd name="T21" fmla="*/ 54 h 36"/>
                <a:gd name="T22" fmla="*/ 391 w 60"/>
                <a:gd name="T23" fmla="*/ 53 h 36"/>
                <a:gd name="T24" fmla="*/ 733 w 60"/>
                <a:gd name="T25" fmla="*/ 52 h 36"/>
                <a:gd name="T26" fmla="*/ 1073 w 60"/>
                <a:gd name="T27" fmla="*/ 51 h 36"/>
                <a:gd name="T28" fmla="*/ 1466 w 60"/>
                <a:gd name="T29" fmla="*/ 48 h 36"/>
                <a:gd name="T30" fmla="*/ 1696 w 60"/>
                <a:gd name="T31" fmla="*/ 45 h 36"/>
                <a:gd name="T32" fmla="*/ 1980 w 60"/>
                <a:gd name="T33" fmla="*/ 43 h 36"/>
                <a:gd name="T34" fmla="*/ 2230 w 60"/>
                <a:gd name="T35" fmla="*/ 39 h 36"/>
                <a:gd name="T36" fmla="*/ 2483 w 60"/>
                <a:gd name="T37" fmla="*/ 14 h 36"/>
                <a:gd name="T38" fmla="*/ 2184 w 60"/>
                <a:gd name="T39" fmla="*/ 12 h 36"/>
                <a:gd name="T40" fmla="*/ 2596 w 60"/>
                <a:gd name="T41" fmla="*/ 12 h 36"/>
                <a:gd name="T42" fmla="*/ 2596 w 60"/>
                <a:gd name="T43" fmla="*/ 0 h 36"/>
                <a:gd name="T44" fmla="*/ 2273 w 60"/>
                <a:gd name="T45" fmla="*/ 9 h 36"/>
                <a:gd name="T46" fmla="*/ 2596 w 60"/>
                <a:gd name="T47" fmla="*/ 12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36">
                  <a:moveTo>
                    <a:pt x="60" y="12"/>
                  </a:moveTo>
                  <a:lnTo>
                    <a:pt x="52" y="9"/>
                  </a:lnTo>
                  <a:lnTo>
                    <a:pt x="46" y="13"/>
                  </a:lnTo>
                  <a:lnTo>
                    <a:pt x="43" y="17"/>
                  </a:lnTo>
                  <a:lnTo>
                    <a:pt x="37" y="20"/>
                  </a:lnTo>
                  <a:lnTo>
                    <a:pt x="30" y="22"/>
                  </a:lnTo>
                  <a:lnTo>
                    <a:pt x="24" y="25"/>
                  </a:lnTo>
                  <a:lnTo>
                    <a:pt x="17" y="26"/>
                  </a:lnTo>
                  <a:lnTo>
                    <a:pt x="9" y="27"/>
                  </a:lnTo>
                  <a:lnTo>
                    <a:pt x="0" y="29"/>
                  </a:lnTo>
                  <a:lnTo>
                    <a:pt x="0" y="36"/>
                  </a:lnTo>
                  <a:lnTo>
                    <a:pt x="9" y="35"/>
                  </a:lnTo>
                  <a:lnTo>
                    <a:pt x="17" y="34"/>
                  </a:lnTo>
                  <a:lnTo>
                    <a:pt x="24" y="33"/>
                  </a:lnTo>
                  <a:lnTo>
                    <a:pt x="33" y="30"/>
                  </a:lnTo>
                  <a:lnTo>
                    <a:pt x="39" y="27"/>
                  </a:lnTo>
                  <a:lnTo>
                    <a:pt x="45" y="25"/>
                  </a:lnTo>
                  <a:lnTo>
                    <a:pt x="51" y="21"/>
                  </a:lnTo>
                  <a:lnTo>
                    <a:pt x="57" y="14"/>
                  </a:lnTo>
                  <a:lnTo>
                    <a:pt x="50" y="12"/>
                  </a:lnTo>
                  <a:lnTo>
                    <a:pt x="60" y="12"/>
                  </a:lnTo>
                  <a:lnTo>
                    <a:pt x="60" y="0"/>
                  </a:lnTo>
                  <a:lnTo>
                    <a:pt x="52" y="9"/>
                  </a:lnTo>
                  <a:lnTo>
                    <a:pt x="60" y="12"/>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01" name="Freeform 96"/>
            <p:cNvSpPr>
              <a:spLocks noChangeArrowheads="1"/>
            </p:cNvSpPr>
            <p:nvPr/>
          </p:nvSpPr>
          <p:spPr bwMode="auto">
            <a:xfrm>
              <a:off x="363" y="1598"/>
              <a:ext cx="11" cy="339"/>
            </a:xfrm>
            <a:custGeom>
              <a:avLst/>
              <a:gdLst>
                <a:gd name="T0" fmla="*/ 2 w 10"/>
                <a:gd name="T1" fmla="*/ 1032 h 317"/>
                <a:gd name="T2" fmla="*/ 55 w 10"/>
                <a:gd name="T3" fmla="*/ 1022 h 317"/>
                <a:gd name="T4" fmla="*/ 55 w 10"/>
                <a:gd name="T5" fmla="*/ 0 h 317"/>
                <a:gd name="T6" fmla="*/ 0 w 10"/>
                <a:gd name="T7" fmla="*/ 0 h 317"/>
                <a:gd name="T8" fmla="*/ 0 w 10"/>
                <a:gd name="T9" fmla="*/ 1022 h 317"/>
                <a:gd name="T10" fmla="*/ 41 w 10"/>
                <a:gd name="T11" fmla="*/ 1011 h 317"/>
                <a:gd name="T12" fmla="*/ 2 w 10"/>
                <a:gd name="T13" fmla="*/ 1032 h 317"/>
                <a:gd name="T14" fmla="*/ 55 w 10"/>
                <a:gd name="T15" fmla="*/ 1061 h 317"/>
                <a:gd name="T16" fmla="*/ 55 w 10"/>
                <a:gd name="T17" fmla="*/ 1022 h 317"/>
                <a:gd name="T18" fmla="*/ 2 w 10"/>
                <a:gd name="T19" fmla="*/ 1032 h 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317">
                  <a:moveTo>
                    <a:pt x="2" y="308"/>
                  </a:moveTo>
                  <a:lnTo>
                    <a:pt x="10" y="305"/>
                  </a:lnTo>
                  <a:lnTo>
                    <a:pt x="10" y="0"/>
                  </a:lnTo>
                  <a:lnTo>
                    <a:pt x="0" y="0"/>
                  </a:lnTo>
                  <a:lnTo>
                    <a:pt x="0" y="305"/>
                  </a:lnTo>
                  <a:lnTo>
                    <a:pt x="7" y="303"/>
                  </a:lnTo>
                  <a:lnTo>
                    <a:pt x="2" y="308"/>
                  </a:lnTo>
                  <a:lnTo>
                    <a:pt x="10" y="317"/>
                  </a:lnTo>
                  <a:lnTo>
                    <a:pt x="10" y="305"/>
                  </a:lnTo>
                  <a:lnTo>
                    <a:pt x="2" y="308"/>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02" name="Freeform 97"/>
            <p:cNvSpPr>
              <a:spLocks noChangeArrowheads="1"/>
            </p:cNvSpPr>
            <p:nvPr/>
          </p:nvSpPr>
          <p:spPr bwMode="auto">
            <a:xfrm>
              <a:off x="227" y="1298"/>
              <a:ext cx="140" cy="327"/>
            </a:xfrm>
            <a:custGeom>
              <a:avLst/>
              <a:gdLst>
                <a:gd name="T0" fmla="*/ 5306 w 113"/>
                <a:gd name="T1" fmla="*/ 1011 h 306"/>
                <a:gd name="T2" fmla="*/ 5070 w 113"/>
                <a:gd name="T3" fmla="*/ 996 h 306"/>
                <a:gd name="T4" fmla="*/ 4810 w 113"/>
                <a:gd name="T5" fmla="*/ 980 h 306"/>
                <a:gd name="T6" fmla="*/ 4530 w 113"/>
                <a:gd name="T7" fmla="*/ 971 h 306"/>
                <a:gd name="T8" fmla="*/ 4279 w 113"/>
                <a:gd name="T9" fmla="*/ 963 h 306"/>
                <a:gd name="T10" fmla="*/ 3882 w 113"/>
                <a:gd name="T11" fmla="*/ 957 h 306"/>
                <a:gd name="T12" fmla="*/ 3540 w 113"/>
                <a:gd name="T13" fmla="*/ 955 h 306"/>
                <a:gd name="T14" fmla="*/ 3187 w 113"/>
                <a:gd name="T15" fmla="*/ 943 h 306"/>
                <a:gd name="T16" fmla="*/ 2723 w 113"/>
                <a:gd name="T17" fmla="*/ 935 h 306"/>
                <a:gd name="T18" fmla="*/ 2250 w 113"/>
                <a:gd name="T19" fmla="*/ 932 h 306"/>
                <a:gd name="T20" fmla="*/ 1816 w 113"/>
                <a:gd name="T21" fmla="*/ 931 h 306"/>
                <a:gd name="T22" fmla="*/ 1370 w 113"/>
                <a:gd name="T23" fmla="*/ 928 h 306"/>
                <a:gd name="T24" fmla="*/ 1004 w 113"/>
                <a:gd name="T25" fmla="*/ 912 h 306"/>
                <a:gd name="T26" fmla="*/ 603 w 113"/>
                <a:gd name="T27" fmla="*/ 909 h 306"/>
                <a:gd name="T28" fmla="*/ 278 w 113"/>
                <a:gd name="T29" fmla="*/ 896 h 306"/>
                <a:gd name="T30" fmla="*/ 1 w 113"/>
                <a:gd name="T31" fmla="*/ 871 h 306"/>
                <a:gd name="T32" fmla="*/ 0 w 113"/>
                <a:gd name="T33" fmla="*/ 843 h 306"/>
                <a:gd name="T34" fmla="*/ 0 w 113"/>
                <a:gd name="T35" fmla="*/ 170 h 306"/>
                <a:gd name="T36" fmla="*/ 1 w 113"/>
                <a:gd name="T37" fmla="*/ 142 h 306"/>
                <a:gd name="T38" fmla="*/ 278 w 113"/>
                <a:gd name="T39" fmla="*/ 124 h 306"/>
                <a:gd name="T40" fmla="*/ 603 w 113"/>
                <a:gd name="T41" fmla="*/ 102 h 306"/>
                <a:gd name="T42" fmla="*/ 1004 w 113"/>
                <a:gd name="T43" fmla="*/ 95 h 306"/>
                <a:gd name="T44" fmla="*/ 1370 w 113"/>
                <a:gd name="T45" fmla="*/ 84 h 306"/>
                <a:gd name="T46" fmla="*/ 1816 w 113"/>
                <a:gd name="T47" fmla="*/ 83 h 306"/>
                <a:gd name="T48" fmla="*/ 2250 w 113"/>
                <a:gd name="T49" fmla="*/ 79 h 306"/>
                <a:gd name="T50" fmla="*/ 2723 w 113"/>
                <a:gd name="T51" fmla="*/ 74 h 306"/>
                <a:gd name="T52" fmla="*/ 3187 w 113"/>
                <a:gd name="T53" fmla="*/ 69 h 306"/>
                <a:gd name="T54" fmla="*/ 3540 w 113"/>
                <a:gd name="T55" fmla="*/ 61 h 306"/>
                <a:gd name="T56" fmla="*/ 3882 w 113"/>
                <a:gd name="T57" fmla="*/ 53 h 306"/>
                <a:gd name="T58" fmla="*/ 4279 w 113"/>
                <a:gd name="T59" fmla="*/ 47 h 306"/>
                <a:gd name="T60" fmla="*/ 4530 w 113"/>
                <a:gd name="T61" fmla="*/ 38 h 306"/>
                <a:gd name="T62" fmla="*/ 4810 w 113"/>
                <a:gd name="T63" fmla="*/ 32 h 306"/>
                <a:gd name="T64" fmla="*/ 5070 w 113"/>
                <a:gd name="T65" fmla="*/ 6 h 306"/>
                <a:gd name="T66" fmla="*/ 5306 w 113"/>
                <a:gd name="T67" fmla="*/ 0 h 306"/>
                <a:gd name="T68" fmla="*/ 5306 w 113"/>
                <a:gd name="T69" fmla="*/ 1011 h 3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306">
                  <a:moveTo>
                    <a:pt x="113" y="306"/>
                  </a:moveTo>
                  <a:lnTo>
                    <a:pt x="107" y="301"/>
                  </a:lnTo>
                  <a:lnTo>
                    <a:pt x="102" y="297"/>
                  </a:lnTo>
                  <a:lnTo>
                    <a:pt x="96" y="294"/>
                  </a:lnTo>
                  <a:lnTo>
                    <a:pt x="90" y="292"/>
                  </a:lnTo>
                  <a:lnTo>
                    <a:pt x="82" y="289"/>
                  </a:lnTo>
                  <a:lnTo>
                    <a:pt x="75" y="288"/>
                  </a:lnTo>
                  <a:lnTo>
                    <a:pt x="67" y="285"/>
                  </a:lnTo>
                  <a:lnTo>
                    <a:pt x="58" y="284"/>
                  </a:lnTo>
                  <a:lnTo>
                    <a:pt x="48" y="282"/>
                  </a:lnTo>
                  <a:lnTo>
                    <a:pt x="39" y="281"/>
                  </a:lnTo>
                  <a:lnTo>
                    <a:pt x="29" y="280"/>
                  </a:lnTo>
                  <a:lnTo>
                    <a:pt x="21" y="277"/>
                  </a:lnTo>
                  <a:lnTo>
                    <a:pt x="12" y="275"/>
                  </a:lnTo>
                  <a:lnTo>
                    <a:pt x="6" y="270"/>
                  </a:lnTo>
                  <a:lnTo>
                    <a:pt x="1" y="263"/>
                  </a:lnTo>
                  <a:lnTo>
                    <a:pt x="0" y="255"/>
                  </a:lnTo>
                  <a:lnTo>
                    <a:pt x="0" y="51"/>
                  </a:lnTo>
                  <a:lnTo>
                    <a:pt x="1" y="43"/>
                  </a:lnTo>
                  <a:lnTo>
                    <a:pt x="6" y="37"/>
                  </a:lnTo>
                  <a:lnTo>
                    <a:pt x="12" y="31"/>
                  </a:lnTo>
                  <a:lnTo>
                    <a:pt x="21" y="29"/>
                  </a:lnTo>
                  <a:lnTo>
                    <a:pt x="29" y="26"/>
                  </a:lnTo>
                  <a:lnTo>
                    <a:pt x="39" y="25"/>
                  </a:lnTo>
                  <a:lnTo>
                    <a:pt x="48" y="24"/>
                  </a:lnTo>
                  <a:lnTo>
                    <a:pt x="58" y="22"/>
                  </a:lnTo>
                  <a:lnTo>
                    <a:pt x="67" y="21"/>
                  </a:lnTo>
                  <a:lnTo>
                    <a:pt x="75" y="19"/>
                  </a:lnTo>
                  <a:lnTo>
                    <a:pt x="82" y="17"/>
                  </a:lnTo>
                  <a:lnTo>
                    <a:pt x="90" y="15"/>
                  </a:lnTo>
                  <a:lnTo>
                    <a:pt x="96" y="12"/>
                  </a:lnTo>
                  <a:lnTo>
                    <a:pt x="102" y="9"/>
                  </a:lnTo>
                  <a:lnTo>
                    <a:pt x="107" y="6"/>
                  </a:lnTo>
                  <a:lnTo>
                    <a:pt x="113" y="0"/>
                  </a:lnTo>
                  <a:lnTo>
                    <a:pt x="113" y="306"/>
                  </a:lnTo>
                  <a:close/>
                </a:path>
              </a:pathLst>
            </a:custGeom>
            <a:solidFill>
              <a:srgbClr val="FF1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03" name="Freeform 98"/>
            <p:cNvSpPr>
              <a:spLocks noChangeArrowheads="1"/>
            </p:cNvSpPr>
            <p:nvPr/>
          </p:nvSpPr>
          <p:spPr bwMode="auto">
            <a:xfrm>
              <a:off x="300" y="1598"/>
              <a:ext cx="70" cy="29"/>
            </a:xfrm>
            <a:custGeom>
              <a:avLst/>
              <a:gdLst>
                <a:gd name="T0" fmla="*/ 0 w 57"/>
                <a:gd name="T1" fmla="*/ 8 h 28"/>
                <a:gd name="T2" fmla="*/ 0 w 57"/>
                <a:gd name="T3" fmla="*/ 8 h 28"/>
                <a:gd name="T4" fmla="*/ 371 w 57"/>
                <a:gd name="T5" fmla="*/ 9 h 28"/>
                <a:gd name="T6" fmla="*/ 688 w 57"/>
                <a:gd name="T7" fmla="*/ 12 h 28"/>
                <a:gd name="T8" fmla="*/ 953 w 57"/>
                <a:gd name="T9" fmla="*/ 13 h 28"/>
                <a:gd name="T10" fmla="*/ 1204 w 57"/>
                <a:gd name="T11" fmla="*/ 33 h 28"/>
                <a:gd name="T12" fmla="*/ 1479 w 57"/>
                <a:gd name="T13" fmla="*/ 36 h 28"/>
                <a:gd name="T14" fmla="*/ 1732 w 57"/>
                <a:gd name="T15" fmla="*/ 39 h 28"/>
                <a:gd name="T16" fmla="*/ 1846 w 57"/>
                <a:gd name="T17" fmla="*/ 42 h 28"/>
                <a:gd name="T18" fmla="*/ 2109 w 57"/>
                <a:gd name="T19" fmla="*/ 50 h 28"/>
                <a:gd name="T20" fmla="*/ 2314 w 57"/>
                <a:gd name="T21" fmla="*/ 41 h 28"/>
                <a:gd name="T22" fmla="*/ 2082 w 57"/>
                <a:gd name="T23" fmla="*/ 35 h 28"/>
                <a:gd name="T24" fmla="*/ 1816 w 57"/>
                <a:gd name="T25" fmla="*/ 13 h 28"/>
                <a:gd name="T26" fmla="*/ 1566 w 57"/>
                <a:gd name="T27" fmla="*/ 10 h 28"/>
                <a:gd name="T28" fmla="*/ 1335 w 57"/>
                <a:gd name="T29" fmla="*/ 8 h 28"/>
                <a:gd name="T30" fmla="*/ 953 w 57"/>
                <a:gd name="T31" fmla="*/ 5 h 28"/>
                <a:gd name="T32" fmla="*/ 688 w 57"/>
                <a:gd name="T33" fmla="*/ 4 h 28"/>
                <a:gd name="T34" fmla="*/ 371 w 57"/>
                <a:gd name="T35" fmla="*/ 1 h 28"/>
                <a:gd name="T36" fmla="*/ 0 w 57"/>
                <a:gd name="T37" fmla="*/ 0 h 28"/>
                <a:gd name="T38" fmla="*/ 0 w 57"/>
                <a:gd name="T39" fmla="*/ 0 h 28"/>
                <a:gd name="T40" fmla="*/ 0 w 57"/>
                <a:gd name="T41" fmla="*/ 8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28">
                  <a:moveTo>
                    <a:pt x="0" y="8"/>
                  </a:moveTo>
                  <a:lnTo>
                    <a:pt x="0" y="8"/>
                  </a:lnTo>
                  <a:lnTo>
                    <a:pt x="9" y="9"/>
                  </a:lnTo>
                  <a:lnTo>
                    <a:pt x="17" y="12"/>
                  </a:lnTo>
                  <a:lnTo>
                    <a:pt x="24" y="13"/>
                  </a:lnTo>
                  <a:lnTo>
                    <a:pt x="30" y="15"/>
                  </a:lnTo>
                  <a:lnTo>
                    <a:pt x="37" y="18"/>
                  </a:lnTo>
                  <a:lnTo>
                    <a:pt x="43" y="21"/>
                  </a:lnTo>
                  <a:lnTo>
                    <a:pt x="46" y="24"/>
                  </a:lnTo>
                  <a:lnTo>
                    <a:pt x="52" y="28"/>
                  </a:lnTo>
                  <a:lnTo>
                    <a:pt x="57" y="23"/>
                  </a:lnTo>
                  <a:lnTo>
                    <a:pt x="51" y="17"/>
                  </a:lnTo>
                  <a:lnTo>
                    <a:pt x="45" y="13"/>
                  </a:lnTo>
                  <a:lnTo>
                    <a:pt x="39" y="10"/>
                  </a:lnTo>
                  <a:lnTo>
                    <a:pt x="33" y="8"/>
                  </a:lnTo>
                  <a:lnTo>
                    <a:pt x="24" y="5"/>
                  </a:lnTo>
                  <a:lnTo>
                    <a:pt x="17" y="4"/>
                  </a:lnTo>
                  <a:lnTo>
                    <a:pt x="9" y="1"/>
                  </a:lnTo>
                  <a:lnTo>
                    <a:pt x="0" y="0"/>
                  </a:lnTo>
                  <a:lnTo>
                    <a:pt x="0" y="8"/>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04" name="Freeform 99"/>
            <p:cNvSpPr>
              <a:spLocks noChangeArrowheads="1"/>
            </p:cNvSpPr>
            <p:nvPr/>
          </p:nvSpPr>
          <p:spPr bwMode="auto">
            <a:xfrm>
              <a:off x="222" y="1571"/>
              <a:ext cx="78" cy="35"/>
            </a:xfrm>
            <a:custGeom>
              <a:avLst/>
              <a:gdLst>
                <a:gd name="T0" fmla="*/ 0 w 63"/>
                <a:gd name="T1" fmla="*/ 0 h 33"/>
                <a:gd name="T2" fmla="*/ 0 w 63"/>
                <a:gd name="T3" fmla="*/ 0 h 33"/>
                <a:gd name="T4" fmla="*/ 146 w 63"/>
                <a:gd name="T5" fmla="*/ 9 h 33"/>
                <a:gd name="T6" fmla="*/ 425 w 63"/>
                <a:gd name="T7" fmla="*/ 35 h 33"/>
                <a:gd name="T8" fmla="*/ 749 w 63"/>
                <a:gd name="T9" fmla="*/ 42 h 33"/>
                <a:gd name="T10" fmla="*/ 1139 w 63"/>
                <a:gd name="T11" fmla="*/ 44 h 33"/>
                <a:gd name="T12" fmla="*/ 1576 w 63"/>
                <a:gd name="T13" fmla="*/ 47 h 33"/>
                <a:gd name="T14" fmla="*/ 2061 w 63"/>
                <a:gd name="T15" fmla="*/ 48 h 33"/>
                <a:gd name="T16" fmla="*/ 2503 w 63"/>
                <a:gd name="T17" fmla="*/ 49 h 33"/>
                <a:gd name="T18" fmla="*/ 2953 w 63"/>
                <a:gd name="T19" fmla="*/ 52 h 33"/>
                <a:gd name="T20" fmla="*/ 2953 w 63"/>
                <a:gd name="T21" fmla="*/ 43 h 33"/>
                <a:gd name="T22" fmla="*/ 2503 w 63"/>
                <a:gd name="T23" fmla="*/ 42 h 33"/>
                <a:gd name="T24" fmla="*/ 2061 w 63"/>
                <a:gd name="T25" fmla="*/ 40 h 33"/>
                <a:gd name="T26" fmla="*/ 1576 w 63"/>
                <a:gd name="T27" fmla="*/ 39 h 33"/>
                <a:gd name="T28" fmla="*/ 1257 w 63"/>
                <a:gd name="T29" fmla="*/ 36 h 33"/>
                <a:gd name="T30" fmla="*/ 820 w 63"/>
                <a:gd name="T31" fmla="*/ 16 h 33"/>
                <a:gd name="T32" fmla="*/ 605 w 63"/>
                <a:gd name="T33" fmla="*/ 12 h 33"/>
                <a:gd name="T34" fmla="*/ 485 w 63"/>
                <a:gd name="T35" fmla="*/ 7 h 33"/>
                <a:gd name="T36" fmla="*/ 485 w 63"/>
                <a:gd name="T37" fmla="*/ 0 h 33"/>
                <a:gd name="T38" fmla="*/ 485 w 63"/>
                <a:gd name="T39" fmla="*/ 0 h 33"/>
                <a:gd name="T40" fmla="*/ 0 w 63"/>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33">
                  <a:moveTo>
                    <a:pt x="0" y="0"/>
                  </a:moveTo>
                  <a:lnTo>
                    <a:pt x="0" y="0"/>
                  </a:lnTo>
                  <a:lnTo>
                    <a:pt x="3" y="9"/>
                  </a:lnTo>
                  <a:lnTo>
                    <a:pt x="9" y="17"/>
                  </a:lnTo>
                  <a:lnTo>
                    <a:pt x="16" y="24"/>
                  </a:lnTo>
                  <a:lnTo>
                    <a:pt x="24" y="26"/>
                  </a:lnTo>
                  <a:lnTo>
                    <a:pt x="34" y="29"/>
                  </a:lnTo>
                  <a:lnTo>
                    <a:pt x="44" y="30"/>
                  </a:lnTo>
                  <a:lnTo>
                    <a:pt x="53" y="31"/>
                  </a:lnTo>
                  <a:lnTo>
                    <a:pt x="63" y="33"/>
                  </a:lnTo>
                  <a:lnTo>
                    <a:pt x="63" y="25"/>
                  </a:lnTo>
                  <a:lnTo>
                    <a:pt x="53" y="24"/>
                  </a:lnTo>
                  <a:lnTo>
                    <a:pt x="44" y="22"/>
                  </a:lnTo>
                  <a:lnTo>
                    <a:pt x="34" y="21"/>
                  </a:lnTo>
                  <a:lnTo>
                    <a:pt x="27" y="18"/>
                  </a:lnTo>
                  <a:lnTo>
                    <a:pt x="18" y="16"/>
                  </a:lnTo>
                  <a:lnTo>
                    <a:pt x="13" y="12"/>
                  </a:lnTo>
                  <a:lnTo>
                    <a:pt x="10" y="7"/>
                  </a:lnTo>
                  <a:lnTo>
                    <a:pt x="10" y="0"/>
                  </a:lnTo>
                  <a:lnTo>
                    <a:pt x="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05" name="Freeform 100"/>
            <p:cNvSpPr>
              <a:spLocks noChangeArrowheads="1"/>
            </p:cNvSpPr>
            <p:nvPr/>
          </p:nvSpPr>
          <p:spPr bwMode="auto">
            <a:xfrm>
              <a:off x="222" y="1353"/>
              <a:ext cx="12" cy="218"/>
            </a:xfrm>
            <a:custGeom>
              <a:avLst/>
              <a:gdLst>
                <a:gd name="T0" fmla="*/ 0 w 10"/>
                <a:gd name="T1" fmla="*/ 0 h 204"/>
                <a:gd name="T2" fmla="*/ 0 w 10"/>
                <a:gd name="T3" fmla="*/ 0 h 204"/>
                <a:gd name="T4" fmla="*/ 0 w 10"/>
                <a:gd name="T5" fmla="*/ 671 h 204"/>
                <a:gd name="T6" fmla="*/ 258 w 10"/>
                <a:gd name="T7" fmla="*/ 671 h 204"/>
                <a:gd name="T8" fmla="*/ 258 w 10"/>
                <a:gd name="T9" fmla="*/ 0 h 204"/>
                <a:gd name="T10" fmla="*/ 258 w 10"/>
                <a:gd name="T11" fmla="*/ 0 h 204"/>
                <a:gd name="T12" fmla="*/ 0 w 10"/>
                <a:gd name="T13" fmla="*/ 0 h 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4">
                  <a:moveTo>
                    <a:pt x="0" y="0"/>
                  </a:moveTo>
                  <a:lnTo>
                    <a:pt x="0" y="0"/>
                  </a:lnTo>
                  <a:lnTo>
                    <a:pt x="0" y="204"/>
                  </a:lnTo>
                  <a:lnTo>
                    <a:pt x="10" y="204"/>
                  </a:lnTo>
                  <a:lnTo>
                    <a:pt x="10" y="0"/>
                  </a:lnTo>
                  <a:lnTo>
                    <a:pt x="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06" name="Freeform 101"/>
            <p:cNvSpPr>
              <a:spLocks noChangeArrowheads="1"/>
            </p:cNvSpPr>
            <p:nvPr/>
          </p:nvSpPr>
          <p:spPr bwMode="auto">
            <a:xfrm>
              <a:off x="222" y="1318"/>
              <a:ext cx="78" cy="33"/>
            </a:xfrm>
            <a:custGeom>
              <a:avLst/>
              <a:gdLst>
                <a:gd name="T0" fmla="*/ 2953 w 63"/>
                <a:gd name="T1" fmla="*/ 0 h 32"/>
                <a:gd name="T2" fmla="*/ 2953 w 63"/>
                <a:gd name="T3" fmla="*/ 0 h 32"/>
                <a:gd name="T4" fmla="*/ 2503 w 63"/>
                <a:gd name="T5" fmla="*/ 1 h 32"/>
                <a:gd name="T6" fmla="*/ 2061 w 63"/>
                <a:gd name="T7" fmla="*/ 2 h 32"/>
                <a:gd name="T8" fmla="*/ 1576 w 63"/>
                <a:gd name="T9" fmla="*/ 3 h 32"/>
                <a:gd name="T10" fmla="*/ 1139 w 63"/>
                <a:gd name="T11" fmla="*/ 6 h 32"/>
                <a:gd name="T12" fmla="*/ 749 w 63"/>
                <a:gd name="T13" fmla="*/ 9 h 32"/>
                <a:gd name="T14" fmla="*/ 425 w 63"/>
                <a:gd name="T15" fmla="*/ 15 h 32"/>
                <a:gd name="T16" fmla="*/ 146 w 63"/>
                <a:gd name="T17" fmla="*/ 41 h 32"/>
                <a:gd name="T18" fmla="*/ 0 w 63"/>
                <a:gd name="T19" fmla="*/ 52 h 32"/>
                <a:gd name="T20" fmla="*/ 485 w 63"/>
                <a:gd name="T21" fmla="*/ 52 h 32"/>
                <a:gd name="T22" fmla="*/ 485 w 63"/>
                <a:gd name="T23" fmla="*/ 43 h 32"/>
                <a:gd name="T24" fmla="*/ 605 w 63"/>
                <a:gd name="T25" fmla="*/ 38 h 32"/>
                <a:gd name="T26" fmla="*/ 820 w 63"/>
                <a:gd name="T27" fmla="*/ 34 h 32"/>
                <a:gd name="T28" fmla="*/ 1257 w 63"/>
                <a:gd name="T29" fmla="*/ 14 h 32"/>
                <a:gd name="T30" fmla="*/ 1576 w 63"/>
                <a:gd name="T31" fmla="*/ 11 h 32"/>
                <a:gd name="T32" fmla="*/ 2061 w 63"/>
                <a:gd name="T33" fmla="*/ 10 h 32"/>
                <a:gd name="T34" fmla="*/ 2503 w 63"/>
                <a:gd name="T35" fmla="*/ 9 h 32"/>
                <a:gd name="T36" fmla="*/ 2953 w 63"/>
                <a:gd name="T37" fmla="*/ 7 h 32"/>
                <a:gd name="T38" fmla="*/ 2953 w 63"/>
                <a:gd name="T39" fmla="*/ 7 h 32"/>
                <a:gd name="T40" fmla="*/ 2953 w 63"/>
                <a:gd name="T41" fmla="*/ 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32">
                  <a:moveTo>
                    <a:pt x="63" y="0"/>
                  </a:moveTo>
                  <a:lnTo>
                    <a:pt x="63" y="0"/>
                  </a:lnTo>
                  <a:lnTo>
                    <a:pt x="53" y="1"/>
                  </a:lnTo>
                  <a:lnTo>
                    <a:pt x="44" y="2"/>
                  </a:lnTo>
                  <a:lnTo>
                    <a:pt x="34" y="3"/>
                  </a:lnTo>
                  <a:lnTo>
                    <a:pt x="24" y="6"/>
                  </a:lnTo>
                  <a:lnTo>
                    <a:pt x="16" y="9"/>
                  </a:lnTo>
                  <a:lnTo>
                    <a:pt x="9" y="15"/>
                  </a:lnTo>
                  <a:lnTo>
                    <a:pt x="3" y="23"/>
                  </a:lnTo>
                  <a:lnTo>
                    <a:pt x="0" y="32"/>
                  </a:lnTo>
                  <a:lnTo>
                    <a:pt x="10" y="32"/>
                  </a:lnTo>
                  <a:lnTo>
                    <a:pt x="10" y="25"/>
                  </a:lnTo>
                  <a:lnTo>
                    <a:pt x="13" y="20"/>
                  </a:lnTo>
                  <a:lnTo>
                    <a:pt x="18" y="16"/>
                  </a:lnTo>
                  <a:lnTo>
                    <a:pt x="27" y="14"/>
                  </a:lnTo>
                  <a:lnTo>
                    <a:pt x="34" y="11"/>
                  </a:lnTo>
                  <a:lnTo>
                    <a:pt x="44" y="10"/>
                  </a:lnTo>
                  <a:lnTo>
                    <a:pt x="53" y="9"/>
                  </a:lnTo>
                  <a:lnTo>
                    <a:pt x="63" y="7"/>
                  </a:lnTo>
                  <a:lnTo>
                    <a:pt x="63"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07" name="Freeform 102"/>
            <p:cNvSpPr>
              <a:spLocks noChangeArrowheads="1"/>
            </p:cNvSpPr>
            <p:nvPr/>
          </p:nvSpPr>
          <p:spPr bwMode="auto">
            <a:xfrm>
              <a:off x="300" y="1286"/>
              <a:ext cx="74" cy="38"/>
            </a:xfrm>
            <a:custGeom>
              <a:avLst/>
              <a:gdLst>
                <a:gd name="T0" fmla="*/ 2596 w 60"/>
                <a:gd name="T1" fmla="*/ 11 h 37"/>
                <a:gd name="T2" fmla="*/ 2273 w 60"/>
                <a:gd name="T3" fmla="*/ 9 h 37"/>
                <a:gd name="T4" fmla="*/ 2013 w 60"/>
                <a:gd name="T5" fmla="*/ 13 h 37"/>
                <a:gd name="T6" fmla="*/ 1857 w 60"/>
                <a:gd name="T7" fmla="*/ 17 h 37"/>
                <a:gd name="T8" fmla="*/ 1632 w 60"/>
                <a:gd name="T9" fmla="*/ 37 h 37"/>
                <a:gd name="T10" fmla="*/ 1323 w 60"/>
                <a:gd name="T11" fmla="*/ 40 h 37"/>
                <a:gd name="T12" fmla="*/ 1073 w 60"/>
                <a:gd name="T13" fmla="*/ 42 h 37"/>
                <a:gd name="T14" fmla="*/ 733 w 60"/>
                <a:gd name="T15" fmla="*/ 44 h 37"/>
                <a:gd name="T16" fmla="*/ 391 w 60"/>
                <a:gd name="T17" fmla="*/ 46 h 37"/>
                <a:gd name="T18" fmla="*/ 0 w 60"/>
                <a:gd name="T19" fmla="*/ 48 h 37"/>
                <a:gd name="T20" fmla="*/ 0 w 60"/>
                <a:gd name="T21" fmla="*/ 55 h 37"/>
                <a:gd name="T22" fmla="*/ 391 w 60"/>
                <a:gd name="T23" fmla="*/ 54 h 37"/>
                <a:gd name="T24" fmla="*/ 733 w 60"/>
                <a:gd name="T25" fmla="*/ 51 h 37"/>
                <a:gd name="T26" fmla="*/ 1073 w 60"/>
                <a:gd name="T27" fmla="*/ 50 h 37"/>
                <a:gd name="T28" fmla="*/ 1466 w 60"/>
                <a:gd name="T29" fmla="*/ 48 h 37"/>
                <a:gd name="T30" fmla="*/ 1696 w 60"/>
                <a:gd name="T31" fmla="*/ 45 h 37"/>
                <a:gd name="T32" fmla="*/ 1980 w 60"/>
                <a:gd name="T33" fmla="*/ 42 h 37"/>
                <a:gd name="T34" fmla="*/ 2230 w 60"/>
                <a:gd name="T35" fmla="*/ 38 h 37"/>
                <a:gd name="T36" fmla="*/ 2483 w 60"/>
                <a:gd name="T37" fmla="*/ 14 h 37"/>
                <a:gd name="T38" fmla="*/ 2184 w 60"/>
                <a:gd name="T39" fmla="*/ 11 h 37"/>
                <a:gd name="T40" fmla="*/ 2596 w 60"/>
                <a:gd name="T41" fmla="*/ 11 h 37"/>
                <a:gd name="T42" fmla="*/ 2596 w 60"/>
                <a:gd name="T43" fmla="*/ 0 h 37"/>
                <a:gd name="T44" fmla="*/ 2273 w 60"/>
                <a:gd name="T45" fmla="*/ 9 h 37"/>
                <a:gd name="T46" fmla="*/ 2596 w 60"/>
                <a:gd name="T47" fmla="*/ 11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37">
                  <a:moveTo>
                    <a:pt x="60" y="11"/>
                  </a:moveTo>
                  <a:lnTo>
                    <a:pt x="52" y="9"/>
                  </a:lnTo>
                  <a:lnTo>
                    <a:pt x="46" y="13"/>
                  </a:lnTo>
                  <a:lnTo>
                    <a:pt x="43" y="17"/>
                  </a:lnTo>
                  <a:lnTo>
                    <a:pt x="37" y="19"/>
                  </a:lnTo>
                  <a:lnTo>
                    <a:pt x="30" y="22"/>
                  </a:lnTo>
                  <a:lnTo>
                    <a:pt x="24" y="24"/>
                  </a:lnTo>
                  <a:lnTo>
                    <a:pt x="17" y="26"/>
                  </a:lnTo>
                  <a:lnTo>
                    <a:pt x="9" y="28"/>
                  </a:lnTo>
                  <a:lnTo>
                    <a:pt x="0" y="30"/>
                  </a:lnTo>
                  <a:lnTo>
                    <a:pt x="0" y="37"/>
                  </a:lnTo>
                  <a:lnTo>
                    <a:pt x="9" y="36"/>
                  </a:lnTo>
                  <a:lnTo>
                    <a:pt x="17" y="33"/>
                  </a:lnTo>
                  <a:lnTo>
                    <a:pt x="24" y="32"/>
                  </a:lnTo>
                  <a:lnTo>
                    <a:pt x="33" y="30"/>
                  </a:lnTo>
                  <a:lnTo>
                    <a:pt x="39" y="27"/>
                  </a:lnTo>
                  <a:lnTo>
                    <a:pt x="45" y="24"/>
                  </a:lnTo>
                  <a:lnTo>
                    <a:pt x="51" y="20"/>
                  </a:lnTo>
                  <a:lnTo>
                    <a:pt x="57" y="14"/>
                  </a:lnTo>
                  <a:lnTo>
                    <a:pt x="50" y="11"/>
                  </a:lnTo>
                  <a:lnTo>
                    <a:pt x="60" y="11"/>
                  </a:lnTo>
                  <a:lnTo>
                    <a:pt x="60" y="0"/>
                  </a:lnTo>
                  <a:lnTo>
                    <a:pt x="52" y="9"/>
                  </a:lnTo>
                  <a:lnTo>
                    <a:pt x="60" y="11"/>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08" name="Freeform 103"/>
            <p:cNvSpPr>
              <a:spLocks noChangeArrowheads="1"/>
            </p:cNvSpPr>
            <p:nvPr/>
          </p:nvSpPr>
          <p:spPr bwMode="auto">
            <a:xfrm>
              <a:off x="363" y="1298"/>
              <a:ext cx="11" cy="339"/>
            </a:xfrm>
            <a:custGeom>
              <a:avLst/>
              <a:gdLst>
                <a:gd name="T0" fmla="*/ 2 w 10"/>
                <a:gd name="T1" fmla="*/ 1032 h 317"/>
                <a:gd name="T2" fmla="*/ 55 w 10"/>
                <a:gd name="T3" fmla="*/ 1024 h 317"/>
                <a:gd name="T4" fmla="*/ 55 w 10"/>
                <a:gd name="T5" fmla="*/ 0 h 317"/>
                <a:gd name="T6" fmla="*/ 0 w 10"/>
                <a:gd name="T7" fmla="*/ 0 h 317"/>
                <a:gd name="T8" fmla="*/ 0 w 10"/>
                <a:gd name="T9" fmla="*/ 1024 h 317"/>
                <a:gd name="T10" fmla="*/ 41 w 10"/>
                <a:gd name="T11" fmla="*/ 1011 h 317"/>
                <a:gd name="T12" fmla="*/ 2 w 10"/>
                <a:gd name="T13" fmla="*/ 1032 h 317"/>
                <a:gd name="T14" fmla="*/ 55 w 10"/>
                <a:gd name="T15" fmla="*/ 1061 h 317"/>
                <a:gd name="T16" fmla="*/ 55 w 10"/>
                <a:gd name="T17" fmla="*/ 1024 h 317"/>
                <a:gd name="T18" fmla="*/ 2 w 10"/>
                <a:gd name="T19" fmla="*/ 1032 h 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317">
                  <a:moveTo>
                    <a:pt x="2" y="308"/>
                  </a:moveTo>
                  <a:lnTo>
                    <a:pt x="10" y="306"/>
                  </a:lnTo>
                  <a:lnTo>
                    <a:pt x="10" y="0"/>
                  </a:lnTo>
                  <a:lnTo>
                    <a:pt x="0" y="0"/>
                  </a:lnTo>
                  <a:lnTo>
                    <a:pt x="0" y="306"/>
                  </a:lnTo>
                  <a:lnTo>
                    <a:pt x="7" y="303"/>
                  </a:lnTo>
                  <a:lnTo>
                    <a:pt x="2" y="308"/>
                  </a:lnTo>
                  <a:lnTo>
                    <a:pt x="10" y="317"/>
                  </a:lnTo>
                  <a:lnTo>
                    <a:pt x="10" y="306"/>
                  </a:lnTo>
                  <a:lnTo>
                    <a:pt x="2" y="308"/>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09" name="Freeform 104"/>
            <p:cNvSpPr>
              <a:spLocks noChangeArrowheads="1"/>
            </p:cNvSpPr>
            <p:nvPr/>
          </p:nvSpPr>
          <p:spPr bwMode="auto">
            <a:xfrm>
              <a:off x="227" y="995"/>
              <a:ext cx="140" cy="327"/>
            </a:xfrm>
            <a:custGeom>
              <a:avLst/>
              <a:gdLst>
                <a:gd name="T0" fmla="*/ 5306 w 113"/>
                <a:gd name="T1" fmla="*/ 1011 h 306"/>
                <a:gd name="T2" fmla="*/ 5070 w 113"/>
                <a:gd name="T3" fmla="*/ 996 h 306"/>
                <a:gd name="T4" fmla="*/ 4810 w 113"/>
                <a:gd name="T5" fmla="*/ 980 h 306"/>
                <a:gd name="T6" fmla="*/ 4530 w 113"/>
                <a:gd name="T7" fmla="*/ 971 h 306"/>
                <a:gd name="T8" fmla="*/ 4279 w 113"/>
                <a:gd name="T9" fmla="*/ 961 h 306"/>
                <a:gd name="T10" fmla="*/ 3882 w 113"/>
                <a:gd name="T11" fmla="*/ 957 h 306"/>
                <a:gd name="T12" fmla="*/ 3540 w 113"/>
                <a:gd name="T13" fmla="*/ 955 h 306"/>
                <a:gd name="T14" fmla="*/ 3187 w 113"/>
                <a:gd name="T15" fmla="*/ 946 h 306"/>
                <a:gd name="T16" fmla="*/ 2723 w 113"/>
                <a:gd name="T17" fmla="*/ 943 h 306"/>
                <a:gd name="T18" fmla="*/ 2250 w 113"/>
                <a:gd name="T19" fmla="*/ 935 h 306"/>
                <a:gd name="T20" fmla="*/ 1816 w 113"/>
                <a:gd name="T21" fmla="*/ 931 h 306"/>
                <a:gd name="T22" fmla="*/ 1370 w 113"/>
                <a:gd name="T23" fmla="*/ 928 h 306"/>
                <a:gd name="T24" fmla="*/ 1004 w 113"/>
                <a:gd name="T25" fmla="*/ 912 h 306"/>
                <a:gd name="T26" fmla="*/ 603 w 113"/>
                <a:gd name="T27" fmla="*/ 909 h 306"/>
                <a:gd name="T28" fmla="*/ 278 w 113"/>
                <a:gd name="T29" fmla="*/ 889 h 306"/>
                <a:gd name="T30" fmla="*/ 1 w 113"/>
                <a:gd name="T31" fmla="*/ 872 h 306"/>
                <a:gd name="T32" fmla="*/ 0 w 113"/>
                <a:gd name="T33" fmla="*/ 851 h 306"/>
                <a:gd name="T34" fmla="*/ 0 w 113"/>
                <a:gd name="T35" fmla="*/ 170 h 306"/>
                <a:gd name="T36" fmla="*/ 1 w 113"/>
                <a:gd name="T37" fmla="*/ 142 h 306"/>
                <a:gd name="T38" fmla="*/ 278 w 113"/>
                <a:gd name="T39" fmla="*/ 126 h 306"/>
                <a:gd name="T40" fmla="*/ 603 w 113"/>
                <a:gd name="T41" fmla="*/ 109 h 306"/>
                <a:gd name="T42" fmla="*/ 1004 w 113"/>
                <a:gd name="T43" fmla="*/ 96 h 306"/>
                <a:gd name="T44" fmla="*/ 1370 w 113"/>
                <a:gd name="T45" fmla="*/ 90 h 306"/>
                <a:gd name="T46" fmla="*/ 1816 w 113"/>
                <a:gd name="T47" fmla="*/ 84 h 306"/>
                <a:gd name="T48" fmla="*/ 2250 w 113"/>
                <a:gd name="T49" fmla="*/ 79 h 306"/>
                <a:gd name="T50" fmla="*/ 2723 w 113"/>
                <a:gd name="T51" fmla="*/ 74 h 306"/>
                <a:gd name="T52" fmla="*/ 3187 w 113"/>
                <a:gd name="T53" fmla="*/ 69 h 306"/>
                <a:gd name="T54" fmla="*/ 3540 w 113"/>
                <a:gd name="T55" fmla="*/ 57 h 306"/>
                <a:gd name="T56" fmla="*/ 3882 w 113"/>
                <a:gd name="T57" fmla="*/ 53 h 306"/>
                <a:gd name="T58" fmla="*/ 4279 w 113"/>
                <a:gd name="T59" fmla="*/ 47 h 306"/>
                <a:gd name="T60" fmla="*/ 4530 w 113"/>
                <a:gd name="T61" fmla="*/ 38 h 306"/>
                <a:gd name="T62" fmla="*/ 4810 w 113"/>
                <a:gd name="T63" fmla="*/ 32 h 306"/>
                <a:gd name="T64" fmla="*/ 5070 w 113"/>
                <a:gd name="T65" fmla="*/ 6 h 306"/>
                <a:gd name="T66" fmla="*/ 5306 w 113"/>
                <a:gd name="T67" fmla="*/ 0 h 306"/>
                <a:gd name="T68" fmla="*/ 5306 w 113"/>
                <a:gd name="T69" fmla="*/ 1011 h 3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306">
                  <a:moveTo>
                    <a:pt x="113" y="306"/>
                  </a:moveTo>
                  <a:lnTo>
                    <a:pt x="107" y="301"/>
                  </a:lnTo>
                  <a:lnTo>
                    <a:pt x="102" y="297"/>
                  </a:lnTo>
                  <a:lnTo>
                    <a:pt x="96" y="294"/>
                  </a:lnTo>
                  <a:lnTo>
                    <a:pt x="90" y="291"/>
                  </a:lnTo>
                  <a:lnTo>
                    <a:pt x="82" y="289"/>
                  </a:lnTo>
                  <a:lnTo>
                    <a:pt x="75" y="288"/>
                  </a:lnTo>
                  <a:lnTo>
                    <a:pt x="67" y="286"/>
                  </a:lnTo>
                  <a:lnTo>
                    <a:pt x="58" y="285"/>
                  </a:lnTo>
                  <a:lnTo>
                    <a:pt x="48" y="284"/>
                  </a:lnTo>
                  <a:lnTo>
                    <a:pt x="39" y="281"/>
                  </a:lnTo>
                  <a:lnTo>
                    <a:pt x="29" y="280"/>
                  </a:lnTo>
                  <a:lnTo>
                    <a:pt x="21" y="277"/>
                  </a:lnTo>
                  <a:lnTo>
                    <a:pt x="12" y="275"/>
                  </a:lnTo>
                  <a:lnTo>
                    <a:pt x="6" y="269"/>
                  </a:lnTo>
                  <a:lnTo>
                    <a:pt x="1" y="264"/>
                  </a:lnTo>
                  <a:lnTo>
                    <a:pt x="0" y="257"/>
                  </a:lnTo>
                  <a:lnTo>
                    <a:pt x="0" y="51"/>
                  </a:lnTo>
                  <a:lnTo>
                    <a:pt x="1" y="43"/>
                  </a:lnTo>
                  <a:lnTo>
                    <a:pt x="6" y="38"/>
                  </a:lnTo>
                  <a:lnTo>
                    <a:pt x="12" y="33"/>
                  </a:lnTo>
                  <a:lnTo>
                    <a:pt x="21" y="30"/>
                  </a:lnTo>
                  <a:lnTo>
                    <a:pt x="29" y="28"/>
                  </a:lnTo>
                  <a:lnTo>
                    <a:pt x="39" y="26"/>
                  </a:lnTo>
                  <a:lnTo>
                    <a:pt x="48" y="24"/>
                  </a:lnTo>
                  <a:lnTo>
                    <a:pt x="58" y="22"/>
                  </a:lnTo>
                  <a:lnTo>
                    <a:pt x="67" y="21"/>
                  </a:lnTo>
                  <a:lnTo>
                    <a:pt x="75" y="18"/>
                  </a:lnTo>
                  <a:lnTo>
                    <a:pt x="82" y="17"/>
                  </a:lnTo>
                  <a:lnTo>
                    <a:pt x="90" y="15"/>
                  </a:lnTo>
                  <a:lnTo>
                    <a:pt x="96" y="12"/>
                  </a:lnTo>
                  <a:lnTo>
                    <a:pt x="102" y="9"/>
                  </a:lnTo>
                  <a:lnTo>
                    <a:pt x="107" y="6"/>
                  </a:lnTo>
                  <a:lnTo>
                    <a:pt x="113" y="0"/>
                  </a:lnTo>
                  <a:lnTo>
                    <a:pt x="113" y="306"/>
                  </a:lnTo>
                  <a:close/>
                </a:path>
              </a:pathLst>
            </a:custGeom>
            <a:solidFill>
              <a:srgbClr val="FF006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10" name="Freeform 105"/>
            <p:cNvSpPr>
              <a:spLocks noChangeArrowheads="1"/>
            </p:cNvSpPr>
            <p:nvPr/>
          </p:nvSpPr>
          <p:spPr bwMode="auto">
            <a:xfrm>
              <a:off x="300" y="1297"/>
              <a:ext cx="70" cy="27"/>
            </a:xfrm>
            <a:custGeom>
              <a:avLst/>
              <a:gdLst>
                <a:gd name="T0" fmla="*/ 0 w 57"/>
                <a:gd name="T1" fmla="*/ 8 h 27"/>
                <a:gd name="T2" fmla="*/ 0 w 57"/>
                <a:gd name="T3" fmla="*/ 8 h 27"/>
                <a:gd name="T4" fmla="*/ 371 w 57"/>
                <a:gd name="T5" fmla="*/ 9 h 27"/>
                <a:gd name="T6" fmla="*/ 688 w 57"/>
                <a:gd name="T7" fmla="*/ 10 h 27"/>
                <a:gd name="T8" fmla="*/ 953 w 57"/>
                <a:gd name="T9" fmla="*/ 12 h 27"/>
                <a:gd name="T10" fmla="*/ 1204 w 57"/>
                <a:gd name="T11" fmla="*/ 32 h 27"/>
                <a:gd name="T12" fmla="*/ 1479 w 57"/>
                <a:gd name="T13" fmla="*/ 35 h 27"/>
                <a:gd name="T14" fmla="*/ 1732 w 57"/>
                <a:gd name="T15" fmla="*/ 38 h 27"/>
                <a:gd name="T16" fmla="*/ 1846 w 57"/>
                <a:gd name="T17" fmla="*/ 41 h 27"/>
                <a:gd name="T18" fmla="*/ 2109 w 57"/>
                <a:gd name="T19" fmla="*/ 49 h 27"/>
                <a:gd name="T20" fmla="*/ 2314 w 57"/>
                <a:gd name="T21" fmla="*/ 40 h 27"/>
                <a:gd name="T22" fmla="*/ 2082 w 57"/>
                <a:gd name="T23" fmla="*/ 34 h 27"/>
                <a:gd name="T24" fmla="*/ 1816 w 57"/>
                <a:gd name="T25" fmla="*/ 12 h 27"/>
                <a:gd name="T26" fmla="*/ 1566 w 57"/>
                <a:gd name="T27" fmla="*/ 9 h 27"/>
                <a:gd name="T28" fmla="*/ 1335 w 57"/>
                <a:gd name="T29" fmla="*/ 7 h 27"/>
                <a:gd name="T30" fmla="*/ 953 w 57"/>
                <a:gd name="T31" fmla="*/ 4 h 27"/>
                <a:gd name="T32" fmla="*/ 688 w 57"/>
                <a:gd name="T33" fmla="*/ 3 h 27"/>
                <a:gd name="T34" fmla="*/ 371 w 57"/>
                <a:gd name="T35" fmla="*/ 1 h 27"/>
                <a:gd name="T36" fmla="*/ 0 w 57"/>
                <a:gd name="T37" fmla="*/ 0 h 27"/>
                <a:gd name="T38" fmla="*/ 0 w 57"/>
                <a:gd name="T39" fmla="*/ 0 h 27"/>
                <a:gd name="T40" fmla="*/ 0 w 57"/>
                <a:gd name="T41" fmla="*/ 8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27">
                  <a:moveTo>
                    <a:pt x="0" y="8"/>
                  </a:moveTo>
                  <a:lnTo>
                    <a:pt x="0" y="8"/>
                  </a:lnTo>
                  <a:lnTo>
                    <a:pt x="9" y="9"/>
                  </a:lnTo>
                  <a:lnTo>
                    <a:pt x="17" y="10"/>
                  </a:lnTo>
                  <a:lnTo>
                    <a:pt x="24" y="12"/>
                  </a:lnTo>
                  <a:lnTo>
                    <a:pt x="30" y="14"/>
                  </a:lnTo>
                  <a:lnTo>
                    <a:pt x="37" y="17"/>
                  </a:lnTo>
                  <a:lnTo>
                    <a:pt x="43" y="20"/>
                  </a:lnTo>
                  <a:lnTo>
                    <a:pt x="46" y="23"/>
                  </a:lnTo>
                  <a:lnTo>
                    <a:pt x="52" y="27"/>
                  </a:lnTo>
                  <a:lnTo>
                    <a:pt x="57" y="22"/>
                  </a:lnTo>
                  <a:lnTo>
                    <a:pt x="51" y="16"/>
                  </a:lnTo>
                  <a:lnTo>
                    <a:pt x="45" y="12"/>
                  </a:lnTo>
                  <a:lnTo>
                    <a:pt x="39" y="9"/>
                  </a:lnTo>
                  <a:lnTo>
                    <a:pt x="33" y="7"/>
                  </a:lnTo>
                  <a:lnTo>
                    <a:pt x="24" y="4"/>
                  </a:lnTo>
                  <a:lnTo>
                    <a:pt x="17" y="3"/>
                  </a:lnTo>
                  <a:lnTo>
                    <a:pt x="9" y="1"/>
                  </a:lnTo>
                  <a:lnTo>
                    <a:pt x="0" y="0"/>
                  </a:lnTo>
                  <a:lnTo>
                    <a:pt x="0" y="8"/>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11" name="Freeform 106"/>
            <p:cNvSpPr>
              <a:spLocks noChangeArrowheads="1"/>
            </p:cNvSpPr>
            <p:nvPr/>
          </p:nvSpPr>
          <p:spPr bwMode="auto">
            <a:xfrm>
              <a:off x="222" y="1271"/>
              <a:ext cx="78" cy="33"/>
            </a:xfrm>
            <a:custGeom>
              <a:avLst/>
              <a:gdLst>
                <a:gd name="T0" fmla="*/ 0 w 63"/>
                <a:gd name="T1" fmla="*/ 0 h 32"/>
                <a:gd name="T2" fmla="*/ 0 w 63"/>
                <a:gd name="T3" fmla="*/ 0 h 32"/>
                <a:gd name="T4" fmla="*/ 146 w 63"/>
                <a:gd name="T5" fmla="*/ 9 h 32"/>
                <a:gd name="T6" fmla="*/ 425 w 63"/>
                <a:gd name="T7" fmla="*/ 15 h 32"/>
                <a:gd name="T8" fmla="*/ 749 w 63"/>
                <a:gd name="T9" fmla="*/ 40 h 32"/>
                <a:gd name="T10" fmla="*/ 1139 w 63"/>
                <a:gd name="T11" fmla="*/ 42 h 32"/>
                <a:gd name="T12" fmla="*/ 1576 w 63"/>
                <a:gd name="T13" fmla="*/ 45 h 32"/>
                <a:gd name="T14" fmla="*/ 2061 w 63"/>
                <a:gd name="T15" fmla="*/ 46 h 32"/>
                <a:gd name="T16" fmla="*/ 2503 w 63"/>
                <a:gd name="T17" fmla="*/ 50 h 32"/>
                <a:gd name="T18" fmla="*/ 2953 w 63"/>
                <a:gd name="T19" fmla="*/ 52 h 32"/>
                <a:gd name="T20" fmla="*/ 2953 w 63"/>
                <a:gd name="T21" fmla="*/ 42 h 32"/>
                <a:gd name="T22" fmla="*/ 2503 w 63"/>
                <a:gd name="T23" fmla="*/ 41 h 32"/>
                <a:gd name="T24" fmla="*/ 2061 w 63"/>
                <a:gd name="T25" fmla="*/ 38 h 32"/>
                <a:gd name="T26" fmla="*/ 1576 w 63"/>
                <a:gd name="T27" fmla="*/ 37 h 32"/>
                <a:gd name="T28" fmla="*/ 1257 w 63"/>
                <a:gd name="T29" fmla="*/ 34 h 32"/>
                <a:gd name="T30" fmla="*/ 820 w 63"/>
                <a:gd name="T31" fmla="*/ 14 h 32"/>
                <a:gd name="T32" fmla="*/ 605 w 63"/>
                <a:gd name="T33" fmla="*/ 10 h 32"/>
                <a:gd name="T34" fmla="*/ 485 w 63"/>
                <a:gd name="T35" fmla="*/ 6 h 32"/>
                <a:gd name="T36" fmla="*/ 485 w 63"/>
                <a:gd name="T37" fmla="*/ 0 h 32"/>
                <a:gd name="T38" fmla="*/ 485 w 63"/>
                <a:gd name="T39" fmla="*/ 0 h 32"/>
                <a:gd name="T40" fmla="*/ 0 w 63"/>
                <a:gd name="T41" fmla="*/ 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32">
                  <a:moveTo>
                    <a:pt x="0" y="0"/>
                  </a:moveTo>
                  <a:lnTo>
                    <a:pt x="0" y="0"/>
                  </a:lnTo>
                  <a:lnTo>
                    <a:pt x="3" y="9"/>
                  </a:lnTo>
                  <a:lnTo>
                    <a:pt x="9" y="15"/>
                  </a:lnTo>
                  <a:lnTo>
                    <a:pt x="16" y="22"/>
                  </a:lnTo>
                  <a:lnTo>
                    <a:pt x="24" y="24"/>
                  </a:lnTo>
                  <a:lnTo>
                    <a:pt x="34" y="27"/>
                  </a:lnTo>
                  <a:lnTo>
                    <a:pt x="44" y="28"/>
                  </a:lnTo>
                  <a:lnTo>
                    <a:pt x="53" y="31"/>
                  </a:lnTo>
                  <a:lnTo>
                    <a:pt x="63" y="32"/>
                  </a:lnTo>
                  <a:lnTo>
                    <a:pt x="63" y="24"/>
                  </a:lnTo>
                  <a:lnTo>
                    <a:pt x="53" y="23"/>
                  </a:lnTo>
                  <a:lnTo>
                    <a:pt x="44" y="20"/>
                  </a:lnTo>
                  <a:lnTo>
                    <a:pt x="34" y="19"/>
                  </a:lnTo>
                  <a:lnTo>
                    <a:pt x="27" y="16"/>
                  </a:lnTo>
                  <a:lnTo>
                    <a:pt x="18" y="14"/>
                  </a:lnTo>
                  <a:lnTo>
                    <a:pt x="13" y="10"/>
                  </a:lnTo>
                  <a:lnTo>
                    <a:pt x="10" y="6"/>
                  </a:lnTo>
                  <a:lnTo>
                    <a:pt x="10" y="0"/>
                  </a:lnTo>
                  <a:lnTo>
                    <a:pt x="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12" name="Freeform 107"/>
            <p:cNvSpPr>
              <a:spLocks noChangeArrowheads="1"/>
            </p:cNvSpPr>
            <p:nvPr/>
          </p:nvSpPr>
          <p:spPr bwMode="auto">
            <a:xfrm>
              <a:off x="222" y="1050"/>
              <a:ext cx="12" cy="220"/>
            </a:xfrm>
            <a:custGeom>
              <a:avLst/>
              <a:gdLst>
                <a:gd name="T0" fmla="*/ 0 w 10"/>
                <a:gd name="T1" fmla="*/ 0 h 206"/>
                <a:gd name="T2" fmla="*/ 0 w 10"/>
                <a:gd name="T3" fmla="*/ 0 h 206"/>
                <a:gd name="T4" fmla="*/ 0 w 10"/>
                <a:gd name="T5" fmla="*/ 673 h 206"/>
                <a:gd name="T6" fmla="*/ 258 w 10"/>
                <a:gd name="T7" fmla="*/ 673 h 206"/>
                <a:gd name="T8" fmla="*/ 258 w 10"/>
                <a:gd name="T9" fmla="*/ 0 h 206"/>
                <a:gd name="T10" fmla="*/ 258 w 10"/>
                <a:gd name="T11" fmla="*/ 0 h 206"/>
                <a:gd name="T12" fmla="*/ 0 w 10"/>
                <a:gd name="T13" fmla="*/ 0 h 2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6">
                  <a:moveTo>
                    <a:pt x="0" y="0"/>
                  </a:moveTo>
                  <a:lnTo>
                    <a:pt x="0" y="0"/>
                  </a:lnTo>
                  <a:lnTo>
                    <a:pt x="0" y="206"/>
                  </a:lnTo>
                  <a:lnTo>
                    <a:pt x="10" y="206"/>
                  </a:lnTo>
                  <a:lnTo>
                    <a:pt x="10" y="0"/>
                  </a:lnTo>
                  <a:lnTo>
                    <a:pt x="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13" name="Freeform 108"/>
            <p:cNvSpPr>
              <a:spLocks noChangeArrowheads="1"/>
            </p:cNvSpPr>
            <p:nvPr/>
          </p:nvSpPr>
          <p:spPr bwMode="auto">
            <a:xfrm>
              <a:off x="222" y="1015"/>
              <a:ext cx="78" cy="33"/>
            </a:xfrm>
            <a:custGeom>
              <a:avLst/>
              <a:gdLst>
                <a:gd name="T0" fmla="*/ 2953 w 63"/>
                <a:gd name="T1" fmla="*/ 0 h 33"/>
                <a:gd name="T2" fmla="*/ 2953 w 63"/>
                <a:gd name="T3" fmla="*/ 0 h 33"/>
                <a:gd name="T4" fmla="*/ 2503 w 63"/>
                <a:gd name="T5" fmla="*/ 2 h 33"/>
                <a:gd name="T6" fmla="*/ 2061 w 63"/>
                <a:gd name="T7" fmla="*/ 4 h 33"/>
                <a:gd name="T8" fmla="*/ 1576 w 63"/>
                <a:gd name="T9" fmla="*/ 6 h 33"/>
                <a:gd name="T10" fmla="*/ 1139 w 63"/>
                <a:gd name="T11" fmla="*/ 8 h 33"/>
                <a:gd name="T12" fmla="*/ 749 w 63"/>
                <a:gd name="T13" fmla="*/ 11 h 33"/>
                <a:gd name="T14" fmla="*/ 425 w 63"/>
                <a:gd name="T15" fmla="*/ 35 h 33"/>
                <a:gd name="T16" fmla="*/ 146 w 63"/>
                <a:gd name="T17" fmla="*/ 42 h 33"/>
                <a:gd name="T18" fmla="*/ 0 w 63"/>
                <a:gd name="T19" fmla="*/ 52 h 33"/>
                <a:gd name="T20" fmla="*/ 485 w 63"/>
                <a:gd name="T21" fmla="*/ 52 h 33"/>
                <a:gd name="T22" fmla="*/ 485 w 63"/>
                <a:gd name="T23" fmla="*/ 44 h 33"/>
                <a:gd name="T24" fmla="*/ 605 w 63"/>
                <a:gd name="T25" fmla="*/ 40 h 33"/>
                <a:gd name="T26" fmla="*/ 820 w 63"/>
                <a:gd name="T27" fmla="*/ 37 h 33"/>
                <a:gd name="T28" fmla="*/ 1257 w 63"/>
                <a:gd name="T29" fmla="*/ 16 h 33"/>
                <a:gd name="T30" fmla="*/ 1576 w 63"/>
                <a:gd name="T31" fmla="*/ 13 h 33"/>
                <a:gd name="T32" fmla="*/ 2061 w 63"/>
                <a:gd name="T33" fmla="*/ 12 h 33"/>
                <a:gd name="T34" fmla="*/ 2503 w 63"/>
                <a:gd name="T35" fmla="*/ 10 h 33"/>
                <a:gd name="T36" fmla="*/ 2953 w 63"/>
                <a:gd name="T37" fmla="*/ 8 h 33"/>
                <a:gd name="T38" fmla="*/ 2953 w 63"/>
                <a:gd name="T39" fmla="*/ 8 h 33"/>
                <a:gd name="T40" fmla="*/ 2953 w 63"/>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33">
                  <a:moveTo>
                    <a:pt x="63" y="0"/>
                  </a:moveTo>
                  <a:lnTo>
                    <a:pt x="63" y="0"/>
                  </a:lnTo>
                  <a:lnTo>
                    <a:pt x="53" y="2"/>
                  </a:lnTo>
                  <a:lnTo>
                    <a:pt x="44" y="4"/>
                  </a:lnTo>
                  <a:lnTo>
                    <a:pt x="34" y="6"/>
                  </a:lnTo>
                  <a:lnTo>
                    <a:pt x="24" y="8"/>
                  </a:lnTo>
                  <a:lnTo>
                    <a:pt x="16" y="11"/>
                  </a:lnTo>
                  <a:lnTo>
                    <a:pt x="9" y="17"/>
                  </a:lnTo>
                  <a:lnTo>
                    <a:pt x="3" y="24"/>
                  </a:lnTo>
                  <a:lnTo>
                    <a:pt x="0" y="33"/>
                  </a:lnTo>
                  <a:lnTo>
                    <a:pt x="10" y="33"/>
                  </a:lnTo>
                  <a:lnTo>
                    <a:pt x="10" y="26"/>
                  </a:lnTo>
                  <a:lnTo>
                    <a:pt x="13" y="22"/>
                  </a:lnTo>
                  <a:lnTo>
                    <a:pt x="18" y="19"/>
                  </a:lnTo>
                  <a:lnTo>
                    <a:pt x="27" y="16"/>
                  </a:lnTo>
                  <a:lnTo>
                    <a:pt x="34" y="13"/>
                  </a:lnTo>
                  <a:lnTo>
                    <a:pt x="44" y="12"/>
                  </a:lnTo>
                  <a:lnTo>
                    <a:pt x="53" y="10"/>
                  </a:lnTo>
                  <a:lnTo>
                    <a:pt x="63" y="8"/>
                  </a:lnTo>
                  <a:lnTo>
                    <a:pt x="63"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14" name="Freeform 109"/>
            <p:cNvSpPr>
              <a:spLocks noChangeArrowheads="1"/>
            </p:cNvSpPr>
            <p:nvPr/>
          </p:nvSpPr>
          <p:spPr bwMode="auto">
            <a:xfrm>
              <a:off x="300" y="983"/>
              <a:ext cx="74" cy="38"/>
            </a:xfrm>
            <a:custGeom>
              <a:avLst/>
              <a:gdLst>
                <a:gd name="T0" fmla="*/ 2596 w 60"/>
                <a:gd name="T1" fmla="*/ 11 h 37"/>
                <a:gd name="T2" fmla="*/ 2273 w 60"/>
                <a:gd name="T3" fmla="*/ 9 h 37"/>
                <a:gd name="T4" fmla="*/ 2013 w 60"/>
                <a:gd name="T5" fmla="*/ 13 h 37"/>
                <a:gd name="T6" fmla="*/ 1857 w 60"/>
                <a:gd name="T7" fmla="*/ 17 h 37"/>
                <a:gd name="T8" fmla="*/ 1632 w 60"/>
                <a:gd name="T9" fmla="*/ 37 h 37"/>
                <a:gd name="T10" fmla="*/ 1323 w 60"/>
                <a:gd name="T11" fmla="*/ 40 h 37"/>
                <a:gd name="T12" fmla="*/ 1073 w 60"/>
                <a:gd name="T13" fmla="*/ 42 h 37"/>
                <a:gd name="T14" fmla="*/ 733 w 60"/>
                <a:gd name="T15" fmla="*/ 44 h 37"/>
                <a:gd name="T16" fmla="*/ 391 w 60"/>
                <a:gd name="T17" fmla="*/ 46 h 37"/>
                <a:gd name="T18" fmla="*/ 0 w 60"/>
                <a:gd name="T19" fmla="*/ 47 h 37"/>
                <a:gd name="T20" fmla="*/ 0 w 60"/>
                <a:gd name="T21" fmla="*/ 55 h 37"/>
                <a:gd name="T22" fmla="*/ 391 w 60"/>
                <a:gd name="T23" fmla="*/ 54 h 37"/>
                <a:gd name="T24" fmla="*/ 733 w 60"/>
                <a:gd name="T25" fmla="*/ 51 h 37"/>
                <a:gd name="T26" fmla="*/ 1073 w 60"/>
                <a:gd name="T27" fmla="*/ 50 h 37"/>
                <a:gd name="T28" fmla="*/ 1466 w 60"/>
                <a:gd name="T29" fmla="*/ 47 h 37"/>
                <a:gd name="T30" fmla="*/ 1696 w 60"/>
                <a:gd name="T31" fmla="*/ 45 h 37"/>
                <a:gd name="T32" fmla="*/ 1980 w 60"/>
                <a:gd name="T33" fmla="*/ 42 h 37"/>
                <a:gd name="T34" fmla="*/ 2230 w 60"/>
                <a:gd name="T35" fmla="*/ 38 h 37"/>
                <a:gd name="T36" fmla="*/ 2483 w 60"/>
                <a:gd name="T37" fmla="*/ 14 h 37"/>
                <a:gd name="T38" fmla="*/ 2184 w 60"/>
                <a:gd name="T39" fmla="*/ 11 h 37"/>
                <a:gd name="T40" fmla="*/ 2596 w 60"/>
                <a:gd name="T41" fmla="*/ 11 h 37"/>
                <a:gd name="T42" fmla="*/ 2596 w 60"/>
                <a:gd name="T43" fmla="*/ 0 h 37"/>
                <a:gd name="T44" fmla="*/ 2273 w 60"/>
                <a:gd name="T45" fmla="*/ 9 h 37"/>
                <a:gd name="T46" fmla="*/ 2596 w 60"/>
                <a:gd name="T47" fmla="*/ 11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37">
                  <a:moveTo>
                    <a:pt x="60" y="11"/>
                  </a:moveTo>
                  <a:lnTo>
                    <a:pt x="52" y="9"/>
                  </a:lnTo>
                  <a:lnTo>
                    <a:pt x="46" y="13"/>
                  </a:lnTo>
                  <a:lnTo>
                    <a:pt x="43" y="17"/>
                  </a:lnTo>
                  <a:lnTo>
                    <a:pt x="37" y="19"/>
                  </a:lnTo>
                  <a:lnTo>
                    <a:pt x="30" y="22"/>
                  </a:lnTo>
                  <a:lnTo>
                    <a:pt x="24" y="24"/>
                  </a:lnTo>
                  <a:lnTo>
                    <a:pt x="17" y="26"/>
                  </a:lnTo>
                  <a:lnTo>
                    <a:pt x="9" y="28"/>
                  </a:lnTo>
                  <a:lnTo>
                    <a:pt x="0" y="29"/>
                  </a:lnTo>
                  <a:lnTo>
                    <a:pt x="0" y="37"/>
                  </a:lnTo>
                  <a:lnTo>
                    <a:pt x="9" y="36"/>
                  </a:lnTo>
                  <a:lnTo>
                    <a:pt x="17" y="33"/>
                  </a:lnTo>
                  <a:lnTo>
                    <a:pt x="24" y="32"/>
                  </a:lnTo>
                  <a:lnTo>
                    <a:pt x="33" y="29"/>
                  </a:lnTo>
                  <a:lnTo>
                    <a:pt x="39" y="27"/>
                  </a:lnTo>
                  <a:lnTo>
                    <a:pt x="45" y="24"/>
                  </a:lnTo>
                  <a:lnTo>
                    <a:pt x="51" y="20"/>
                  </a:lnTo>
                  <a:lnTo>
                    <a:pt x="57" y="14"/>
                  </a:lnTo>
                  <a:lnTo>
                    <a:pt x="50" y="11"/>
                  </a:lnTo>
                  <a:lnTo>
                    <a:pt x="60" y="11"/>
                  </a:lnTo>
                  <a:lnTo>
                    <a:pt x="60" y="0"/>
                  </a:lnTo>
                  <a:lnTo>
                    <a:pt x="52" y="9"/>
                  </a:lnTo>
                  <a:lnTo>
                    <a:pt x="60" y="11"/>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15" name="Freeform 110"/>
            <p:cNvSpPr>
              <a:spLocks noChangeArrowheads="1"/>
            </p:cNvSpPr>
            <p:nvPr/>
          </p:nvSpPr>
          <p:spPr bwMode="auto">
            <a:xfrm>
              <a:off x="363" y="995"/>
              <a:ext cx="11" cy="339"/>
            </a:xfrm>
            <a:custGeom>
              <a:avLst/>
              <a:gdLst>
                <a:gd name="T0" fmla="*/ 2 w 10"/>
                <a:gd name="T1" fmla="*/ 1032 h 317"/>
                <a:gd name="T2" fmla="*/ 55 w 10"/>
                <a:gd name="T3" fmla="*/ 1024 h 317"/>
                <a:gd name="T4" fmla="*/ 55 w 10"/>
                <a:gd name="T5" fmla="*/ 0 h 317"/>
                <a:gd name="T6" fmla="*/ 0 w 10"/>
                <a:gd name="T7" fmla="*/ 0 h 317"/>
                <a:gd name="T8" fmla="*/ 0 w 10"/>
                <a:gd name="T9" fmla="*/ 1024 h 317"/>
                <a:gd name="T10" fmla="*/ 41 w 10"/>
                <a:gd name="T11" fmla="*/ 1011 h 317"/>
                <a:gd name="T12" fmla="*/ 2 w 10"/>
                <a:gd name="T13" fmla="*/ 1032 h 317"/>
                <a:gd name="T14" fmla="*/ 55 w 10"/>
                <a:gd name="T15" fmla="*/ 1061 h 317"/>
                <a:gd name="T16" fmla="*/ 55 w 10"/>
                <a:gd name="T17" fmla="*/ 1024 h 317"/>
                <a:gd name="T18" fmla="*/ 2 w 10"/>
                <a:gd name="T19" fmla="*/ 1032 h 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317">
                  <a:moveTo>
                    <a:pt x="2" y="308"/>
                  </a:moveTo>
                  <a:lnTo>
                    <a:pt x="10" y="306"/>
                  </a:lnTo>
                  <a:lnTo>
                    <a:pt x="10" y="0"/>
                  </a:lnTo>
                  <a:lnTo>
                    <a:pt x="0" y="0"/>
                  </a:lnTo>
                  <a:lnTo>
                    <a:pt x="0" y="306"/>
                  </a:lnTo>
                  <a:lnTo>
                    <a:pt x="7" y="303"/>
                  </a:lnTo>
                  <a:lnTo>
                    <a:pt x="2" y="308"/>
                  </a:lnTo>
                  <a:lnTo>
                    <a:pt x="10" y="317"/>
                  </a:lnTo>
                  <a:lnTo>
                    <a:pt x="10" y="306"/>
                  </a:lnTo>
                  <a:lnTo>
                    <a:pt x="2" y="308"/>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16" name="Freeform 111"/>
            <p:cNvSpPr>
              <a:spLocks noChangeArrowheads="1"/>
            </p:cNvSpPr>
            <p:nvPr/>
          </p:nvSpPr>
          <p:spPr bwMode="auto">
            <a:xfrm>
              <a:off x="227" y="693"/>
              <a:ext cx="140" cy="325"/>
            </a:xfrm>
            <a:custGeom>
              <a:avLst/>
              <a:gdLst>
                <a:gd name="T0" fmla="*/ 5306 w 113"/>
                <a:gd name="T1" fmla="*/ 1010 h 305"/>
                <a:gd name="T2" fmla="*/ 5070 w 113"/>
                <a:gd name="T3" fmla="*/ 996 h 305"/>
                <a:gd name="T4" fmla="*/ 4810 w 113"/>
                <a:gd name="T5" fmla="*/ 979 h 305"/>
                <a:gd name="T6" fmla="*/ 4530 w 113"/>
                <a:gd name="T7" fmla="*/ 973 h 305"/>
                <a:gd name="T8" fmla="*/ 4279 w 113"/>
                <a:gd name="T9" fmla="*/ 963 h 305"/>
                <a:gd name="T10" fmla="*/ 3882 w 113"/>
                <a:gd name="T11" fmla="*/ 959 h 305"/>
                <a:gd name="T12" fmla="*/ 3540 w 113"/>
                <a:gd name="T13" fmla="*/ 956 h 305"/>
                <a:gd name="T14" fmla="*/ 3187 w 113"/>
                <a:gd name="T15" fmla="*/ 945 h 305"/>
                <a:gd name="T16" fmla="*/ 2723 w 113"/>
                <a:gd name="T17" fmla="*/ 934 h 305"/>
                <a:gd name="T18" fmla="*/ 2250 w 113"/>
                <a:gd name="T19" fmla="*/ 933 h 305"/>
                <a:gd name="T20" fmla="*/ 1816 w 113"/>
                <a:gd name="T21" fmla="*/ 932 h 305"/>
                <a:gd name="T22" fmla="*/ 1370 w 113"/>
                <a:gd name="T23" fmla="*/ 927 h 305"/>
                <a:gd name="T24" fmla="*/ 1004 w 113"/>
                <a:gd name="T25" fmla="*/ 916 h 305"/>
                <a:gd name="T26" fmla="*/ 603 w 113"/>
                <a:gd name="T27" fmla="*/ 909 h 305"/>
                <a:gd name="T28" fmla="*/ 278 w 113"/>
                <a:gd name="T29" fmla="*/ 895 h 305"/>
                <a:gd name="T30" fmla="*/ 1 w 113"/>
                <a:gd name="T31" fmla="*/ 872 h 305"/>
                <a:gd name="T32" fmla="*/ 0 w 113"/>
                <a:gd name="T33" fmla="*/ 848 h 305"/>
                <a:gd name="T34" fmla="*/ 0 w 113"/>
                <a:gd name="T35" fmla="*/ 165 h 305"/>
                <a:gd name="T36" fmla="*/ 1 w 113"/>
                <a:gd name="T37" fmla="*/ 143 h 305"/>
                <a:gd name="T38" fmla="*/ 278 w 113"/>
                <a:gd name="T39" fmla="*/ 118 h 305"/>
                <a:gd name="T40" fmla="*/ 603 w 113"/>
                <a:gd name="T41" fmla="*/ 102 h 305"/>
                <a:gd name="T42" fmla="*/ 1004 w 113"/>
                <a:gd name="T43" fmla="*/ 90 h 305"/>
                <a:gd name="T44" fmla="*/ 1370 w 113"/>
                <a:gd name="T45" fmla="*/ 84 h 305"/>
                <a:gd name="T46" fmla="*/ 1816 w 113"/>
                <a:gd name="T47" fmla="*/ 83 h 305"/>
                <a:gd name="T48" fmla="*/ 2250 w 113"/>
                <a:gd name="T49" fmla="*/ 74 h 305"/>
                <a:gd name="T50" fmla="*/ 2723 w 113"/>
                <a:gd name="T51" fmla="*/ 69 h 305"/>
                <a:gd name="T52" fmla="*/ 3187 w 113"/>
                <a:gd name="T53" fmla="*/ 61 h 305"/>
                <a:gd name="T54" fmla="*/ 3540 w 113"/>
                <a:gd name="T55" fmla="*/ 57 h 305"/>
                <a:gd name="T56" fmla="*/ 3882 w 113"/>
                <a:gd name="T57" fmla="*/ 53 h 305"/>
                <a:gd name="T58" fmla="*/ 4279 w 113"/>
                <a:gd name="T59" fmla="*/ 44 h 305"/>
                <a:gd name="T60" fmla="*/ 4530 w 113"/>
                <a:gd name="T61" fmla="*/ 38 h 305"/>
                <a:gd name="T62" fmla="*/ 4810 w 113"/>
                <a:gd name="T63" fmla="*/ 32 h 305"/>
                <a:gd name="T64" fmla="*/ 5070 w 113"/>
                <a:gd name="T65" fmla="*/ 5 h 305"/>
                <a:gd name="T66" fmla="*/ 5306 w 113"/>
                <a:gd name="T67" fmla="*/ 0 h 305"/>
                <a:gd name="T68" fmla="*/ 5306 w 113"/>
                <a:gd name="T69" fmla="*/ 1010 h 3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305">
                  <a:moveTo>
                    <a:pt x="113" y="305"/>
                  </a:moveTo>
                  <a:lnTo>
                    <a:pt x="107" y="300"/>
                  </a:lnTo>
                  <a:lnTo>
                    <a:pt x="102" y="296"/>
                  </a:lnTo>
                  <a:lnTo>
                    <a:pt x="96" y="294"/>
                  </a:lnTo>
                  <a:lnTo>
                    <a:pt x="90" y="291"/>
                  </a:lnTo>
                  <a:lnTo>
                    <a:pt x="82" y="289"/>
                  </a:lnTo>
                  <a:lnTo>
                    <a:pt x="75" y="287"/>
                  </a:lnTo>
                  <a:lnTo>
                    <a:pt x="67" y="285"/>
                  </a:lnTo>
                  <a:lnTo>
                    <a:pt x="58" y="283"/>
                  </a:lnTo>
                  <a:lnTo>
                    <a:pt x="48" y="282"/>
                  </a:lnTo>
                  <a:lnTo>
                    <a:pt x="39" y="281"/>
                  </a:lnTo>
                  <a:lnTo>
                    <a:pt x="29" y="279"/>
                  </a:lnTo>
                  <a:lnTo>
                    <a:pt x="21" y="277"/>
                  </a:lnTo>
                  <a:lnTo>
                    <a:pt x="12" y="274"/>
                  </a:lnTo>
                  <a:lnTo>
                    <a:pt x="6" y="269"/>
                  </a:lnTo>
                  <a:lnTo>
                    <a:pt x="1" y="263"/>
                  </a:lnTo>
                  <a:lnTo>
                    <a:pt x="0" y="255"/>
                  </a:lnTo>
                  <a:lnTo>
                    <a:pt x="0" y="50"/>
                  </a:lnTo>
                  <a:lnTo>
                    <a:pt x="1" y="43"/>
                  </a:lnTo>
                  <a:lnTo>
                    <a:pt x="6" y="36"/>
                  </a:lnTo>
                  <a:lnTo>
                    <a:pt x="12" y="31"/>
                  </a:lnTo>
                  <a:lnTo>
                    <a:pt x="21" y="28"/>
                  </a:lnTo>
                  <a:lnTo>
                    <a:pt x="29" y="26"/>
                  </a:lnTo>
                  <a:lnTo>
                    <a:pt x="39" y="25"/>
                  </a:lnTo>
                  <a:lnTo>
                    <a:pt x="48" y="22"/>
                  </a:lnTo>
                  <a:lnTo>
                    <a:pt x="58" y="21"/>
                  </a:lnTo>
                  <a:lnTo>
                    <a:pt x="67" y="19"/>
                  </a:lnTo>
                  <a:lnTo>
                    <a:pt x="75" y="18"/>
                  </a:lnTo>
                  <a:lnTo>
                    <a:pt x="82" y="17"/>
                  </a:lnTo>
                  <a:lnTo>
                    <a:pt x="90" y="14"/>
                  </a:lnTo>
                  <a:lnTo>
                    <a:pt x="96" y="12"/>
                  </a:lnTo>
                  <a:lnTo>
                    <a:pt x="102" y="9"/>
                  </a:lnTo>
                  <a:lnTo>
                    <a:pt x="107" y="5"/>
                  </a:lnTo>
                  <a:lnTo>
                    <a:pt x="113" y="0"/>
                  </a:lnTo>
                  <a:lnTo>
                    <a:pt x="113" y="305"/>
                  </a:lnTo>
                  <a:close/>
                </a:path>
              </a:pathLst>
            </a:custGeom>
            <a:solidFill>
              <a:srgbClr val="66001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17" name="Freeform 112"/>
            <p:cNvSpPr>
              <a:spLocks noChangeArrowheads="1"/>
            </p:cNvSpPr>
            <p:nvPr/>
          </p:nvSpPr>
          <p:spPr bwMode="auto">
            <a:xfrm>
              <a:off x="300" y="991"/>
              <a:ext cx="70" cy="30"/>
            </a:xfrm>
            <a:custGeom>
              <a:avLst/>
              <a:gdLst>
                <a:gd name="T0" fmla="*/ 0 w 57"/>
                <a:gd name="T1" fmla="*/ 8 h 29"/>
                <a:gd name="T2" fmla="*/ 0 w 57"/>
                <a:gd name="T3" fmla="*/ 8 h 29"/>
                <a:gd name="T4" fmla="*/ 371 w 57"/>
                <a:gd name="T5" fmla="*/ 10 h 29"/>
                <a:gd name="T6" fmla="*/ 688 w 57"/>
                <a:gd name="T7" fmla="*/ 12 h 29"/>
                <a:gd name="T8" fmla="*/ 953 w 57"/>
                <a:gd name="T9" fmla="*/ 13 h 29"/>
                <a:gd name="T10" fmla="*/ 1204 w 57"/>
                <a:gd name="T11" fmla="*/ 34 h 29"/>
                <a:gd name="T12" fmla="*/ 1479 w 57"/>
                <a:gd name="T13" fmla="*/ 37 h 29"/>
                <a:gd name="T14" fmla="*/ 1732 w 57"/>
                <a:gd name="T15" fmla="*/ 39 h 29"/>
                <a:gd name="T16" fmla="*/ 1846 w 57"/>
                <a:gd name="T17" fmla="*/ 43 h 29"/>
                <a:gd name="T18" fmla="*/ 2109 w 57"/>
                <a:gd name="T19" fmla="*/ 50 h 29"/>
                <a:gd name="T20" fmla="*/ 2314 w 57"/>
                <a:gd name="T21" fmla="*/ 42 h 29"/>
                <a:gd name="T22" fmla="*/ 2082 w 57"/>
                <a:gd name="T23" fmla="*/ 35 h 29"/>
                <a:gd name="T24" fmla="*/ 1816 w 57"/>
                <a:gd name="T25" fmla="*/ 13 h 29"/>
                <a:gd name="T26" fmla="*/ 1566 w 57"/>
                <a:gd name="T27" fmla="*/ 11 h 29"/>
                <a:gd name="T28" fmla="*/ 1335 w 57"/>
                <a:gd name="T29" fmla="*/ 8 h 29"/>
                <a:gd name="T30" fmla="*/ 953 w 57"/>
                <a:gd name="T31" fmla="*/ 6 h 29"/>
                <a:gd name="T32" fmla="*/ 688 w 57"/>
                <a:gd name="T33" fmla="*/ 4 h 29"/>
                <a:gd name="T34" fmla="*/ 371 w 57"/>
                <a:gd name="T35" fmla="*/ 2 h 29"/>
                <a:gd name="T36" fmla="*/ 0 w 57"/>
                <a:gd name="T37" fmla="*/ 0 h 29"/>
                <a:gd name="T38" fmla="*/ 0 w 57"/>
                <a:gd name="T39" fmla="*/ 0 h 29"/>
                <a:gd name="T40" fmla="*/ 0 w 57"/>
                <a:gd name="T41" fmla="*/ 8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29">
                  <a:moveTo>
                    <a:pt x="0" y="8"/>
                  </a:moveTo>
                  <a:lnTo>
                    <a:pt x="0" y="8"/>
                  </a:lnTo>
                  <a:lnTo>
                    <a:pt x="9" y="10"/>
                  </a:lnTo>
                  <a:lnTo>
                    <a:pt x="17" y="12"/>
                  </a:lnTo>
                  <a:lnTo>
                    <a:pt x="24" y="13"/>
                  </a:lnTo>
                  <a:lnTo>
                    <a:pt x="30" y="16"/>
                  </a:lnTo>
                  <a:lnTo>
                    <a:pt x="37" y="19"/>
                  </a:lnTo>
                  <a:lnTo>
                    <a:pt x="43" y="21"/>
                  </a:lnTo>
                  <a:lnTo>
                    <a:pt x="46" y="25"/>
                  </a:lnTo>
                  <a:lnTo>
                    <a:pt x="52" y="29"/>
                  </a:lnTo>
                  <a:lnTo>
                    <a:pt x="57" y="24"/>
                  </a:lnTo>
                  <a:lnTo>
                    <a:pt x="51" y="17"/>
                  </a:lnTo>
                  <a:lnTo>
                    <a:pt x="45" y="13"/>
                  </a:lnTo>
                  <a:lnTo>
                    <a:pt x="39" y="11"/>
                  </a:lnTo>
                  <a:lnTo>
                    <a:pt x="33" y="8"/>
                  </a:lnTo>
                  <a:lnTo>
                    <a:pt x="24" y="6"/>
                  </a:lnTo>
                  <a:lnTo>
                    <a:pt x="17" y="4"/>
                  </a:lnTo>
                  <a:lnTo>
                    <a:pt x="9" y="2"/>
                  </a:lnTo>
                  <a:lnTo>
                    <a:pt x="0" y="0"/>
                  </a:lnTo>
                  <a:lnTo>
                    <a:pt x="0" y="8"/>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18" name="Freeform 113"/>
            <p:cNvSpPr>
              <a:spLocks noChangeArrowheads="1"/>
            </p:cNvSpPr>
            <p:nvPr/>
          </p:nvSpPr>
          <p:spPr bwMode="auto">
            <a:xfrm>
              <a:off x="222" y="965"/>
              <a:ext cx="78" cy="33"/>
            </a:xfrm>
            <a:custGeom>
              <a:avLst/>
              <a:gdLst>
                <a:gd name="T0" fmla="*/ 0 w 63"/>
                <a:gd name="T1" fmla="*/ 0 h 32"/>
                <a:gd name="T2" fmla="*/ 0 w 63"/>
                <a:gd name="T3" fmla="*/ 0 h 32"/>
                <a:gd name="T4" fmla="*/ 146 w 63"/>
                <a:gd name="T5" fmla="*/ 9 h 32"/>
                <a:gd name="T6" fmla="*/ 425 w 63"/>
                <a:gd name="T7" fmla="*/ 35 h 32"/>
                <a:gd name="T8" fmla="*/ 749 w 63"/>
                <a:gd name="T9" fmla="*/ 41 h 32"/>
                <a:gd name="T10" fmla="*/ 1139 w 63"/>
                <a:gd name="T11" fmla="*/ 44 h 32"/>
                <a:gd name="T12" fmla="*/ 1576 w 63"/>
                <a:gd name="T13" fmla="*/ 46 h 32"/>
                <a:gd name="T14" fmla="*/ 2061 w 63"/>
                <a:gd name="T15" fmla="*/ 48 h 32"/>
                <a:gd name="T16" fmla="*/ 2503 w 63"/>
                <a:gd name="T17" fmla="*/ 50 h 32"/>
                <a:gd name="T18" fmla="*/ 2953 w 63"/>
                <a:gd name="T19" fmla="*/ 52 h 32"/>
                <a:gd name="T20" fmla="*/ 2953 w 63"/>
                <a:gd name="T21" fmla="*/ 42 h 32"/>
                <a:gd name="T22" fmla="*/ 2503 w 63"/>
                <a:gd name="T23" fmla="*/ 41 h 32"/>
                <a:gd name="T24" fmla="*/ 2061 w 63"/>
                <a:gd name="T25" fmla="*/ 40 h 32"/>
                <a:gd name="T26" fmla="*/ 1576 w 63"/>
                <a:gd name="T27" fmla="*/ 39 h 32"/>
                <a:gd name="T28" fmla="*/ 1257 w 63"/>
                <a:gd name="T29" fmla="*/ 36 h 32"/>
                <a:gd name="T30" fmla="*/ 820 w 63"/>
                <a:gd name="T31" fmla="*/ 15 h 32"/>
                <a:gd name="T32" fmla="*/ 605 w 63"/>
                <a:gd name="T33" fmla="*/ 12 h 32"/>
                <a:gd name="T34" fmla="*/ 485 w 63"/>
                <a:gd name="T35" fmla="*/ 6 h 32"/>
                <a:gd name="T36" fmla="*/ 485 w 63"/>
                <a:gd name="T37" fmla="*/ 0 h 32"/>
                <a:gd name="T38" fmla="*/ 485 w 63"/>
                <a:gd name="T39" fmla="*/ 0 h 32"/>
                <a:gd name="T40" fmla="*/ 0 w 63"/>
                <a:gd name="T41" fmla="*/ 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32">
                  <a:moveTo>
                    <a:pt x="0" y="0"/>
                  </a:moveTo>
                  <a:lnTo>
                    <a:pt x="0" y="0"/>
                  </a:lnTo>
                  <a:lnTo>
                    <a:pt x="3" y="9"/>
                  </a:lnTo>
                  <a:lnTo>
                    <a:pt x="9" y="17"/>
                  </a:lnTo>
                  <a:lnTo>
                    <a:pt x="16" y="23"/>
                  </a:lnTo>
                  <a:lnTo>
                    <a:pt x="24" y="26"/>
                  </a:lnTo>
                  <a:lnTo>
                    <a:pt x="34" y="28"/>
                  </a:lnTo>
                  <a:lnTo>
                    <a:pt x="44" y="30"/>
                  </a:lnTo>
                  <a:lnTo>
                    <a:pt x="53" y="31"/>
                  </a:lnTo>
                  <a:lnTo>
                    <a:pt x="63" y="32"/>
                  </a:lnTo>
                  <a:lnTo>
                    <a:pt x="63" y="24"/>
                  </a:lnTo>
                  <a:lnTo>
                    <a:pt x="53" y="23"/>
                  </a:lnTo>
                  <a:lnTo>
                    <a:pt x="44" y="22"/>
                  </a:lnTo>
                  <a:lnTo>
                    <a:pt x="34" y="21"/>
                  </a:lnTo>
                  <a:lnTo>
                    <a:pt x="27" y="18"/>
                  </a:lnTo>
                  <a:lnTo>
                    <a:pt x="18" y="15"/>
                  </a:lnTo>
                  <a:lnTo>
                    <a:pt x="13" y="12"/>
                  </a:lnTo>
                  <a:lnTo>
                    <a:pt x="10" y="6"/>
                  </a:lnTo>
                  <a:lnTo>
                    <a:pt x="10" y="0"/>
                  </a:lnTo>
                  <a:lnTo>
                    <a:pt x="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19" name="Freeform 114"/>
            <p:cNvSpPr>
              <a:spLocks noChangeArrowheads="1"/>
            </p:cNvSpPr>
            <p:nvPr/>
          </p:nvSpPr>
          <p:spPr bwMode="auto">
            <a:xfrm>
              <a:off x="222" y="745"/>
              <a:ext cx="12" cy="218"/>
            </a:xfrm>
            <a:custGeom>
              <a:avLst/>
              <a:gdLst>
                <a:gd name="T0" fmla="*/ 0 w 10"/>
                <a:gd name="T1" fmla="*/ 0 h 205"/>
                <a:gd name="T2" fmla="*/ 0 w 10"/>
                <a:gd name="T3" fmla="*/ 0 h 205"/>
                <a:gd name="T4" fmla="*/ 0 w 10"/>
                <a:gd name="T5" fmla="*/ 672 h 205"/>
                <a:gd name="T6" fmla="*/ 258 w 10"/>
                <a:gd name="T7" fmla="*/ 672 h 205"/>
                <a:gd name="T8" fmla="*/ 258 w 10"/>
                <a:gd name="T9" fmla="*/ 0 h 205"/>
                <a:gd name="T10" fmla="*/ 258 w 10"/>
                <a:gd name="T11" fmla="*/ 0 h 205"/>
                <a:gd name="T12" fmla="*/ 0 w 10"/>
                <a:gd name="T13" fmla="*/ 0 h 2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5">
                  <a:moveTo>
                    <a:pt x="0" y="0"/>
                  </a:moveTo>
                  <a:lnTo>
                    <a:pt x="0" y="0"/>
                  </a:lnTo>
                  <a:lnTo>
                    <a:pt x="0" y="205"/>
                  </a:lnTo>
                  <a:lnTo>
                    <a:pt x="10" y="205"/>
                  </a:lnTo>
                  <a:lnTo>
                    <a:pt x="10" y="0"/>
                  </a:lnTo>
                  <a:lnTo>
                    <a:pt x="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20" name="Freeform 115"/>
            <p:cNvSpPr>
              <a:spLocks noChangeArrowheads="1"/>
            </p:cNvSpPr>
            <p:nvPr/>
          </p:nvSpPr>
          <p:spPr bwMode="auto">
            <a:xfrm>
              <a:off x="222" y="711"/>
              <a:ext cx="78" cy="33"/>
            </a:xfrm>
            <a:custGeom>
              <a:avLst/>
              <a:gdLst>
                <a:gd name="T0" fmla="*/ 2953 w 63"/>
                <a:gd name="T1" fmla="*/ 0 h 33"/>
                <a:gd name="T2" fmla="*/ 2953 w 63"/>
                <a:gd name="T3" fmla="*/ 0 h 33"/>
                <a:gd name="T4" fmla="*/ 2503 w 63"/>
                <a:gd name="T5" fmla="*/ 1 h 33"/>
                <a:gd name="T6" fmla="*/ 2061 w 63"/>
                <a:gd name="T7" fmla="*/ 4 h 33"/>
                <a:gd name="T8" fmla="*/ 1576 w 63"/>
                <a:gd name="T9" fmla="*/ 5 h 33"/>
                <a:gd name="T10" fmla="*/ 1139 w 63"/>
                <a:gd name="T11" fmla="*/ 8 h 33"/>
                <a:gd name="T12" fmla="*/ 749 w 63"/>
                <a:gd name="T13" fmla="*/ 10 h 33"/>
                <a:gd name="T14" fmla="*/ 425 w 63"/>
                <a:gd name="T15" fmla="*/ 35 h 33"/>
                <a:gd name="T16" fmla="*/ 146 w 63"/>
                <a:gd name="T17" fmla="*/ 42 h 33"/>
                <a:gd name="T18" fmla="*/ 0 w 63"/>
                <a:gd name="T19" fmla="*/ 52 h 33"/>
                <a:gd name="T20" fmla="*/ 485 w 63"/>
                <a:gd name="T21" fmla="*/ 52 h 33"/>
                <a:gd name="T22" fmla="*/ 485 w 63"/>
                <a:gd name="T23" fmla="*/ 45 h 33"/>
                <a:gd name="T24" fmla="*/ 605 w 63"/>
                <a:gd name="T25" fmla="*/ 40 h 33"/>
                <a:gd name="T26" fmla="*/ 820 w 63"/>
                <a:gd name="T27" fmla="*/ 36 h 33"/>
                <a:gd name="T28" fmla="*/ 1257 w 63"/>
                <a:gd name="T29" fmla="*/ 15 h 33"/>
                <a:gd name="T30" fmla="*/ 1576 w 63"/>
                <a:gd name="T31" fmla="*/ 13 h 33"/>
                <a:gd name="T32" fmla="*/ 2061 w 63"/>
                <a:gd name="T33" fmla="*/ 11 h 33"/>
                <a:gd name="T34" fmla="*/ 2503 w 63"/>
                <a:gd name="T35" fmla="*/ 9 h 33"/>
                <a:gd name="T36" fmla="*/ 2953 w 63"/>
                <a:gd name="T37" fmla="*/ 8 h 33"/>
                <a:gd name="T38" fmla="*/ 2953 w 63"/>
                <a:gd name="T39" fmla="*/ 8 h 33"/>
                <a:gd name="T40" fmla="*/ 2953 w 63"/>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33">
                  <a:moveTo>
                    <a:pt x="63" y="0"/>
                  </a:moveTo>
                  <a:lnTo>
                    <a:pt x="63" y="0"/>
                  </a:lnTo>
                  <a:lnTo>
                    <a:pt x="53" y="1"/>
                  </a:lnTo>
                  <a:lnTo>
                    <a:pt x="44" y="4"/>
                  </a:lnTo>
                  <a:lnTo>
                    <a:pt x="34" y="5"/>
                  </a:lnTo>
                  <a:lnTo>
                    <a:pt x="24" y="8"/>
                  </a:lnTo>
                  <a:lnTo>
                    <a:pt x="16" y="10"/>
                  </a:lnTo>
                  <a:lnTo>
                    <a:pt x="9" y="17"/>
                  </a:lnTo>
                  <a:lnTo>
                    <a:pt x="3" y="24"/>
                  </a:lnTo>
                  <a:lnTo>
                    <a:pt x="0" y="33"/>
                  </a:lnTo>
                  <a:lnTo>
                    <a:pt x="10" y="33"/>
                  </a:lnTo>
                  <a:lnTo>
                    <a:pt x="10" y="27"/>
                  </a:lnTo>
                  <a:lnTo>
                    <a:pt x="13" y="22"/>
                  </a:lnTo>
                  <a:lnTo>
                    <a:pt x="18" y="18"/>
                  </a:lnTo>
                  <a:lnTo>
                    <a:pt x="27" y="15"/>
                  </a:lnTo>
                  <a:lnTo>
                    <a:pt x="34" y="13"/>
                  </a:lnTo>
                  <a:lnTo>
                    <a:pt x="44" y="11"/>
                  </a:lnTo>
                  <a:lnTo>
                    <a:pt x="53" y="9"/>
                  </a:lnTo>
                  <a:lnTo>
                    <a:pt x="63" y="8"/>
                  </a:lnTo>
                  <a:lnTo>
                    <a:pt x="63"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21" name="Freeform 116"/>
            <p:cNvSpPr>
              <a:spLocks noChangeArrowheads="1"/>
            </p:cNvSpPr>
            <p:nvPr/>
          </p:nvSpPr>
          <p:spPr bwMode="auto">
            <a:xfrm>
              <a:off x="300" y="679"/>
              <a:ext cx="74" cy="38"/>
            </a:xfrm>
            <a:custGeom>
              <a:avLst/>
              <a:gdLst>
                <a:gd name="T0" fmla="*/ 2596 w 60"/>
                <a:gd name="T1" fmla="*/ 12 h 37"/>
                <a:gd name="T2" fmla="*/ 2273 w 60"/>
                <a:gd name="T3" fmla="*/ 9 h 37"/>
                <a:gd name="T4" fmla="*/ 2013 w 60"/>
                <a:gd name="T5" fmla="*/ 13 h 37"/>
                <a:gd name="T6" fmla="*/ 1857 w 60"/>
                <a:gd name="T7" fmla="*/ 17 h 37"/>
                <a:gd name="T8" fmla="*/ 1632 w 60"/>
                <a:gd name="T9" fmla="*/ 38 h 37"/>
                <a:gd name="T10" fmla="*/ 1323 w 60"/>
                <a:gd name="T11" fmla="*/ 40 h 37"/>
                <a:gd name="T12" fmla="*/ 1073 w 60"/>
                <a:gd name="T13" fmla="*/ 43 h 37"/>
                <a:gd name="T14" fmla="*/ 733 w 60"/>
                <a:gd name="T15" fmla="*/ 44 h 37"/>
                <a:gd name="T16" fmla="*/ 391 w 60"/>
                <a:gd name="T17" fmla="*/ 45 h 37"/>
                <a:gd name="T18" fmla="*/ 0 w 60"/>
                <a:gd name="T19" fmla="*/ 47 h 37"/>
                <a:gd name="T20" fmla="*/ 0 w 60"/>
                <a:gd name="T21" fmla="*/ 55 h 37"/>
                <a:gd name="T22" fmla="*/ 391 w 60"/>
                <a:gd name="T23" fmla="*/ 53 h 37"/>
                <a:gd name="T24" fmla="*/ 733 w 60"/>
                <a:gd name="T25" fmla="*/ 52 h 37"/>
                <a:gd name="T26" fmla="*/ 1073 w 60"/>
                <a:gd name="T27" fmla="*/ 51 h 37"/>
                <a:gd name="T28" fmla="*/ 1466 w 60"/>
                <a:gd name="T29" fmla="*/ 48 h 37"/>
                <a:gd name="T30" fmla="*/ 1696 w 60"/>
                <a:gd name="T31" fmla="*/ 45 h 37"/>
                <a:gd name="T32" fmla="*/ 1980 w 60"/>
                <a:gd name="T33" fmla="*/ 43 h 37"/>
                <a:gd name="T34" fmla="*/ 2230 w 60"/>
                <a:gd name="T35" fmla="*/ 39 h 37"/>
                <a:gd name="T36" fmla="*/ 2483 w 60"/>
                <a:gd name="T37" fmla="*/ 15 h 37"/>
                <a:gd name="T38" fmla="*/ 2184 w 60"/>
                <a:gd name="T39" fmla="*/ 12 h 37"/>
                <a:gd name="T40" fmla="*/ 2596 w 60"/>
                <a:gd name="T41" fmla="*/ 12 h 37"/>
                <a:gd name="T42" fmla="*/ 2596 w 60"/>
                <a:gd name="T43" fmla="*/ 0 h 37"/>
                <a:gd name="T44" fmla="*/ 2273 w 60"/>
                <a:gd name="T45" fmla="*/ 9 h 37"/>
                <a:gd name="T46" fmla="*/ 2596 w 60"/>
                <a:gd name="T47" fmla="*/ 12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37">
                  <a:moveTo>
                    <a:pt x="60" y="12"/>
                  </a:moveTo>
                  <a:lnTo>
                    <a:pt x="52" y="9"/>
                  </a:lnTo>
                  <a:lnTo>
                    <a:pt x="46" y="13"/>
                  </a:lnTo>
                  <a:lnTo>
                    <a:pt x="43" y="17"/>
                  </a:lnTo>
                  <a:lnTo>
                    <a:pt x="37" y="20"/>
                  </a:lnTo>
                  <a:lnTo>
                    <a:pt x="30" y="22"/>
                  </a:lnTo>
                  <a:lnTo>
                    <a:pt x="24" y="25"/>
                  </a:lnTo>
                  <a:lnTo>
                    <a:pt x="17" y="26"/>
                  </a:lnTo>
                  <a:lnTo>
                    <a:pt x="9" y="27"/>
                  </a:lnTo>
                  <a:lnTo>
                    <a:pt x="0" y="29"/>
                  </a:lnTo>
                  <a:lnTo>
                    <a:pt x="0" y="37"/>
                  </a:lnTo>
                  <a:lnTo>
                    <a:pt x="9" y="35"/>
                  </a:lnTo>
                  <a:lnTo>
                    <a:pt x="17" y="34"/>
                  </a:lnTo>
                  <a:lnTo>
                    <a:pt x="24" y="33"/>
                  </a:lnTo>
                  <a:lnTo>
                    <a:pt x="33" y="30"/>
                  </a:lnTo>
                  <a:lnTo>
                    <a:pt x="39" y="27"/>
                  </a:lnTo>
                  <a:lnTo>
                    <a:pt x="45" y="25"/>
                  </a:lnTo>
                  <a:lnTo>
                    <a:pt x="51" y="21"/>
                  </a:lnTo>
                  <a:lnTo>
                    <a:pt x="57" y="15"/>
                  </a:lnTo>
                  <a:lnTo>
                    <a:pt x="50" y="12"/>
                  </a:lnTo>
                  <a:lnTo>
                    <a:pt x="60" y="12"/>
                  </a:lnTo>
                  <a:lnTo>
                    <a:pt x="60" y="0"/>
                  </a:lnTo>
                  <a:lnTo>
                    <a:pt x="52" y="9"/>
                  </a:lnTo>
                  <a:lnTo>
                    <a:pt x="60" y="12"/>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22" name="Freeform 117"/>
            <p:cNvSpPr>
              <a:spLocks noChangeArrowheads="1"/>
            </p:cNvSpPr>
            <p:nvPr/>
          </p:nvSpPr>
          <p:spPr bwMode="auto">
            <a:xfrm>
              <a:off x="363" y="693"/>
              <a:ext cx="11" cy="339"/>
            </a:xfrm>
            <a:custGeom>
              <a:avLst/>
              <a:gdLst>
                <a:gd name="T0" fmla="*/ 2 w 10"/>
                <a:gd name="T1" fmla="*/ 1032 h 317"/>
                <a:gd name="T2" fmla="*/ 55 w 10"/>
                <a:gd name="T3" fmla="*/ 1022 h 317"/>
                <a:gd name="T4" fmla="*/ 55 w 10"/>
                <a:gd name="T5" fmla="*/ 0 h 317"/>
                <a:gd name="T6" fmla="*/ 0 w 10"/>
                <a:gd name="T7" fmla="*/ 0 h 317"/>
                <a:gd name="T8" fmla="*/ 0 w 10"/>
                <a:gd name="T9" fmla="*/ 1022 h 317"/>
                <a:gd name="T10" fmla="*/ 41 w 10"/>
                <a:gd name="T11" fmla="*/ 1011 h 317"/>
                <a:gd name="T12" fmla="*/ 2 w 10"/>
                <a:gd name="T13" fmla="*/ 1032 h 317"/>
                <a:gd name="T14" fmla="*/ 55 w 10"/>
                <a:gd name="T15" fmla="*/ 1061 h 317"/>
                <a:gd name="T16" fmla="*/ 55 w 10"/>
                <a:gd name="T17" fmla="*/ 1022 h 317"/>
                <a:gd name="T18" fmla="*/ 2 w 10"/>
                <a:gd name="T19" fmla="*/ 1032 h 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317">
                  <a:moveTo>
                    <a:pt x="2" y="308"/>
                  </a:moveTo>
                  <a:lnTo>
                    <a:pt x="10" y="305"/>
                  </a:lnTo>
                  <a:lnTo>
                    <a:pt x="10" y="0"/>
                  </a:lnTo>
                  <a:lnTo>
                    <a:pt x="0" y="0"/>
                  </a:lnTo>
                  <a:lnTo>
                    <a:pt x="0" y="305"/>
                  </a:lnTo>
                  <a:lnTo>
                    <a:pt x="7" y="303"/>
                  </a:lnTo>
                  <a:lnTo>
                    <a:pt x="2" y="308"/>
                  </a:lnTo>
                  <a:lnTo>
                    <a:pt x="10" y="317"/>
                  </a:lnTo>
                  <a:lnTo>
                    <a:pt x="10" y="305"/>
                  </a:lnTo>
                  <a:lnTo>
                    <a:pt x="2" y="308"/>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23" name="Rectangle 118"/>
            <p:cNvSpPr>
              <a:spLocks noChangeArrowheads="1"/>
            </p:cNvSpPr>
            <p:nvPr/>
          </p:nvSpPr>
          <p:spPr bwMode="auto">
            <a:xfrm>
              <a:off x="368" y="591"/>
              <a:ext cx="2397" cy="3324"/>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Clr>
                  <a:srgbClr val="000000"/>
                </a:buClr>
                <a:buFont typeface="Times New Roman" panose="02020603050405020304" pitchFamily="18" charset="0"/>
                <a:buNone/>
                <a:defRPr/>
              </a:pPr>
              <a:endParaRPr lang="ru-RU" altLang="ru-RU" sz="1662" b="0"/>
            </a:p>
          </p:txBody>
        </p:sp>
        <p:sp>
          <p:nvSpPr>
            <p:cNvPr id="124" name="Freeform 119"/>
            <p:cNvSpPr>
              <a:spLocks noChangeArrowheads="1"/>
            </p:cNvSpPr>
            <p:nvPr/>
          </p:nvSpPr>
          <p:spPr bwMode="auto">
            <a:xfrm>
              <a:off x="2770" y="783"/>
              <a:ext cx="10" cy="3176"/>
            </a:xfrm>
            <a:custGeom>
              <a:avLst/>
              <a:gdLst>
                <a:gd name="T0" fmla="*/ 37 w 9"/>
                <a:gd name="T1" fmla="*/ 38 h 2963"/>
                <a:gd name="T2" fmla="*/ 0 w 9"/>
                <a:gd name="T3" fmla="*/ 6 h 2963"/>
                <a:gd name="T4" fmla="*/ 0 w 9"/>
                <a:gd name="T5" fmla="*/ 10335 h 2963"/>
                <a:gd name="T6" fmla="*/ 57 w 9"/>
                <a:gd name="T7" fmla="*/ 10335 h 2963"/>
                <a:gd name="T8" fmla="*/ 57 w 9"/>
                <a:gd name="T9" fmla="*/ 6 h 2963"/>
                <a:gd name="T10" fmla="*/ 37 w 9"/>
                <a:gd name="T11" fmla="*/ 0 h 2963"/>
                <a:gd name="T12" fmla="*/ 57 w 9"/>
                <a:gd name="T13" fmla="*/ 6 h 2963"/>
                <a:gd name="T14" fmla="*/ 57 w 9"/>
                <a:gd name="T15" fmla="*/ 0 h 2963"/>
                <a:gd name="T16" fmla="*/ 37 w 9"/>
                <a:gd name="T17" fmla="*/ 0 h 2963"/>
                <a:gd name="T18" fmla="*/ 37 w 9"/>
                <a:gd name="T19" fmla="*/ 38 h 29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2963">
                  <a:moveTo>
                    <a:pt x="5" y="11"/>
                  </a:moveTo>
                  <a:lnTo>
                    <a:pt x="0" y="6"/>
                  </a:lnTo>
                  <a:lnTo>
                    <a:pt x="0" y="2963"/>
                  </a:lnTo>
                  <a:lnTo>
                    <a:pt x="9" y="2963"/>
                  </a:lnTo>
                  <a:lnTo>
                    <a:pt x="9" y="6"/>
                  </a:lnTo>
                  <a:lnTo>
                    <a:pt x="5" y="0"/>
                  </a:lnTo>
                  <a:lnTo>
                    <a:pt x="9" y="6"/>
                  </a:lnTo>
                  <a:lnTo>
                    <a:pt x="9" y="0"/>
                  </a:lnTo>
                  <a:lnTo>
                    <a:pt x="5" y="0"/>
                  </a:lnTo>
                  <a:lnTo>
                    <a:pt x="5" y="11"/>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25" name="Freeform 120"/>
            <p:cNvSpPr>
              <a:spLocks noChangeArrowheads="1"/>
            </p:cNvSpPr>
            <p:nvPr/>
          </p:nvSpPr>
          <p:spPr bwMode="auto">
            <a:xfrm>
              <a:off x="493" y="783"/>
              <a:ext cx="2281" cy="11"/>
            </a:xfrm>
            <a:custGeom>
              <a:avLst/>
              <a:gdLst>
                <a:gd name="T0" fmla="*/ 520 w 1829"/>
                <a:gd name="T1" fmla="*/ 6 h 11"/>
                <a:gd name="T2" fmla="*/ 233 w 1829"/>
                <a:gd name="T3" fmla="*/ 11 h 11"/>
                <a:gd name="T4" fmla="*/ 98187 w 1829"/>
                <a:gd name="T5" fmla="*/ 11 h 11"/>
                <a:gd name="T6" fmla="*/ 98187 w 1829"/>
                <a:gd name="T7" fmla="*/ 0 h 11"/>
                <a:gd name="T8" fmla="*/ 233 w 1829"/>
                <a:gd name="T9" fmla="*/ 0 h 11"/>
                <a:gd name="T10" fmla="*/ 0 w 1829"/>
                <a:gd name="T11" fmla="*/ 6 h 11"/>
                <a:gd name="T12" fmla="*/ 233 w 1829"/>
                <a:gd name="T13" fmla="*/ 0 h 11"/>
                <a:gd name="T14" fmla="*/ 0 w 1829"/>
                <a:gd name="T15" fmla="*/ 0 h 11"/>
                <a:gd name="T16" fmla="*/ 0 w 1829"/>
                <a:gd name="T17" fmla="*/ 6 h 11"/>
                <a:gd name="T18" fmla="*/ 520 w 1829"/>
                <a:gd name="T19" fmla="*/ 6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9" h="11">
                  <a:moveTo>
                    <a:pt x="10" y="6"/>
                  </a:moveTo>
                  <a:lnTo>
                    <a:pt x="5" y="11"/>
                  </a:lnTo>
                  <a:lnTo>
                    <a:pt x="1829" y="11"/>
                  </a:lnTo>
                  <a:lnTo>
                    <a:pt x="1829" y="0"/>
                  </a:lnTo>
                  <a:lnTo>
                    <a:pt x="5" y="0"/>
                  </a:lnTo>
                  <a:lnTo>
                    <a:pt x="0" y="6"/>
                  </a:lnTo>
                  <a:lnTo>
                    <a:pt x="5" y="0"/>
                  </a:lnTo>
                  <a:lnTo>
                    <a:pt x="0" y="0"/>
                  </a:lnTo>
                  <a:lnTo>
                    <a:pt x="0" y="6"/>
                  </a:lnTo>
                  <a:lnTo>
                    <a:pt x="10" y="6"/>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26" name="Freeform 121"/>
            <p:cNvSpPr>
              <a:spLocks noChangeArrowheads="1"/>
            </p:cNvSpPr>
            <p:nvPr/>
          </p:nvSpPr>
          <p:spPr bwMode="auto">
            <a:xfrm>
              <a:off x="493" y="789"/>
              <a:ext cx="11" cy="3176"/>
            </a:xfrm>
            <a:custGeom>
              <a:avLst/>
              <a:gdLst>
                <a:gd name="T0" fmla="*/ 34 w 10"/>
                <a:gd name="T1" fmla="*/ 10297 h 2963"/>
                <a:gd name="T2" fmla="*/ 55 w 10"/>
                <a:gd name="T3" fmla="*/ 10319 h 2963"/>
                <a:gd name="T4" fmla="*/ 55 w 10"/>
                <a:gd name="T5" fmla="*/ 0 h 2963"/>
                <a:gd name="T6" fmla="*/ 0 w 10"/>
                <a:gd name="T7" fmla="*/ 0 h 2963"/>
                <a:gd name="T8" fmla="*/ 0 w 10"/>
                <a:gd name="T9" fmla="*/ 10319 h 2963"/>
                <a:gd name="T10" fmla="*/ 34 w 10"/>
                <a:gd name="T11" fmla="*/ 10335 h 2963"/>
                <a:gd name="T12" fmla="*/ 0 w 10"/>
                <a:gd name="T13" fmla="*/ 10319 h 2963"/>
                <a:gd name="T14" fmla="*/ 0 w 10"/>
                <a:gd name="T15" fmla="*/ 10335 h 2963"/>
                <a:gd name="T16" fmla="*/ 34 w 10"/>
                <a:gd name="T17" fmla="*/ 10335 h 2963"/>
                <a:gd name="T18" fmla="*/ 34 w 10"/>
                <a:gd name="T19" fmla="*/ 10297 h 29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2963">
                  <a:moveTo>
                    <a:pt x="5" y="2952"/>
                  </a:moveTo>
                  <a:lnTo>
                    <a:pt x="10" y="2957"/>
                  </a:lnTo>
                  <a:lnTo>
                    <a:pt x="10" y="0"/>
                  </a:lnTo>
                  <a:lnTo>
                    <a:pt x="0" y="0"/>
                  </a:lnTo>
                  <a:lnTo>
                    <a:pt x="0" y="2957"/>
                  </a:lnTo>
                  <a:lnTo>
                    <a:pt x="5" y="2963"/>
                  </a:lnTo>
                  <a:lnTo>
                    <a:pt x="0" y="2957"/>
                  </a:lnTo>
                  <a:lnTo>
                    <a:pt x="0" y="2963"/>
                  </a:lnTo>
                  <a:lnTo>
                    <a:pt x="5" y="2963"/>
                  </a:lnTo>
                  <a:lnTo>
                    <a:pt x="5" y="2952"/>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27" name="Freeform 122"/>
            <p:cNvSpPr>
              <a:spLocks noChangeArrowheads="1"/>
            </p:cNvSpPr>
            <p:nvPr/>
          </p:nvSpPr>
          <p:spPr bwMode="auto">
            <a:xfrm>
              <a:off x="499" y="3955"/>
              <a:ext cx="2281" cy="11"/>
            </a:xfrm>
            <a:custGeom>
              <a:avLst/>
              <a:gdLst>
                <a:gd name="T0" fmla="*/ 97867 w 1828"/>
                <a:gd name="T1" fmla="*/ 5 h 11"/>
                <a:gd name="T2" fmla="*/ 98103 w 1828"/>
                <a:gd name="T3" fmla="*/ 0 h 11"/>
                <a:gd name="T4" fmla="*/ 0 w 1828"/>
                <a:gd name="T5" fmla="*/ 0 h 11"/>
                <a:gd name="T6" fmla="*/ 0 w 1828"/>
                <a:gd name="T7" fmla="*/ 11 h 11"/>
                <a:gd name="T8" fmla="*/ 98103 w 1828"/>
                <a:gd name="T9" fmla="*/ 11 h 11"/>
                <a:gd name="T10" fmla="*/ 98308 w 1828"/>
                <a:gd name="T11" fmla="*/ 5 h 11"/>
                <a:gd name="T12" fmla="*/ 98103 w 1828"/>
                <a:gd name="T13" fmla="*/ 11 h 11"/>
                <a:gd name="T14" fmla="*/ 98308 w 1828"/>
                <a:gd name="T15" fmla="*/ 11 h 11"/>
                <a:gd name="T16" fmla="*/ 98308 w 1828"/>
                <a:gd name="T17" fmla="*/ 5 h 11"/>
                <a:gd name="T18" fmla="*/ 97867 w 1828"/>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28" h="11">
                  <a:moveTo>
                    <a:pt x="1819" y="5"/>
                  </a:moveTo>
                  <a:lnTo>
                    <a:pt x="1824" y="0"/>
                  </a:lnTo>
                  <a:lnTo>
                    <a:pt x="0" y="0"/>
                  </a:lnTo>
                  <a:lnTo>
                    <a:pt x="0" y="11"/>
                  </a:lnTo>
                  <a:lnTo>
                    <a:pt x="1824" y="11"/>
                  </a:lnTo>
                  <a:lnTo>
                    <a:pt x="1828" y="5"/>
                  </a:lnTo>
                  <a:lnTo>
                    <a:pt x="1824" y="11"/>
                  </a:lnTo>
                  <a:lnTo>
                    <a:pt x="1828" y="11"/>
                  </a:lnTo>
                  <a:lnTo>
                    <a:pt x="1828" y="5"/>
                  </a:lnTo>
                  <a:lnTo>
                    <a:pt x="1819" y="5"/>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28" name="Rectangle 123"/>
            <p:cNvSpPr>
              <a:spLocks noChangeArrowheads="1"/>
            </p:cNvSpPr>
            <p:nvPr/>
          </p:nvSpPr>
          <p:spPr bwMode="auto">
            <a:xfrm>
              <a:off x="3067" y="546"/>
              <a:ext cx="2417" cy="3299"/>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Clr>
                  <a:srgbClr val="000000"/>
                </a:buClr>
                <a:buFont typeface="Times New Roman" panose="02020603050405020304" pitchFamily="18" charset="0"/>
                <a:buNone/>
                <a:defRPr/>
              </a:pPr>
              <a:endParaRPr lang="ru-RU" altLang="ru-RU" sz="1662" b="0"/>
            </a:p>
          </p:txBody>
        </p:sp>
        <p:sp>
          <p:nvSpPr>
            <p:cNvPr id="129" name="Freeform 124"/>
            <p:cNvSpPr>
              <a:spLocks noChangeArrowheads="1"/>
            </p:cNvSpPr>
            <p:nvPr/>
          </p:nvSpPr>
          <p:spPr bwMode="auto">
            <a:xfrm>
              <a:off x="5297" y="783"/>
              <a:ext cx="11" cy="3176"/>
            </a:xfrm>
            <a:custGeom>
              <a:avLst/>
              <a:gdLst>
                <a:gd name="T0" fmla="*/ 34 w 10"/>
                <a:gd name="T1" fmla="*/ 38 h 2963"/>
                <a:gd name="T2" fmla="*/ 0 w 10"/>
                <a:gd name="T3" fmla="*/ 6 h 2963"/>
                <a:gd name="T4" fmla="*/ 0 w 10"/>
                <a:gd name="T5" fmla="*/ 10335 h 2963"/>
                <a:gd name="T6" fmla="*/ 55 w 10"/>
                <a:gd name="T7" fmla="*/ 10335 h 2963"/>
                <a:gd name="T8" fmla="*/ 55 w 10"/>
                <a:gd name="T9" fmla="*/ 6 h 2963"/>
                <a:gd name="T10" fmla="*/ 34 w 10"/>
                <a:gd name="T11" fmla="*/ 0 h 2963"/>
                <a:gd name="T12" fmla="*/ 55 w 10"/>
                <a:gd name="T13" fmla="*/ 6 h 2963"/>
                <a:gd name="T14" fmla="*/ 55 w 10"/>
                <a:gd name="T15" fmla="*/ 0 h 2963"/>
                <a:gd name="T16" fmla="*/ 34 w 10"/>
                <a:gd name="T17" fmla="*/ 0 h 2963"/>
                <a:gd name="T18" fmla="*/ 34 w 10"/>
                <a:gd name="T19" fmla="*/ 38 h 29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2963">
                  <a:moveTo>
                    <a:pt x="5" y="11"/>
                  </a:moveTo>
                  <a:lnTo>
                    <a:pt x="0" y="6"/>
                  </a:lnTo>
                  <a:lnTo>
                    <a:pt x="0" y="2963"/>
                  </a:lnTo>
                  <a:lnTo>
                    <a:pt x="10" y="2963"/>
                  </a:lnTo>
                  <a:lnTo>
                    <a:pt x="10" y="6"/>
                  </a:lnTo>
                  <a:lnTo>
                    <a:pt x="5" y="0"/>
                  </a:lnTo>
                  <a:lnTo>
                    <a:pt x="10" y="6"/>
                  </a:lnTo>
                  <a:lnTo>
                    <a:pt x="10" y="0"/>
                  </a:lnTo>
                  <a:lnTo>
                    <a:pt x="5" y="0"/>
                  </a:lnTo>
                  <a:lnTo>
                    <a:pt x="5" y="11"/>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30" name="Freeform 125"/>
            <p:cNvSpPr>
              <a:spLocks noChangeArrowheads="1"/>
            </p:cNvSpPr>
            <p:nvPr/>
          </p:nvSpPr>
          <p:spPr bwMode="auto">
            <a:xfrm>
              <a:off x="3009" y="783"/>
              <a:ext cx="2293" cy="11"/>
            </a:xfrm>
            <a:custGeom>
              <a:avLst/>
              <a:gdLst>
                <a:gd name="T0" fmla="*/ 520 w 1838"/>
                <a:gd name="T1" fmla="*/ 6 h 11"/>
                <a:gd name="T2" fmla="*/ 233 w 1838"/>
                <a:gd name="T3" fmla="*/ 11 h 11"/>
                <a:gd name="T4" fmla="*/ 98500 w 1838"/>
                <a:gd name="T5" fmla="*/ 11 h 11"/>
                <a:gd name="T6" fmla="*/ 98500 w 1838"/>
                <a:gd name="T7" fmla="*/ 0 h 11"/>
                <a:gd name="T8" fmla="*/ 233 w 1838"/>
                <a:gd name="T9" fmla="*/ 0 h 11"/>
                <a:gd name="T10" fmla="*/ 0 w 1838"/>
                <a:gd name="T11" fmla="*/ 6 h 11"/>
                <a:gd name="T12" fmla="*/ 233 w 1838"/>
                <a:gd name="T13" fmla="*/ 0 h 11"/>
                <a:gd name="T14" fmla="*/ 0 w 1838"/>
                <a:gd name="T15" fmla="*/ 0 h 11"/>
                <a:gd name="T16" fmla="*/ 0 w 1838"/>
                <a:gd name="T17" fmla="*/ 6 h 11"/>
                <a:gd name="T18" fmla="*/ 520 w 1838"/>
                <a:gd name="T19" fmla="*/ 6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38" h="11">
                  <a:moveTo>
                    <a:pt x="10" y="6"/>
                  </a:moveTo>
                  <a:lnTo>
                    <a:pt x="5" y="11"/>
                  </a:lnTo>
                  <a:lnTo>
                    <a:pt x="1838" y="11"/>
                  </a:lnTo>
                  <a:lnTo>
                    <a:pt x="1838" y="0"/>
                  </a:lnTo>
                  <a:lnTo>
                    <a:pt x="5" y="0"/>
                  </a:lnTo>
                  <a:lnTo>
                    <a:pt x="0" y="6"/>
                  </a:lnTo>
                  <a:lnTo>
                    <a:pt x="5" y="0"/>
                  </a:lnTo>
                  <a:lnTo>
                    <a:pt x="0" y="0"/>
                  </a:lnTo>
                  <a:lnTo>
                    <a:pt x="0" y="6"/>
                  </a:lnTo>
                  <a:lnTo>
                    <a:pt x="10" y="6"/>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31" name="Freeform 126"/>
            <p:cNvSpPr>
              <a:spLocks noChangeArrowheads="1"/>
            </p:cNvSpPr>
            <p:nvPr/>
          </p:nvSpPr>
          <p:spPr bwMode="auto">
            <a:xfrm>
              <a:off x="3009" y="789"/>
              <a:ext cx="11" cy="3176"/>
            </a:xfrm>
            <a:custGeom>
              <a:avLst/>
              <a:gdLst>
                <a:gd name="T0" fmla="*/ 34 w 10"/>
                <a:gd name="T1" fmla="*/ 10297 h 2963"/>
                <a:gd name="T2" fmla="*/ 55 w 10"/>
                <a:gd name="T3" fmla="*/ 10319 h 2963"/>
                <a:gd name="T4" fmla="*/ 55 w 10"/>
                <a:gd name="T5" fmla="*/ 0 h 2963"/>
                <a:gd name="T6" fmla="*/ 0 w 10"/>
                <a:gd name="T7" fmla="*/ 0 h 2963"/>
                <a:gd name="T8" fmla="*/ 0 w 10"/>
                <a:gd name="T9" fmla="*/ 10319 h 2963"/>
                <a:gd name="T10" fmla="*/ 34 w 10"/>
                <a:gd name="T11" fmla="*/ 10335 h 2963"/>
                <a:gd name="T12" fmla="*/ 0 w 10"/>
                <a:gd name="T13" fmla="*/ 10319 h 2963"/>
                <a:gd name="T14" fmla="*/ 0 w 10"/>
                <a:gd name="T15" fmla="*/ 10335 h 2963"/>
                <a:gd name="T16" fmla="*/ 34 w 10"/>
                <a:gd name="T17" fmla="*/ 10335 h 2963"/>
                <a:gd name="T18" fmla="*/ 34 w 10"/>
                <a:gd name="T19" fmla="*/ 10297 h 29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2963">
                  <a:moveTo>
                    <a:pt x="5" y="2952"/>
                  </a:moveTo>
                  <a:lnTo>
                    <a:pt x="10" y="2957"/>
                  </a:lnTo>
                  <a:lnTo>
                    <a:pt x="10" y="0"/>
                  </a:lnTo>
                  <a:lnTo>
                    <a:pt x="0" y="0"/>
                  </a:lnTo>
                  <a:lnTo>
                    <a:pt x="0" y="2957"/>
                  </a:lnTo>
                  <a:lnTo>
                    <a:pt x="5" y="2963"/>
                  </a:lnTo>
                  <a:lnTo>
                    <a:pt x="0" y="2957"/>
                  </a:lnTo>
                  <a:lnTo>
                    <a:pt x="0" y="2963"/>
                  </a:lnTo>
                  <a:lnTo>
                    <a:pt x="5" y="2963"/>
                  </a:lnTo>
                  <a:lnTo>
                    <a:pt x="5" y="2952"/>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32" name="Freeform 127"/>
            <p:cNvSpPr>
              <a:spLocks noChangeArrowheads="1"/>
            </p:cNvSpPr>
            <p:nvPr/>
          </p:nvSpPr>
          <p:spPr bwMode="auto">
            <a:xfrm>
              <a:off x="3015" y="3955"/>
              <a:ext cx="2293" cy="11"/>
            </a:xfrm>
            <a:custGeom>
              <a:avLst/>
              <a:gdLst>
                <a:gd name="T0" fmla="*/ 97998 w 1838"/>
                <a:gd name="T1" fmla="*/ 5 h 11"/>
                <a:gd name="T2" fmla="*/ 98215 w 1838"/>
                <a:gd name="T3" fmla="*/ 0 h 11"/>
                <a:gd name="T4" fmla="*/ 0 w 1838"/>
                <a:gd name="T5" fmla="*/ 0 h 11"/>
                <a:gd name="T6" fmla="*/ 0 w 1838"/>
                <a:gd name="T7" fmla="*/ 11 h 11"/>
                <a:gd name="T8" fmla="*/ 98215 w 1838"/>
                <a:gd name="T9" fmla="*/ 11 h 11"/>
                <a:gd name="T10" fmla="*/ 98500 w 1838"/>
                <a:gd name="T11" fmla="*/ 5 h 11"/>
                <a:gd name="T12" fmla="*/ 98215 w 1838"/>
                <a:gd name="T13" fmla="*/ 11 h 11"/>
                <a:gd name="T14" fmla="*/ 98500 w 1838"/>
                <a:gd name="T15" fmla="*/ 11 h 11"/>
                <a:gd name="T16" fmla="*/ 98500 w 1838"/>
                <a:gd name="T17" fmla="*/ 5 h 11"/>
                <a:gd name="T18" fmla="*/ 97998 w 1838"/>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38" h="11">
                  <a:moveTo>
                    <a:pt x="1828" y="5"/>
                  </a:moveTo>
                  <a:lnTo>
                    <a:pt x="1833" y="0"/>
                  </a:lnTo>
                  <a:lnTo>
                    <a:pt x="0" y="0"/>
                  </a:lnTo>
                  <a:lnTo>
                    <a:pt x="0" y="11"/>
                  </a:lnTo>
                  <a:lnTo>
                    <a:pt x="1833" y="11"/>
                  </a:lnTo>
                  <a:lnTo>
                    <a:pt x="1838" y="5"/>
                  </a:lnTo>
                  <a:lnTo>
                    <a:pt x="1833" y="11"/>
                  </a:lnTo>
                  <a:lnTo>
                    <a:pt x="1838" y="11"/>
                  </a:lnTo>
                  <a:lnTo>
                    <a:pt x="1838" y="5"/>
                  </a:lnTo>
                  <a:lnTo>
                    <a:pt x="1828" y="5"/>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33" name="Freeform 128"/>
            <p:cNvSpPr>
              <a:spLocks noChangeArrowheads="1"/>
            </p:cNvSpPr>
            <p:nvPr/>
          </p:nvSpPr>
          <p:spPr bwMode="auto">
            <a:xfrm>
              <a:off x="2743" y="4028"/>
              <a:ext cx="335" cy="91"/>
            </a:xfrm>
            <a:custGeom>
              <a:avLst/>
              <a:gdLst>
                <a:gd name="T0" fmla="*/ 13939 w 269"/>
                <a:gd name="T1" fmla="*/ 204 h 86"/>
                <a:gd name="T2" fmla="*/ 13383 w 269"/>
                <a:gd name="T3" fmla="*/ 179 h 86"/>
                <a:gd name="T4" fmla="*/ 12572 w 269"/>
                <a:gd name="T5" fmla="*/ 151 h 86"/>
                <a:gd name="T6" fmla="*/ 11604 w 269"/>
                <a:gd name="T7" fmla="*/ 116 h 86"/>
                <a:gd name="T8" fmla="*/ 10656 w 269"/>
                <a:gd name="T9" fmla="*/ 83 h 86"/>
                <a:gd name="T10" fmla="*/ 9519 w 269"/>
                <a:gd name="T11" fmla="*/ 50 h 86"/>
                <a:gd name="T12" fmla="*/ 8439 w 269"/>
                <a:gd name="T13" fmla="*/ 30 h 86"/>
                <a:gd name="T14" fmla="*/ 7422 w 269"/>
                <a:gd name="T15" fmla="*/ 3 h 86"/>
                <a:gd name="T16" fmla="*/ 6572 w 269"/>
                <a:gd name="T17" fmla="*/ 0 h 86"/>
                <a:gd name="T18" fmla="*/ 5729 w 269"/>
                <a:gd name="T19" fmla="*/ 2 h 86"/>
                <a:gd name="T20" fmla="*/ 4898 w 269"/>
                <a:gd name="T21" fmla="*/ 7 h 86"/>
                <a:gd name="T22" fmla="*/ 4197 w 269"/>
                <a:gd name="T23" fmla="*/ 36 h 86"/>
                <a:gd name="T24" fmla="*/ 3370 w 269"/>
                <a:gd name="T25" fmla="*/ 66 h 86"/>
                <a:gd name="T26" fmla="*/ 2592 w 269"/>
                <a:gd name="T27" fmla="*/ 93 h 86"/>
                <a:gd name="T28" fmla="*/ 1762 w 269"/>
                <a:gd name="T29" fmla="*/ 130 h 86"/>
                <a:gd name="T30" fmla="*/ 866 w 269"/>
                <a:gd name="T31" fmla="*/ 165 h 86"/>
                <a:gd name="T32" fmla="*/ 0 w 269"/>
                <a:gd name="T33" fmla="*/ 204 h 86"/>
                <a:gd name="T34" fmla="*/ 1 w 269"/>
                <a:gd name="T35" fmla="*/ 212 h 86"/>
                <a:gd name="T36" fmla="*/ 289 w 269"/>
                <a:gd name="T37" fmla="*/ 219 h 86"/>
                <a:gd name="T38" fmla="*/ 852 w 269"/>
                <a:gd name="T39" fmla="*/ 216 h 86"/>
                <a:gd name="T40" fmla="*/ 1502 w 269"/>
                <a:gd name="T41" fmla="*/ 188 h 86"/>
                <a:gd name="T42" fmla="*/ 2049 w 269"/>
                <a:gd name="T43" fmla="*/ 163 h 86"/>
                <a:gd name="T44" fmla="*/ 2592 w 269"/>
                <a:gd name="T45" fmla="*/ 139 h 86"/>
                <a:gd name="T46" fmla="*/ 3106 w 269"/>
                <a:gd name="T47" fmla="*/ 121 h 86"/>
                <a:gd name="T48" fmla="*/ 3795 w 269"/>
                <a:gd name="T49" fmla="*/ 96 h 86"/>
                <a:gd name="T50" fmla="*/ 4468 w 269"/>
                <a:gd name="T51" fmla="*/ 83 h 86"/>
                <a:gd name="T52" fmla="*/ 5143 w 269"/>
                <a:gd name="T53" fmla="*/ 74 h 86"/>
                <a:gd name="T54" fmla="*/ 5777 w 269"/>
                <a:gd name="T55" fmla="*/ 66 h 86"/>
                <a:gd name="T56" fmla="*/ 6405 w 269"/>
                <a:gd name="T57" fmla="*/ 59 h 86"/>
                <a:gd name="T58" fmla="*/ 7135 w 269"/>
                <a:gd name="T59" fmla="*/ 66 h 86"/>
                <a:gd name="T60" fmla="*/ 7976 w 269"/>
                <a:gd name="T61" fmla="*/ 78 h 86"/>
                <a:gd name="T62" fmla="*/ 8959 w 269"/>
                <a:gd name="T63" fmla="*/ 93 h 86"/>
                <a:gd name="T64" fmla="*/ 9869 w 269"/>
                <a:gd name="T65" fmla="*/ 116 h 86"/>
                <a:gd name="T66" fmla="*/ 10928 w 269"/>
                <a:gd name="T67" fmla="*/ 138 h 86"/>
                <a:gd name="T68" fmla="*/ 11719 w 269"/>
                <a:gd name="T69" fmla="*/ 163 h 86"/>
                <a:gd name="T70" fmla="*/ 12516 w 269"/>
                <a:gd name="T71" fmla="*/ 188 h 86"/>
                <a:gd name="T72" fmla="*/ 13089 w 269"/>
                <a:gd name="T73" fmla="*/ 212 h 86"/>
                <a:gd name="T74" fmla="*/ 13719 w 269"/>
                <a:gd name="T75" fmla="*/ 237 h 86"/>
                <a:gd name="T76" fmla="*/ 13939 w 269"/>
                <a:gd name="T77" fmla="*/ 229 h 86"/>
                <a:gd name="T78" fmla="*/ 13939 w 269"/>
                <a:gd name="T79" fmla="*/ 216 h 86"/>
                <a:gd name="T80" fmla="*/ 13939 w 269"/>
                <a:gd name="T81" fmla="*/ 204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9" h="86">
                  <a:moveTo>
                    <a:pt x="269" y="74"/>
                  </a:moveTo>
                  <a:lnTo>
                    <a:pt x="258" y="65"/>
                  </a:lnTo>
                  <a:lnTo>
                    <a:pt x="242" y="55"/>
                  </a:lnTo>
                  <a:lnTo>
                    <a:pt x="224" y="42"/>
                  </a:lnTo>
                  <a:lnTo>
                    <a:pt x="205" y="30"/>
                  </a:lnTo>
                  <a:lnTo>
                    <a:pt x="183" y="19"/>
                  </a:lnTo>
                  <a:lnTo>
                    <a:pt x="162" y="10"/>
                  </a:lnTo>
                  <a:lnTo>
                    <a:pt x="143" y="3"/>
                  </a:lnTo>
                  <a:lnTo>
                    <a:pt x="126" y="0"/>
                  </a:lnTo>
                  <a:lnTo>
                    <a:pt x="110" y="2"/>
                  </a:lnTo>
                  <a:lnTo>
                    <a:pt x="94" y="7"/>
                  </a:lnTo>
                  <a:lnTo>
                    <a:pt x="80" y="13"/>
                  </a:lnTo>
                  <a:lnTo>
                    <a:pt x="64" y="24"/>
                  </a:lnTo>
                  <a:lnTo>
                    <a:pt x="50" y="34"/>
                  </a:lnTo>
                  <a:lnTo>
                    <a:pt x="34" y="47"/>
                  </a:lnTo>
                  <a:lnTo>
                    <a:pt x="17" y="60"/>
                  </a:lnTo>
                  <a:lnTo>
                    <a:pt x="0" y="74"/>
                  </a:lnTo>
                  <a:lnTo>
                    <a:pt x="1" y="77"/>
                  </a:lnTo>
                  <a:lnTo>
                    <a:pt x="6" y="79"/>
                  </a:lnTo>
                  <a:lnTo>
                    <a:pt x="16" y="78"/>
                  </a:lnTo>
                  <a:lnTo>
                    <a:pt x="29" y="68"/>
                  </a:lnTo>
                  <a:lnTo>
                    <a:pt x="39" y="59"/>
                  </a:lnTo>
                  <a:lnTo>
                    <a:pt x="50" y="51"/>
                  </a:lnTo>
                  <a:lnTo>
                    <a:pt x="60" y="43"/>
                  </a:lnTo>
                  <a:lnTo>
                    <a:pt x="73" y="35"/>
                  </a:lnTo>
                  <a:lnTo>
                    <a:pt x="86" y="30"/>
                  </a:lnTo>
                  <a:lnTo>
                    <a:pt x="99" y="26"/>
                  </a:lnTo>
                  <a:lnTo>
                    <a:pt x="111" y="24"/>
                  </a:lnTo>
                  <a:lnTo>
                    <a:pt x="123" y="22"/>
                  </a:lnTo>
                  <a:lnTo>
                    <a:pt x="137" y="24"/>
                  </a:lnTo>
                  <a:lnTo>
                    <a:pt x="153" y="28"/>
                  </a:lnTo>
                  <a:lnTo>
                    <a:pt x="172" y="34"/>
                  </a:lnTo>
                  <a:lnTo>
                    <a:pt x="190" y="42"/>
                  </a:lnTo>
                  <a:lnTo>
                    <a:pt x="210" y="50"/>
                  </a:lnTo>
                  <a:lnTo>
                    <a:pt x="226" y="59"/>
                  </a:lnTo>
                  <a:lnTo>
                    <a:pt x="241" y="68"/>
                  </a:lnTo>
                  <a:lnTo>
                    <a:pt x="252" y="77"/>
                  </a:lnTo>
                  <a:lnTo>
                    <a:pt x="264" y="86"/>
                  </a:lnTo>
                  <a:lnTo>
                    <a:pt x="269" y="83"/>
                  </a:lnTo>
                  <a:lnTo>
                    <a:pt x="269" y="78"/>
                  </a:lnTo>
                  <a:lnTo>
                    <a:pt x="269" y="74"/>
                  </a:lnTo>
                  <a:close/>
                </a:path>
              </a:pathLst>
            </a:custGeom>
            <a:solidFill>
              <a:srgbClr val="BFCCD8"/>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34" name="Freeform 129"/>
            <p:cNvSpPr>
              <a:spLocks noChangeArrowheads="1"/>
            </p:cNvSpPr>
            <p:nvPr/>
          </p:nvSpPr>
          <p:spPr bwMode="auto">
            <a:xfrm>
              <a:off x="2900" y="4021"/>
              <a:ext cx="179" cy="88"/>
            </a:xfrm>
            <a:custGeom>
              <a:avLst/>
              <a:gdLst>
                <a:gd name="T0" fmla="*/ 0 w 145"/>
                <a:gd name="T1" fmla="*/ 33 h 83"/>
                <a:gd name="T2" fmla="*/ 0 w 145"/>
                <a:gd name="T3" fmla="*/ 33 h 83"/>
                <a:gd name="T4" fmla="*/ 834 w 145"/>
                <a:gd name="T5" fmla="*/ 35 h 83"/>
                <a:gd name="T6" fmla="*/ 1704 w 145"/>
                <a:gd name="T7" fmla="*/ 49 h 83"/>
                <a:gd name="T8" fmla="*/ 2763 w 145"/>
                <a:gd name="T9" fmla="*/ 77 h 83"/>
                <a:gd name="T10" fmla="*/ 3787 w 145"/>
                <a:gd name="T11" fmla="*/ 110 h 83"/>
                <a:gd name="T12" fmla="*/ 4701 w 145"/>
                <a:gd name="T13" fmla="*/ 145 h 83"/>
                <a:gd name="T14" fmla="*/ 5589 w 145"/>
                <a:gd name="T15" fmla="*/ 183 h 83"/>
                <a:gd name="T16" fmla="*/ 6347 w 145"/>
                <a:gd name="T17" fmla="*/ 212 h 83"/>
                <a:gd name="T18" fmla="*/ 6874 w 145"/>
                <a:gd name="T19" fmla="*/ 239 h 83"/>
                <a:gd name="T20" fmla="*/ 7098 w 145"/>
                <a:gd name="T21" fmla="*/ 216 h 83"/>
                <a:gd name="T22" fmla="*/ 6562 w 145"/>
                <a:gd name="T23" fmla="*/ 189 h 83"/>
                <a:gd name="T24" fmla="*/ 5836 w 145"/>
                <a:gd name="T25" fmla="*/ 161 h 83"/>
                <a:gd name="T26" fmla="*/ 4882 w 145"/>
                <a:gd name="T27" fmla="*/ 124 h 83"/>
                <a:gd name="T28" fmla="*/ 3928 w 145"/>
                <a:gd name="T29" fmla="*/ 87 h 83"/>
                <a:gd name="T30" fmla="*/ 2822 w 145"/>
                <a:gd name="T31" fmla="*/ 55 h 83"/>
                <a:gd name="T32" fmla="*/ 1820 w 145"/>
                <a:gd name="T33" fmla="*/ 33 h 83"/>
                <a:gd name="T34" fmla="*/ 834 w 145"/>
                <a:gd name="T35" fmla="*/ 4 h 83"/>
                <a:gd name="T36" fmla="*/ 0 w 145"/>
                <a:gd name="T37" fmla="*/ 0 h 83"/>
                <a:gd name="T38" fmla="*/ 0 w 145"/>
                <a:gd name="T39" fmla="*/ 0 h 83"/>
                <a:gd name="T40" fmla="*/ 0 w 145"/>
                <a:gd name="T41" fmla="*/ 33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5" h="83">
                  <a:moveTo>
                    <a:pt x="0" y="11"/>
                  </a:moveTo>
                  <a:lnTo>
                    <a:pt x="0" y="11"/>
                  </a:lnTo>
                  <a:lnTo>
                    <a:pt x="17" y="12"/>
                  </a:lnTo>
                  <a:lnTo>
                    <a:pt x="35" y="18"/>
                  </a:lnTo>
                  <a:lnTo>
                    <a:pt x="56" y="27"/>
                  </a:lnTo>
                  <a:lnTo>
                    <a:pt x="77" y="39"/>
                  </a:lnTo>
                  <a:lnTo>
                    <a:pt x="96" y="51"/>
                  </a:lnTo>
                  <a:lnTo>
                    <a:pt x="114" y="64"/>
                  </a:lnTo>
                  <a:lnTo>
                    <a:pt x="130" y="74"/>
                  </a:lnTo>
                  <a:lnTo>
                    <a:pt x="140" y="83"/>
                  </a:lnTo>
                  <a:lnTo>
                    <a:pt x="145" y="75"/>
                  </a:lnTo>
                  <a:lnTo>
                    <a:pt x="134" y="66"/>
                  </a:lnTo>
                  <a:lnTo>
                    <a:pt x="119" y="56"/>
                  </a:lnTo>
                  <a:lnTo>
                    <a:pt x="100" y="43"/>
                  </a:lnTo>
                  <a:lnTo>
                    <a:pt x="80" y="31"/>
                  </a:lnTo>
                  <a:lnTo>
                    <a:pt x="58" y="20"/>
                  </a:lnTo>
                  <a:lnTo>
                    <a:pt x="37" y="11"/>
                  </a:lnTo>
                  <a:lnTo>
                    <a:pt x="17" y="4"/>
                  </a:lnTo>
                  <a:lnTo>
                    <a:pt x="0" y="0"/>
                  </a:lnTo>
                  <a:lnTo>
                    <a:pt x="0" y="11"/>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35" name="Freeform 130"/>
            <p:cNvSpPr>
              <a:spLocks noChangeArrowheads="1"/>
            </p:cNvSpPr>
            <p:nvPr/>
          </p:nvSpPr>
          <p:spPr bwMode="auto">
            <a:xfrm>
              <a:off x="2738" y="4021"/>
              <a:ext cx="161" cy="88"/>
            </a:xfrm>
            <a:custGeom>
              <a:avLst/>
              <a:gdLst>
                <a:gd name="T0" fmla="*/ 393 w 130"/>
                <a:gd name="T1" fmla="*/ 225 h 83"/>
                <a:gd name="T2" fmla="*/ 277 w 130"/>
                <a:gd name="T3" fmla="*/ 239 h 83"/>
                <a:gd name="T4" fmla="*/ 1070 w 130"/>
                <a:gd name="T5" fmla="*/ 197 h 83"/>
                <a:gd name="T6" fmla="*/ 1896 w 130"/>
                <a:gd name="T7" fmla="*/ 161 h 83"/>
                <a:gd name="T8" fmla="*/ 2591 w 130"/>
                <a:gd name="T9" fmla="*/ 124 h 83"/>
                <a:gd name="T10" fmla="*/ 3338 w 130"/>
                <a:gd name="T11" fmla="*/ 92 h 83"/>
                <a:gd name="T12" fmla="*/ 3974 w 130"/>
                <a:gd name="T13" fmla="*/ 61 h 83"/>
                <a:gd name="T14" fmla="*/ 4741 w 130"/>
                <a:gd name="T15" fmla="*/ 43 h 83"/>
                <a:gd name="T16" fmla="*/ 5366 w 130"/>
                <a:gd name="T17" fmla="*/ 33 h 83"/>
                <a:gd name="T18" fmla="*/ 6096 w 130"/>
                <a:gd name="T19" fmla="*/ 33 h 83"/>
                <a:gd name="T20" fmla="*/ 6096 w 130"/>
                <a:gd name="T21" fmla="*/ 0 h 83"/>
                <a:gd name="T22" fmla="*/ 5366 w 130"/>
                <a:gd name="T23" fmla="*/ 3 h 83"/>
                <a:gd name="T24" fmla="*/ 4589 w 130"/>
                <a:gd name="T25" fmla="*/ 8 h 83"/>
                <a:gd name="T26" fmla="*/ 3930 w 130"/>
                <a:gd name="T27" fmla="*/ 41 h 83"/>
                <a:gd name="T28" fmla="*/ 3117 w 130"/>
                <a:gd name="T29" fmla="*/ 73 h 83"/>
                <a:gd name="T30" fmla="*/ 2416 w 130"/>
                <a:gd name="T31" fmla="*/ 98 h 83"/>
                <a:gd name="T32" fmla="*/ 1641 w 130"/>
                <a:gd name="T33" fmla="*/ 137 h 83"/>
                <a:gd name="T34" fmla="*/ 829 w 130"/>
                <a:gd name="T35" fmla="*/ 175 h 83"/>
                <a:gd name="T36" fmla="*/ 1 w 130"/>
                <a:gd name="T37" fmla="*/ 216 h 83"/>
                <a:gd name="T38" fmla="*/ 0 w 130"/>
                <a:gd name="T39" fmla="*/ 231 h 83"/>
                <a:gd name="T40" fmla="*/ 393 w 130"/>
                <a:gd name="T41" fmla="*/ 225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0" h="83">
                  <a:moveTo>
                    <a:pt x="8" y="78"/>
                  </a:moveTo>
                  <a:lnTo>
                    <a:pt x="6" y="83"/>
                  </a:lnTo>
                  <a:lnTo>
                    <a:pt x="23" y="69"/>
                  </a:lnTo>
                  <a:lnTo>
                    <a:pt x="40" y="56"/>
                  </a:lnTo>
                  <a:lnTo>
                    <a:pt x="56" y="43"/>
                  </a:lnTo>
                  <a:lnTo>
                    <a:pt x="71" y="33"/>
                  </a:lnTo>
                  <a:lnTo>
                    <a:pt x="85" y="22"/>
                  </a:lnTo>
                  <a:lnTo>
                    <a:pt x="100" y="16"/>
                  </a:lnTo>
                  <a:lnTo>
                    <a:pt x="114" y="11"/>
                  </a:lnTo>
                  <a:lnTo>
                    <a:pt x="130" y="11"/>
                  </a:lnTo>
                  <a:lnTo>
                    <a:pt x="130" y="0"/>
                  </a:lnTo>
                  <a:lnTo>
                    <a:pt x="114" y="3"/>
                  </a:lnTo>
                  <a:lnTo>
                    <a:pt x="97" y="8"/>
                  </a:lnTo>
                  <a:lnTo>
                    <a:pt x="83" y="15"/>
                  </a:lnTo>
                  <a:lnTo>
                    <a:pt x="66" y="25"/>
                  </a:lnTo>
                  <a:lnTo>
                    <a:pt x="51" y="35"/>
                  </a:lnTo>
                  <a:lnTo>
                    <a:pt x="35" y="48"/>
                  </a:lnTo>
                  <a:lnTo>
                    <a:pt x="18" y="61"/>
                  </a:lnTo>
                  <a:lnTo>
                    <a:pt x="1" y="75"/>
                  </a:lnTo>
                  <a:lnTo>
                    <a:pt x="0" y="81"/>
                  </a:lnTo>
                  <a:lnTo>
                    <a:pt x="8" y="78"/>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36" name="Freeform 131"/>
            <p:cNvSpPr>
              <a:spLocks noChangeArrowheads="1"/>
            </p:cNvSpPr>
            <p:nvPr/>
          </p:nvSpPr>
          <p:spPr bwMode="auto">
            <a:xfrm>
              <a:off x="2738" y="4096"/>
              <a:ext cx="43" cy="18"/>
            </a:xfrm>
            <a:custGeom>
              <a:avLst/>
              <a:gdLst>
                <a:gd name="T0" fmla="*/ 1263 w 35"/>
                <a:gd name="T1" fmla="*/ 0 h 18"/>
                <a:gd name="T2" fmla="*/ 1263 w 35"/>
                <a:gd name="T3" fmla="*/ 0 h 18"/>
                <a:gd name="T4" fmla="*/ 721 w 35"/>
                <a:gd name="T5" fmla="*/ 9 h 18"/>
                <a:gd name="T6" fmla="*/ 389 w 35"/>
                <a:gd name="T7" fmla="*/ 11 h 18"/>
                <a:gd name="T8" fmla="*/ 317 w 35"/>
                <a:gd name="T9" fmla="*/ 8 h 18"/>
                <a:gd name="T10" fmla="*/ 317 w 35"/>
                <a:gd name="T11" fmla="*/ 8 h 18"/>
                <a:gd name="T12" fmla="*/ 0 w 35"/>
                <a:gd name="T13" fmla="*/ 11 h 18"/>
                <a:gd name="T14" fmla="*/ 133 w 35"/>
                <a:gd name="T15" fmla="*/ 16 h 18"/>
                <a:gd name="T16" fmla="*/ 389 w 35"/>
                <a:gd name="T17" fmla="*/ 18 h 18"/>
                <a:gd name="T18" fmla="*/ 845 w 35"/>
                <a:gd name="T19" fmla="*/ 17 h 18"/>
                <a:gd name="T20" fmla="*/ 1418 w 35"/>
                <a:gd name="T21" fmla="*/ 5 h 18"/>
                <a:gd name="T22" fmla="*/ 1418 w 35"/>
                <a:gd name="T23" fmla="*/ 5 h 18"/>
                <a:gd name="T24" fmla="*/ 1263 w 35"/>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18">
                  <a:moveTo>
                    <a:pt x="31" y="0"/>
                  </a:moveTo>
                  <a:lnTo>
                    <a:pt x="31" y="0"/>
                  </a:lnTo>
                  <a:lnTo>
                    <a:pt x="18" y="9"/>
                  </a:lnTo>
                  <a:lnTo>
                    <a:pt x="10" y="11"/>
                  </a:lnTo>
                  <a:lnTo>
                    <a:pt x="8" y="8"/>
                  </a:lnTo>
                  <a:lnTo>
                    <a:pt x="0" y="11"/>
                  </a:lnTo>
                  <a:lnTo>
                    <a:pt x="3" y="16"/>
                  </a:lnTo>
                  <a:lnTo>
                    <a:pt x="10" y="18"/>
                  </a:lnTo>
                  <a:lnTo>
                    <a:pt x="21" y="17"/>
                  </a:lnTo>
                  <a:lnTo>
                    <a:pt x="35" y="5"/>
                  </a:lnTo>
                  <a:lnTo>
                    <a:pt x="31"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37" name="Freeform 132"/>
            <p:cNvSpPr>
              <a:spLocks noChangeArrowheads="1"/>
            </p:cNvSpPr>
            <p:nvPr/>
          </p:nvSpPr>
          <p:spPr bwMode="auto">
            <a:xfrm>
              <a:off x="2776" y="4046"/>
              <a:ext cx="119" cy="56"/>
            </a:xfrm>
            <a:custGeom>
              <a:avLst/>
              <a:gdLst>
                <a:gd name="T0" fmla="*/ 4579 w 96"/>
                <a:gd name="T1" fmla="*/ 0 h 53"/>
                <a:gd name="T2" fmla="*/ 4579 w 96"/>
                <a:gd name="T3" fmla="*/ 0 h 53"/>
                <a:gd name="T4" fmla="*/ 4001 w 96"/>
                <a:gd name="T5" fmla="*/ 3 h 53"/>
                <a:gd name="T6" fmla="*/ 3404 w 96"/>
                <a:gd name="T7" fmla="*/ 5 h 53"/>
                <a:gd name="T8" fmla="*/ 2746 w 96"/>
                <a:gd name="T9" fmla="*/ 27 h 53"/>
                <a:gd name="T10" fmla="*/ 2101 w 96"/>
                <a:gd name="T11" fmla="*/ 39 h 53"/>
                <a:gd name="T12" fmla="*/ 1442 w 96"/>
                <a:gd name="T13" fmla="*/ 57 h 53"/>
                <a:gd name="T14" fmla="*/ 938 w 96"/>
                <a:gd name="T15" fmla="*/ 80 h 53"/>
                <a:gd name="T16" fmla="*/ 428 w 96"/>
                <a:gd name="T17" fmla="*/ 100 h 53"/>
                <a:gd name="T18" fmla="*/ 0 w 96"/>
                <a:gd name="T19" fmla="*/ 130 h 53"/>
                <a:gd name="T20" fmla="*/ 181 w 96"/>
                <a:gd name="T21" fmla="*/ 142 h 53"/>
                <a:gd name="T22" fmla="*/ 658 w 96"/>
                <a:gd name="T23" fmla="*/ 125 h 53"/>
                <a:gd name="T24" fmla="*/ 1163 w 96"/>
                <a:gd name="T25" fmla="*/ 100 h 53"/>
                <a:gd name="T26" fmla="*/ 1755 w 96"/>
                <a:gd name="T27" fmla="*/ 80 h 53"/>
                <a:gd name="T28" fmla="*/ 2215 w 96"/>
                <a:gd name="T29" fmla="*/ 57 h 53"/>
                <a:gd name="T30" fmla="*/ 2856 w 96"/>
                <a:gd name="T31" fmla="*/ 43 h 53"/>
                <a:gd name="T32" fmla="*/ 3404 w 96"/>
                <a:gd name="T33" fmla="*/ 35 h 53"/>
                <a:gd name="T34" fmla="*/ 4001 w 96"/>
                <a:gd name="T35" fmla="*/ 31 h 53"/>
                <a:gd name="T36" fmla="*/ 4579 w 96"/>
                <a:gd name="T37" fmla="*/ 31 h 53"/>
                <a:gd name="T38" fmla="*/ 4579 w 96"/>
                <a:gd name="T39" fmla="*/ 31 h 53"/>
                <a:gd name="T40" fmla="*/ 4579 w 96"/>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53">
                  <a:moveTo>
                    <a:pt x="96" y="0"/>
                  </a:moveTo>
                  <a:lnTo>
                    <a:pt x="96" y="0"/>
                  </a:lnTo>
                  <a:lnTo>
                    <a:pt x="84" y="3"/>
                  </a:lnTo>
                  <a:lnTo>
                    <a:pt x="72" y="5"/>
                  </a:lnTo>
                  <a:lnTo>
                    <a:pt x="58" y="9"/>
                  </a:lnTo>
                  <a:lnTo>
                    <a:pt x="44" y="15"/>
                  </a:lnTo>
                  <a:lnTo>
                    <a:pt x="31" y="22"/>
                  </a:lnTo>
                  <a:lnTo>
                    <a:pt x="20" y="30"/>
                  </a:lnTo>
                  <a:lnTo>
                    <a:pt x="9" y="38"/>
                  </a:lnTo>
                  <a:lnTo>
                    <a:pt x="0" y="48"/>
                  </a:lnTo>
                  <a:lnTo>
                    <a:pt x="4" y="53"/>
                  </a:lnTo>
                  <a:lnTo>
                    <a:pt x="14" y="46"/>
                  </a:lnTo>
                  <a:lnTo>
                    <a:pt x="25" y="38"/>
                  </a:lnTo>
                  <a:lnTo>
                    <a:pt x="36" y="30"/>
                  </a:lnTo>
                  <a:lnTo>
                    <a:pt x="47" y="22"/>
                  </a:lnTo>
                  <a:lnTo>
                    <a:pt x="60" y="17"/>
                  </a:lnTo>
                  <a:lnTo>
                    <a:pt x="72" y="13"/>
                  </a:lnTo>
                  <a:lnTo>
                    <a:pt x="84" y="11"/>
                  </a:lnTo>
                  <a:lnTo>
                    <a:pt x="96" y="11"/>
                  </a:lnTo>
                  <a:lnTo>
                    <a:pt x="96"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38" name="Freeform 133"/>
            <p:cNvSpPr>
              <a:spLocks noChangeArrowheads="1"/>
            </p:cNvSpPr>
            <p:nvPr/>
          </p:nvSpPr>
          <p:spPr bwMode="auto">
            <a:xfrm>
              <a:off x="2896" y="4046"/>
              <a:ext cx="163" cy="64"/>
            </a:xfrm>
            <a:custGeom>
              <a:avLst/>
              <a:gdLst>
                <a:gd name="T0" fmla="*/ 6712 w 131"/>
                <a:gd name="T1" fmla="*/ 133 h 62"/>
                <a:gd name="T2" fmla="*/ 6712 w 131"/>
                <a:gd name="T3" fmla="*/ 133 h 62"/>
                <a:gd name="T4" fmla="*/ 6106 w 131"/>
                <a:gd name="T5" fmla="*/ 109 h 62"/>
                <a:gd name="T6" fmla="*/ 5394 w 131"/>
                <a:gd name="T7" fmla="*/ 89 h 62"/>
                <a:gd name="T8" fmla="*/ 4477 w 131"/>
                <a:gd name="T9" fmla="*/ 68 h 62"/>
                <a:gd name="T10" fmla="*/ 3494 w 131"/>
                <a:gd name="T11" fmla="*/ 47 h 62"/>
                <a:gd name="T12" fmla="*/ 2540 w 131"/>
                <a:gd name="T13" fmla="*/ 31 h 62"/>
                <a:gd name="T14" fmla="*/ 1628 w 131"/>
                <a:gd name="T15" fmla="*/ 7 h 62"/>
                <a:gd name="T16" fmla="*/ 684 w 131"/>
                <a:gd name="T17" fmla="*/ 3 h 62"/>
                <a:gd name="T18" fmla="*/ 0 w 131"/>
                <a:gd name="T19" fmla="*/ 0 h 62"/>
                <a:gd name="T20" fmla="*/ 0 w 131"/>
                <a:gd name="T21" fmla="*/ 29 h 62"/>
                <a:gd name="T22" fmla="*/ 684 w 131"/>
                <a:gd name="T23" fmla="*/ 29 h 62"/>
                <a:gd name="T24" fmla="*/ 1458 w 131"/>
                <a:gd name="T25" fmla="*/ 35 h 62"/>
                <a:gd name="T26" fmla="*/ 2464 w 131"/>
                <a:gd name="T27" fmla="*/ 47 h 62"/>
                <a:gd name="T28" fmla="*/ 3384 w 131"/>
                <a:gd name="T29" fmla="*/ 68 h 62"/>
                <a:gd name="T30" fmla="*/ 4347 w 131"/>
                <a:gd name="T31" fmla="*/ 86 h 62"/>
                <a:gd name="T32" fmla="*/ 5240 w 131"/>
                <a:gd name="T33" fmla="*/ 108 h 62"/>
                <a:gd name="T34" fmla="*/ 5907 w 131"/>
                <a:gd name="T35" fmla="*/ 130 h 62"/>
                <a:gd name="T36" fmla="*/ 6444 w 131"/>
                <a:gd name="T37" fmla="*/ 145 h 62"/>
                <a:gd name="T38" fmla="*/ 6444 w 131"/>
                <a:gd name="T39" fmla="*/ 145 h 62"/>
                <a:gd name="T40" fmla="*/ 6712 w 131"/>
                <a:gd name="T41" fmla="*/ 133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1" h="62">
                  <a:moveTo>
                    <a:pt x="131" y="57"/>
                  </a:moveTo>
                  <a:lnTo>
                    <a:pt x="131" y="57"/>
                  </a:lnTo>
                  <a:lnTo>
                    <a:pt x="120" y="47"/>
                  </a:lnTo>
                  <a:lnTo>
                    <a:pt x="105" y="38"/>
                  </a:lnTo>
                  <a:lnTo>
                    <a:pt x="88" y="29"/>
                  </a:lnTo>
                  <a:lnTo>
                    <a:pt x="68" y="21"/>
                  </a:lnTo>
                  <a:lnTo>
                    <a:pt x="50" y="13"/>
                  </a:lnTo>
                  <a:lnTo>
                    <a:pt x="31" y="7"/>
                  </a:lnTo>
                  <a:lnTo>
                    <a:pt x="14" y="3"/>
                  </a:lnTo>
                  <a:lnTo>
                    <a:pt x="0" y="0"/>
                  </a:lnTo>
                  <a:lnTo>
                    <a:pt x="0" y="11"/>
                  </a:lnTo>
                  <a:lnTo>
                    <a:pt x="14" y="11"/>
                  </a:lnTo>
                  <a:lnTo>
                    <a:pt x="28" y="15"/>
                  </a:lnTo>
                  <a:lnTo>
                    <a:pt x="48" y="21"/>
                  </a:lnTo>
                  <a:lnTo>
                    <a:pt x="66" y="29"/>
                  </a:lnTo>
                  <a:lnTo>
                    <a:pt x="85" y="37"/>
                  </a:lnTo>
                  <a:lnTo>
                    <a:pt x="102" y="46"/>
                  </a:lnTo>
                  <a:lnTo>
                    <a:pt x="116" y="55"/>
                  </a:lnTo>
                  <a:lnTo>
                    <a:pt x="126" y="62"/>
                  </a:lnTo>
                  <a:lnTo>
                    <a:pt x="131" y="57"/>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39" name="Freeform 134"/>
            <p:cNvSpPr>
              <a:spLocks noChangeArrowheads="1"/>
            </p:cNvSpPr>
            <p:nvPr/>
          </p:nvSpPr>
          <p:spPr bwMode="auto">
            <a:xfrm>
              <a:off x="3053" y="4102"/>
              <a:ext cx="30" cy="20"/>
            </a:xfrm>
            <a:custGeom>
              <a:avLst/>
              <a:gdLst>
                <a:gd name="T0" fmla="*/ 446 w 25"/>
                <a:gd name="T1" fmla="*/ 8 h 20"/>
                <a:gd name="T2" fmla="*/ 434 w 25"/>
                <a:gd name="T3" fmla="*/ 4 h 20"/>
                <a:gd name="T4" fmla="*/ 395 w 25"/>
                <a:gd name="T5" fmla="*/ 8 h 20"/>
                <a:gd name="T6" fmla="*/ 434 w 25"/>
                <a:gd name="T7" fmla="*/ 11 h 20"/>
                <a:gd name="T8" fmla="*/ 434 w 25"/>
                <a:gd name="T9" fmla="*/ 12 h 20"/>
                <a:gd name="T10" fmla="*/ 124 w 25"/>
                <a:gd name="T11" fmla="*/ 4 h 20"/>
                <a:gd name="T12" fmla="*/ 0 w 25"/>
                <a:gd name="T13" fmla="*/ 9 h 20"/>
                <a:gd name="T14" fmla="*/ 372 w 25"/>
                <a:gd name="T15" fmla="*/ 20 h 20"/>
                <a:gd name="T16" fmla="*/ 642 w 25"/>
                <a:gd name="T17" fmla="*/ 16 h 20"/>
                <a:gd name="T18" fmla="*/ 662 w 25"/>
                <a:gd name="T19" fmla="*/ 8 h 20"/>
                <a:gd name="T20" fmla="*/ 642 w 25"/>
                <a:gd name="T21" fmla="*/ 4 h 20"/>
                <a:gd name="T22" fmla="*/ 569 w 25"/>
                <a:gd name="T23" fmla="*/ 0 h 20"/>
                <a:gd name="T24" fmla="*/ 642 w 25"/>
                <a:gd name="T25" fmla="*/ 4 h 20"/>
                <a:gd name="T26" fmla="*/ 642 w 25"/>
                <a:gd name="T27" fmla="*/ 2 h 20"/>
                <a:gd name="T28" fmla="*/ 569 w 25"/>
                <a:gd name="T29" fmla="*/ 0 h 20"/>
                <a:gd name="T30" fmla="*/ 446 w 25"/>
                <a:gd name="T31" fmla="*/ 8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 h="20">
                  <a:moveTo>
                    <a:pt x="17" y="8"/>
                  </a:moveTo>
                  <a:lnTo>
                    <a:pt x="16" y="4"/>
                  </a:lnTo>
                  <a:lnTo>
                    <a:pt x="15" y="8"/>
                  </a:lnTo>
                  <a:lnTo>
                    <a:pt x="16" y="11"/>
                  </a:lnTo>
                  <a:lnTo>
                    <a:pt x="16" y="12"/>
                  </a:lnTo>
                  <a:lnTo>
                    <a:pt x="5" y="4"/>
                  </a:lnTo>
                  <a:lnTo>
                    <a:pt x="0" y="9"/>
                  </a:lnTo>
                  <a:lnTo>
                    <a:pt x="14" y="20"/>
                  </a:lnTo>
                  <a:lnTo>
                    <a:pt x="24" y="16"/>
                  </a:lnTo>
                  <a:lnTo>
                    <a:pt x="25" y="8"/>
                  </a:lnTo>
                  <a:lnTo>
                    <a:pt x="24" y="4"/>
                  </a:lnTo>
                  <a:lnTo>
                    <a:pt x="22" y="0"/>
                  </a:lnTo>
                  <a:lnTo>
                    <a:pt x="24" y="4"/>
                  </a:lnTo>
                  <a:lnTo>
                    <a:pt x="24" y="2"/>
                  </a:lnTo>
                  <a:lnTo>
                    <a:pt x="22" y="0"/>
                  </a:lnTo>
                  <a:lnTo>
                    <a:pt x="17" y="8"/>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40" name="Freeform 135"/>
            <p:cNvSpPr>
              <a:spLocks noChangeArrowheads="1"/>
            </p:cNvSpPr>
            <p:nvPr/>
          </p:nvSpPr>
          <p:spPr bwMode="auto">
            <a:xfrm>
              <a:off x="2743" y="4050"/>
              <a:ext cx="335" cy="86"/>
            </a:xfrm>
            <a:custGeom>
              <a:avLst/>
              <a:gdLst>
                <a:gd name="T0" fmla="*/ 13939 w 269"/>
                <a:gd name="T1" fmla="*/ 152 h 81"/>
                <a:gd name="T2" fmla="*/ 13939 w 269"/>
                <a:gd name="T3" fmla="*/ 166 h 81"/>
                <a:gd name="T4" fmla="*/ 13939 w 269"/>
                <a:gd name="T5" fmla="*/ 179 h 81"/>
                <a:gd name="T6" fmla="*/ 13719 w 269"/>
                <a:gd name="T7" fmla="*/ 188 h 81"/>
                <a:gd name="T8" fmla="*/ 13089 w 269"/>
                <a:gd name="T9" fmla="*/ 161 h 81"/>
                <a:gd name="T10" fmla="*/ 12516 w 269"/>
                <a:gd name="T11" fmla="*/ 135 h 81"/>
                <a:gd name="T12" fmla="*/ 11719 w 269"/>
                <a:gd name="T13" fmla="*/ 108 h 81"/>
                <a:gd name="T14" fmla="*/ 10928 w 269"/>
                <a:gd name="T15" fmla="*/ 83 h 81"/>
                <a:gd name="T16" fmla="*/ 9869 w 269"/>
                <a:gd name="T17" fmla="*/ 56 h 81"/>
                <a:gd name="T18" fmla="*/ 8959 w 269"/>
                <a:gd name="T19" fmla="*/ 35 h 81"/>
                <a:gd name="T20" fmla="*/ 7976 w 269"/>
                <a:gd name="T21" fmla="*/ 6 h 81"/>
                <a:gd name="T22" fmla="*/ 7135 w 269"/>
                <a:gd name="T23" fmla="*/ 2 h 81"/>
                <a:gd name="T24" fmla="*/ 6405 w 269"/>
                <a:gd name="T25" fmla="*/ 0 h 81"/>
                <a:gd name="T26" fmla="*/ 5777 w 269"/>
                <a:gd name="T27" fmla="*/ 2 h 81"/>
                <a:gd name="T28" fmla="*/ 5143 w 269"/>
                <a:gd name="T29" fmla="*/ 4 h 81"/>
                <a:gd name="T30" fmla="*/ 4468 w 269"/>
                <a:gd name="T31" fmla="*/ 8 h 81"/>
                <a:gd name="T32" fmla="*/ 3795 w 269"/>
                <a:gd name="T33" fmla="*/ 37 h 81"/>
                <a:gd name="T34" fmla="*/ 3106 w 269"/>
                <a:gd name="T35" fmla="*/ 59 h 81"/>
                <a:gd name="T36" fmla="*/ 2592 w 269"/>
                <a:gd name="T37" fmla="*/ 85 h 81"/>
                <a:gd name="T38" fmla="*/ 2049 w 269"/>
                <a:gd name="T39" fmla="*/ 108 h 81"/>
                <a:gd name="T40" fmla="*/ 1502 w 269"/>
                <a:gd name="T41" fmla="*/ 135 h 81"/>
                <a:gd name="T42" fmla="*/ 852 w 269"/>
                <a:gd name="T43" fmla="*/ 166 h 81"/>
                <a:gd name="T44" fmla="*/ 289 w 269"/>
                <a:gd name="T45" fmla="*/ 169 h 81"/>
                <a:gd name="T46" fmla="*/ 1 w 269"/>
                <a:gd name="T47" fmla="*/ 161 h 81"/>
                <a:gd name="T48" fmla="*/ 0 w 269"/>
                <a:gd name="T49" fmla="*/ 152 h 81"/>
                <a:gd name="T50" fmla="*/ 1 w 269"/>
                <a:gd name="T51" fmla="*/ 177 h 81"/>
                <a:gd name="T52" fmla="*/ 558 w 269"/>
                <a:gd name="T53" fmla="*/ 190 h 81"/>
                <a:gd name="T54" fmla="*/ 1415 w 269"/>
                <a:gd name="T55" fmla="*/ 205 h 81"/>
                <a:gd name="T56" fmla="*/ 2447 w 269"/>
                <a:gd name="T57" fmla="*/ 218 h 81"/>
                <a:gd name="T58" fmla="*/ 3588 w 269"/>
                <a:gd name="T59" fmla="*/ 226 h 81"/>
                <a:gd name="T60" fmla="*/ 4726 w 269"/>
                <a:gd name="T61" fmla="*/ 231 h 81"/>
                <a:gd name="T62" fmla="*/ 5777 w 269"/>
                <a:gd name="T63" fmla="*/ 239 h 81"/>
                <a:gd name="T64" fmla="*/ 6645 w 269"/>
                <a:gd name="T65" fmla="*/ 239 h 81"/>
                <a:gd name="T66" fmla="*/ 7597 w 269"/>
                <a:gd name="T67" fmla="*/ 239 h 81"/>
                <a:gd name="T68" fmla="*/ 8696 w 269"/>
                <a:gd name="T69" fmla="*/ 239 h 81"/>
                <a:gd name="T70" fmla="*/ 10095 w 269"/>
                <a:gd name="T71" fmla="*/ 231 h 81"/>
                <a:gd name="T72" fmla="*/ 11285 w 269"/>
                <a:gd name="T73" fmla="*/ 227 h 81"/>
                <a:gd name="T74" fmla="*/ 12516 w 269"/>
                <a:gd name="T75" fmla="*/ 218 h 81"/>
                <a:gd name="T76" fmla="*/ 13383 w 269"/>
                <a:gd name="T77" fmla="*/ 202 h 81"/>
                <a:gd name="T78" fmla="*/ 13911 w 269"/>
                <a:gd name="T79" fmla="*/ 187 h 81"/>
                <a:gd name="T80" fmla="*/ 13939 w 269"/>
                <a:gd name="T81" fmla="*/ 152 h 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9" h="81">
                  <a:moveTo>
                    <a:pt x="269" y="52"/>
                  </a:moveTo>
                  <a:lnTo>
                    <a:pt x="269" y="56"/>
                  </a:lnTo>
                  <a:lnTo>
                    <a:pt x="269" y="61"/>
                  </a:lnTo>
                  <a:lnTo>
                    <a:pt x="264" y="64"/>
                  </a:lnTo>
                  <a:lnTo>
                    <a:pt x="252" y="55"/>
                  </a:lnTo>
                  <a:lnTo>
                    <a:pt x="241" y="46"/>
                  </a:lnTo>
                  <a:lnTo>
                    <a:pt x="226" y="37"/>
                  </a:lnTo>
                  <a:lnTo>
                    <a:pt x="210" y="28"/>
                  </a:lnTo>
                  <a:lnTo>
                    <a:pt x="190" y="20"/>
                  </a:lnTo>
                  <a:lnTo>
                    <a:pt x="172" y="12"/>
                  </a:lnTo>
                  <a:lnTo>
                    <a:pt x="153" y="6"/>
                  </a:lnTo>
                  <a:lnTo>
                    <a:pt x="137" y="2"/>
                  </a:lnTo>
                  <a:lnTo>
                    <a:pt x="123" y="0"/>
                  </a:lnTo>
                  <a:lnTo>
                    <a:pt x="111" y="2"/>
                  </a:lnTo>
                  <a:lnTo>
                    <a:pt x="99" y="4"/>
                  </a:lnTo>
                  <a:lnTo>
                    <a:pt x="86" y="8"/>
                  </a:lnTo>
                  <a:lnTo>
                    <a:pt x="73" y="13"/>
                  </a:lnTo>
                  <a:lnTo>
                    <a:pt x="60" y="21"/>
                  </a:lnTo>
                  <a:lnTo>
                    <a:pt x="50" y="29"/>
                  </a:lnTo>
                  <a:lnTo>
                    <a:pt x="39" y="37"/>
                  </a:lnTo>
                  <a:lnTo>
                    <a:pt x="29" y="46"/>
                  </a:lnTo>
                  <a:lnTo>
                    <a:pt x="16" y="56"/>
                  </a:lnTo>
                  <a:lnTo>
                    <a:pt x="6" y="57"/>
                  </a:lnTo>
                  <a:lnTo>
                    <a:pt x="1" y="55"/>
                  </a:lnTo>
                  <a:lnTo>
                    <a:pt x="0" y="52"/>
                  </a:lnTo>
                  <a:lnTo>
                    <a:pt x="1" y="60"/>
                  </a:lnTo>
                  <a:lnTo>
                    <a:pt x="11" y="65"/>
                  </a:lnTo>
                  <a:lnTo>
                    <a:pt x="27" y="70"/>
                  </a:lnTo>
                  <a:lnTo>
                    <a:pt x="47" y="74"/>
                  </a:lnTo>
                  <a:lnTo>
                    <a:pt x="69" y="77"/>
                  </a:lnTo>
                  <a:lnTo>
                    <a:pt x="91" y="79"/>
                  </a:lnTo>
                  <a:lnTo>
                    <a:pt x="111" y="81"/>
                  </a:lnTo>
                  <a:lnTo>
                    <a:pt x="128" y="81"/>
                  </a:lnTo>
                  <a:lnTo>
                    <a:pt x="146" y="81"/>
                  </a:lnTo>
                  <a:lnTo>
                    <a:pt x="168" y="81"/>
                  </a:lnTo>
                  <a:lnTo>
                    <a:pt x="194" y="79"/>
                  </a:lnTo>
                  <a:lnTo>
                    <a:pt x="218" y="78"/>
                  </a:lnTo>
                  <a:lnTo>
                    <a:pt x="241" y="74"/>
                  </a:lnTo>
                  <a:lnTo>
                    <a:pt x="258" y="69"/>
                  </a:lnTo>
                  <a:lnTo>
                    <a:pt x="268" y="63"/>
                  </a:lnTo>
                  <a:lnTo>
                    <a:pt x="269" y="52"/>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41" name="Freeform 136"/>
            <p:cNvSpPr>
              <a:spLocks noChangeArrowheads="1"/>
            </p:cNvSpPr>
            <p:nvPr/>
          </p:nvSpPr>
          <p:spPr bwMode="auto">
            <a:xfrm>
              <a:off x="2867" y="4105"/>
              <a:ext cx="66" cy="23"/>
            </a:xfrm>
            <a:custGeom>
              <a:avLst/>
              <a:gdLst>
                <a:gd name="T0" fmla="*/ 197 w 53"/>
                <a:gd name="T1" fmla="*/ 0 h 22"/>
                <a:gd name="T2" fmla="*/ 380 w 53"/>
                <a:gd name="T3" fmla="*/ 2 h 22"/>
                <a:gd name="T4" fmla="*/ 572 w 53"/>
                <a:gd name="T5" fmla="*/ 5 h 22"/>
                <a:gd name="T6" fmla="*/ 830 w 53"/>
                <a:gd name="T7" fmla="*/ 6 h 22"/>
                <a:gd name="T8" fmla="*/ 1056 w 53"/>
                <a:gd name="T9" fmla="*/ 7 h 22"/>
                <a:gd name="T10" fmla="*/ 1248 w 53"/>
                <a:gd name="T11" fmla="*/ 7 h 22"/>
                <a:gd name="T12" fmla="*/ 1517 w 53"/>
                <a:gd name="T13" fmla="*/ 7 h 22"/>
                <a:gd name="T14" fmla="*/ 1700 w 53"/>
                <a:gd name="T15" fmla="*/ 6 h 22"/>
                <a:gd name="T16" fmla="*/ 1878 w 53"/>
                <a:gd name="T17" fmla="*/ 5 h 22"/>
                <a:gd name="T18" fmla="*/ 2085 w 53"/>
                <a:gd name="T19" fmla="*/ 5 h 22"/>
                <a:gd name="T20" fmla="*/ 2002 w 53"/>
                <a:gd name="T21" fmla="*/ 29 h 22"/>
                <a:gd name="T22" fmla="*/ 1716 w 53"/>
                <a:gd name="T23" fmla="*/ 39 h 22"/>
                <a:gd name="T24" fmla="*/ 1248 w 53"/>
                <a:gd name="T25" fmla="*/ 47 h 22"/>
                <a:gd name="T26" fmla="*/ 1009 w 53"/>
                <a:gd name="T27" fmla="*/ 43 h 22"/>
                <a:gd name="T28" fmla="*/ 677 w 53"/>
                <a:gd name="T29" fmla="*/ 41 h 22"/>
                <a:gd name="T30" fmla="*/ 446 w 53"/>
                <a:gd name="T31" fmla="*/ 35 h 22"/>
                <a:gd name="T32" fmla="*/ 297 w 53"/>
                <a:gd name="T33" fmla="*/ 31 h 22"/>
                <a:gd name="T34" fmla="*/ 2 w 53"/>
                <a:gd name="T35" fmla="*/ 10 h 22"/>
                <a:gd name="T36" fmla="*/ 0 w 53"/>
                <a:gd name="T37" fmla="*/ 6 h 22"/>
                <a:gd name="T38" fmla="*/ 2 w 53"/>
                <a:gd name="T39" fmla="*/ 2 h 22"/>
                <a:gd name="T40" fmla="*/ 197 w 53"/>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 h="22">
                  <a:moveTo>
                    <a:pt x="5" y="0"/>
                  </a:moveTo>
                  <a:lnTo>
                    <a:pt x="10" y="2"/>
                  </a:lnTo>
                  <a:lnTo>
                    <a:pt x="15" y="5"/>
                  </a:lnTo>
                  <a:lnTo>
                    <a:pt x="21" y="6"/>
                  </a:lnTo>
                  <a:lnTo>
                    <a:pt x="27" y="7"/>
                  </a:lnTo>
                  <a:lnTo>
                    <a:pt x="32" y="7"/>
                  </a:lnTo>
                  <a:lnTo>
                    <a:pt x="38" y="7"/>
                  </a:lnTo>
                  <a:lnTo>
                    <a:pt x="43" y="6"/>
                  </a:lnTo>
                  <a:lnTo>
                    <a:pt x="48" y="5"/>
                  </a:lnTo>
                  <a:lnTo>
                    <a:pt x="53" y="5"/>
                  </a:lnTo>
                  <a:lnTo>
                    <a:pt x="51" y="11"/>
                  </a:lnTo>
                  <a:lnTo>
                    <a:pt x="44" y="18"/>
                  </a:lnTo>
                  <a:lnTo>
                    <a:pt x="32" y="22"/>
                  </a:lnTo>
                  <a:lnTo>
                    <a:pt x="25" y="20"/>
                  </a:lnTo>
                  <a:lnTo>
                    <a:pt x="17" y="19"/>
                  </a:lnTo>
                  <a:lnTo>
                    <a:pt x="11" y="16"/>
                  </a:lnTo>
                  <a:lnTo>
                    <a:pt x="7" y="13"/>
                  </a:lnTo>
                  <a:lnTo>
                    <a:pt x="2" y="10"/>
                  </a:lnTo>
                  <a:lnTo>
                    <a:pt x="0" y="6"/>
                  </a:lnTo>
                  <a:lnTo>
                    <a:pt x="2" y="2"/>
                  </a:lnTo>
                  <a:lnTo>
                    <a:pt x="5" y="0"/>
                  </a:lnTo>
                  <a:close/>
                </a:path>
              </a:pathLst>
            </a:custGeom>
            <a:solidFill>
              <a:srgbClr val="BFCCD8"/>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42" name="Freeform 137"/>
            <p:cNvSpPr>
              <a:spLocks noChangeArrowheads="1"/>
            </p:cNvSpPr>
            <p:nvPr/>
          </p:nvSpPr>
          <p:spPr bwMode="auto">
            <a:xfrm>
              <a:off x="2879" y="1648"/>
              <a:ext cx="70" cy="61"/>
            </a:xfrm>
            <a:custGeom>
              <a:avLst/>
              <a:gdLst>
                <a:gd name="T0" fmla="*/ 2314 w 57"/>
                <a:gd name="T1" fmla="*/ 50 h 59"/>
                <a:gd name="T2" fmla="*/ 2314 w 57"/>
                <a:gd name="T3" fmla="*/ 40 h 59"/>
                <a:gd name="T4" fmla="*/ 2267 w 57"/>
                <a:gd name="T5" fmla="*/ 32 h 59"/>
                <a:gd name="T6" fmla="*/ 2109 w 57"/>
                <a:gd name="T7" fmla="*/ 8 h 59"/>
                <a:gd name="T8" fmla="*/ 1891 w 57"/>
                <a:gd name="T9" fmla="*/ 4 h 59"/>
                <a:gd name="T10" fmla="*/ 1639 w 57"/>
                <a:gd name="T11" fmla="*/ 2 h 59"/>
                <a:gd name="T12" fmla="*/ 1398 w 57"/>
                <a:gd name="T13" fmla="*/ 0 h 59"/>
                <a:gd name="T14" fmla="*/ 1087 w 57"/>
                <a:gd name="T15" fmla="*/ 0 h 59"/>
                <a:gd name="T16" fmla="*/ 721 w 57"/>
                <a:gd name="T17" fmla="*/ 3 h 59"/>
                <a:gd name="T18" fmla="*/ 456 w 57"/>
                <a:gd name="T19" fmla="*/ 8 h 59"/>
                <a:gd name="T20" fmla="*/ 200 w 57"/>
                <a:gd name="T21" fmla="*/ 38 h 59"/>
                <a:gd name="T22" fmla="*/ 1 w 57"/>
                <a:gd name="T23" fmla="*/ 59 h 59"/>
                <a:gd name="T24" fmla="*/ 0 w 57"/>
                <a:gd name="T25" fmla="*/ 83 h 59"/>
                <a:gd name="T26" fmla="*/ 1 w 57"/>
                <a:gd name="T27" fmla="*/ 104 h 59"/>
                <a:gd name="T28" fmla="*/ 246 w 57"/>
                <a:gd name="T29" fmla="*/ 127 h 59"/>
                <a:gd name="T30" fmla="*/ 551 w 57"/>
                <a:gd name="T31" fmla="*/ 136 h 59"/>
                <a:gd name="T32" fmla="*/ 1021 w 57"/>
                <a:gd name="T33" fmla="*/ 143 h 59"/>
                <a:gd name="T34" fmla="*/ 1639 w 57"/>
                <a:gd name="T35" fmla="*/ 136 h 59"/>
                <a:gd name="T36" fmla="*/ 1639 w 57"/>
                <a:gd name="T37" fmla="*/ 117 h 59"/>
                <a:gd name="T38" fmla="*/ 1398 w 57"/>
                <a:gd name="T39" fmla="*/ 99 h 59"/>
                <a:gd name="T40" fmla="*/ 1204 w 57"/>
                <a:gd name="T41" fmla="*/ 89 h 59"/>
                <a:gd name="T42" fmla="*/ 1170 w 57"/>
                <a:gd name="T43" fmla="*/ 81 h 59"/>
                <a:gd name="T44" fmla="*/ 1138 w 57"/>
                <a:gd name="T45" fmla="*/ 59 h 59"/>
                <a:gd name="T46" fmla="*/ 1204 w 57"/>
                <a:gd name="T47" fmla="*/ 46 h 59"/>
                <a:gd name="T48" fmla="*/ 1619 w 57"/>
                <a:gd name="T49" fmla="*/ 48 h 59"/>
                <a:gd name="T50" fmla="*/ 2082 w 57"/>
                <a:gd name="T51" fmla="*/ 62 h 59"/>
                <a:gd name="T52" fmla="*/ 2267 w 57"/>
                <a:gd name="T53" fmla="*/ 59 h 59"/>
                <a:gd name="T54" fmla="*/ 2314 w 57"/>
                <a:gd name="T55" fmla="*/ 56 h 59"/>
                <a:gd name="T56" fmla="*/ 2314 w 57"/>
                <a:gd name="T57" fmla="*/ 5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 h="59">
                  <a:moveTo>
                    <a:pt x="57" y="22"/>
                  </a:moveTo>
                  <a:lnTo>
                    <a:pt x="57" y="17"/>
                  </a:lnTo>
                  <a:lnTo>
                    <a:pt x="56" y="13"/>
                  </a:lnTo>
                  <a:lnTo>
                    <a:pt x="52" y="8"/>
                  </a:lnTo>
                  <a:lnTo>
                    <a:pt x="47" y="4"/>
                  </a:lnTo>
                  <a:lnTo>
                    <a:pt x="41" y="2"/>
                  </a:lnTo>
                  <a:lnTo>
                    <a:pt x="34" y="0"/>
                  </a:lnTo>
                  <a:lnTo>
                    <a:pt x="27" y="0"/>
                  </a:lnTo>
                  <a:lnTo>
                    <a:pt x="18" y="3"/>
                  </a:lnTo>
                  <a:lnTo>
                    <a:pt x="11" y="8"/>
                  </a:lnTo>
                  <a:lnTo>
                    <a:pt x="5" y="16"/>
                  </a:lnTo>
                  <a:lnTo>
                    <a:pt x="1" y="25"/>
                  </a:lnTo>
                  <a:lnTo>
                    <a:pt x="0" y="34"/>
                  </a:lnTo>
                  <a:lnTo>
                    <a:pt x="1" y="43"/>
                  </a:lnTo>
                  <a:lnTo>
                    <a:pt x="6" y="51"/>
                  </a:lnTo>
                  <a:lnTo>
                    <a:pt x="13" y="56"/>
                  </a:lnTo>
                  <a:lnTo>
                    <a:pt x="25" y="59"/>
                  </a:lnTo>
                  <a:lnTo>
                    <a:pt x="41" y="56"/>
                  </a:lnTo>
                  <a:lnTo>
                    <a:pt x="41" y="48"/>
                  </a:lnTo>
                  <a:lnTo>
                    <a:pt x="34" y="41"/>
                  </a:lnTo>
                  <a:lnTo>
                    <a:pt x="30" y="37"/>
                  </a:lnTo>
                  <a:lnTo>
                    <a:pt x="29" y="33"/>
                  </a:lnTo>
                  <a:lnTo>
                    <a:pt x="28" y="25"/>
                  </a:lnTo>
                  <a:lnTo>
                    <a:pt x="30" y="20"/>
                  </a:lnTo>
                  <a:lnTo>
                    <a:pt x="40" y="21"/>
                  </a:lnTo>
                  <a:lnTo>
                    <a:pt x="51" y="26"/>
                  </a:lnTo>
                  <a:lnTo>
                    <a:pt x="56" y="25"/>
                  </a:lnTo>
                  <a:lnTo>
                    <a:pt x="57" y="24"/>
                  </a:lnTo>
                  <a:lnTo>
                    <a:pt x="57" y="22"/>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43" name="Freeform 138"/>
            <p:cNvSpPr>
              <a:spLocks noChangeArrowheads="1"/>
            </p:cNvSpPr>
            <p:nvPr/>
          </p:nvSpPr>
          <p:spPr bwMode="auto">
            <a:xfrm>
              <a:off x="2645" y="2246"/>
              <a:ext cx="109" cy="100"/>
            </a:xfrm>
            <a:custGeom>
              <a:avLst/>
              <a:gdLst>
                <a:gd name="T0" fmla="*/ 2000 w 89"/>
                <a:gd name="T1" fmla="*/ 286 h 95"/>
                <a:gd name="T2" fmla="*/ 2356 w 89"/>
                <a:gd name="T3" fmla="*/ 283 h 95"/>
                <a:gd name="T4" fmla="*/ 2762 w 89"/>
                <a:gd name="T5" fmla="*/ 274 h 95"/>
                <a:gd name="T6" fmla="*/ 3086 w 89"/>
                <a:gd name="T7" fmla="*/ 260 h 95"/>
                <a:gd name="T8" fmla="*/ 3414 w 89"/>
                <a:gd name="T9" fmla="*/ 239 h 95"/>
                <a:gd name="T10" fmla="*/ 3676 w 89"/>
                <a:gd name="T11" fmla="*/ 222 h 95"/>
                <a:gd name="T12" fmla="*/ 3871 w 89"/>
                <a:gd name="T13" fmla="*/ 197 h 95"/>
                <a:gd name="T14" fmla="*/ 3997 w 89"/>
                <a:gd name="T15" fmla="*/ 169 h 95"/>
                <a:gd name="T16" fmla="*/ 4047 w 89"/>
                <a:gd name="T17" fmla="*/ 141 h 95"/>
                <a:gd name="T18" fmla="*/ 3997 w 89"/>
                <a:gd name="T19" fmla="*/ 114 h 95"/>
                <a:gd name="T20" fmla="*/ 3871 w 89"/>
                <a:gd name="T21" fmla="*/ 87 h 95"/>
                <a:gd name="T22" fmla="*/ 3676 w 89"/>
                <a:gd name="T23" fmla="*/ 62 h 95"/>
                <a:gd name="T24" fmla="*/ 3414 w 89"/>
                <a:gd name="T25" fmla="*/ 38 h 95"/>
                <a:gd name="T26" fmla="*/ 3086 w 89"/>
                <a:gd name="T27" fmla="*/ 28 h 95"/>
                <a:gd name="T28" fmla="*/ 2762 w 89"/>
                <a:gd name="T29" fmla="*/ 4 h 95"/>
                <a:gd name="T30" fmla="*/ 2356 w 89"/>
                <a:gd name="T31" fmla="*/ 1 h 95"/>
                <a:gd name="T32" fmla="*/ 2000 w 89"/>
                <a:gd name="T33" fmla="*/ 0 h 95"/>
                <a:gd name="T34" fmla="*/ 1575 w 89"/>
                <a:gd name="T35" fmla="*/ 1 h 95"/>
                <a:gd name="T36" fmla="*/ 1225 w 89"/>
                <a:gd name="T37" fmla="*/ 4 h 95"/>
                <a:gd name="T38" fmla="*/ 918 w 89"/>
                <a:gd name="T39" fmla="*/ 28 h 95"/>
                <a:gd name="T40" fmla="*/ 627 w 89"/>
                <a:gd name="T41" fmla="*/ 38 h 95"/>
                <a:gd name="T42" fmla="*/ 358 w 89"/>
                <a:gd name="T43" fmla="*/ 62 h 95"/>
                <a:gd name="T44" fmla="*/ 176 w 89"/>
                <a:gd name="T45" fmla="*/ 87 h 95"/>
                <a:gd name="T46" fmla="*/ 2 w 89"/>
                <a:gd name="T47" fmla="*/ 114 h 95"/>
                <a:gd name="T48" fmla="*/ 0 w 89"/>
                <a:gd name="T49" fmla="*/ 141 h 95"/>
                <a:gd name="T50" fmla="*/ 2 w 89"/>
                <a:gd name="T51" fmla="*/ 169 h 95"/>
                <a:gd name="T52" fmla="*/ 176 w 89"/>
                <a:gd name="T53" fmla="*/ 197 h 95"/>
                <a:gd name="T54" fmla="*/ 358 w 89"/>
                <a:gd name="T55" fmla="*/ 222 h 95"/>
                <a:gd name="T56" fmla="*/ 627 w 89"/>
                <a:gd name="T57" fmla="*/ 239 h 95"/>
                <a:gd name="T58" fmla="*/ 918 w 89"/>
                <a:gd name="T59" fmla="*/ 260 h 95"/>
                <a:gd name="T60" fmla="*/ 1225 w 89"/>
                <a:gd name="T61" fmla="*/ 274 h 95"/>
                <a:gd name="T62" fmla="*/ 1575 w 89"/>
                <a:gd name="T63" fmla="*/ 283 h 95"/>
                <a:gd name="T64" fmla="*/ 2000 w 89"/>
                <a:gd name="T65" fmla="*/ 286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95">
                  <a:moveTo>
                    <a:pt x="44" y="95"/>
                  </a:moveTo>
                  <a:lnTo>
                    <a:pt x="52" y="93"/>
                  </a:lnTo>
                  <a:lnTo>
                    <a:pt x="61" y="91"/>
                  </a:lnTo>
                  <a:lnTo>
                    <a:pt x="68" y="87"/>
                  </a:lnTo>
                  <a:lnTo>
                    <a:pt x="75" y="80"/>
                  </a:lnTo>
                  <a:lnTo>
                    <a:pt x="82" y="73"/>
                  </a:lnTo>
                  <a:lnTo>
                    <a:pt x="85" y="65"/>
                  </a:lnTo>
                  <a:lnTo>
                    <a:pt x="88" y="56"/>
                  </a:lnTo>
                  <a:lnTo>
                    <a:pt x="89" y="47"/>
                  </a:lnTo>
                  <a:lnTo>
                    <a:pt x="88" y="38"/>
                  </a:lnTo>
                  <a:lnTo>
                    <a:pt x="85" y="29"/>
                  </a:lnTo>
                  <a:lnTo>
                    <a:pt x="82" y="21"/>
                  </a:lnTo>
                  <a:lnTo>
                    <a:pt x="75" y="13"/>
                  </a:lnTo>
                  <a:lnTo>
                    <a:pt x="68" y="8"/>
                  </a:lnTo>
                  <a:lnTo>
                    <a:pt x="61" y="4"/>
                  </a:lnTo>
                  <a:lnTo>
                    <a:pt x="52" y="1"/>
                  </a:lnTo>
                  <a:lnTo>
                    <a:pt x="44" y="0"/>
                  </a:lnTo>
                  <a:lnTo>
                    <a:pt x="35" y="1"/>
                  </a:lnTo>
                  <a:lnTo>
                    <a:pt x="27" y="4"/>
                  </a:lnTo>
                  <a:lnTo>
                    <a:pt x="20" y="8"/>
                  </a:lnTo>
                  <a:lnTo>
                    <a:pt x="14" y="13"/>
                  </a:lnTo>
                  <a:lnTo>
                    <a:pt x="8" y="21"/>
                  </a:lnTo>
                  <a:lnTo>
                    <a:pt x="4" y="29"/>
                  </a:lnTo>
                  <a:lnTo>
                    <a:pt x="2" y="38"/>
                  </a:lnTo>
                  <a:lnTo>
                    <a:pt x="0" y="47"/>
                  </a:lnTo>
                  <a:lnTo>
                    <a:pt x="2" y="56"/>
                  </a:lnTo>
                  <a:lnTo>
                    <a:pt x="4" y="65"/>
                  </a:lnTo>
                  <a:lnTo>
                    <a:pt x="8" y="73"/>
                  </a:lnTo>
                  <a:lnTo>
                    <a:pt x="14" y="80"/>
                  </a:lnTo>
                  <a:lnTo>
                    <a:pt x="20" y="87"/>
                  </a:lnTo>
                  <a:lnTo>
                    <a:pt x="27" y="91"/>
                  </a:lnTo>
                  <a:lnTo>
                    <a:pt x="35" y="93"/>
                  </a:lnTo>
                  <a:lnTo>
                    <a:pt x="44" y="95"/>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44" name="Freeform 139"/>
            <p:cNvSpPr>
              <a:spLocks noChangeArrowheads="1"/>
            </p:cNvSpPr>
            <p:nvPr/>
          </p:nvSpPr>
          <p:spPr bwMode="auto">
            <a:xfrm>
              <a:off x="3053" y="2246"/>
              <a:ext cx="109" cy="100"/>
            </a:xfrm>
            <a:custGeom>
              <a:avLst/>
              <a:gdLst>
                <a:gd name="T0" fmla="*/ 2000 w 89"/>
                <a:gd name="T1" fmla="*/ 286 h 95"/>
                <a:gd name="T2" fmla="*/ 2406 w 89"/>
                <a:gd name="T3" fmla="*/ 283 h 95"/>
                <a:gd name="T4" fmla="*/ 2762 w 89"/>
                <a:gd name="T5" fmla="*/ 274 h 95"/>
                <a:gd name="T6" fmla="*/ 3086 w 89"/>
                <a:gd name="T7" fmla="*/ 260 h 95"/>
                <a:gd name="T8" fmla="*/ 3448 w 89"/>
                <a:gd name="T9" fmla="*/ 239 h 95"/>
                <a:gd name="T10" fmla="*/ 3676 w 89"/>
                <a:gd name="T11" fmla="*/ 222 h 95"/>
                <a:gd name="T12" fmla="*/ 3871 w 89"/>
                <a:gd name="T13" fmla="*/ 197 h 95"/>
                <a:gd name="T14" fmla="*/ 3997 w 89"/>
                <a:gd name="T15" fmla="*/ 169 h 95"/>
                <a:gd name="T16" fmla="*/ 4047 w 89"/>
                <a:gd name="T17" fmla="*/ 141 h 95"/>
                <a:gd name="T18" fmla="*/ 3997 w 89"/>
                <a:gd name="T19" fmla="*/ 114 h 95"/>
                <a:gd name="T20" fmla="*/ 3871 w 89"/>
                <a:gd name="T21" fmla="*/ 87 h 95"/>
                <a:gd name="T22" fmla="*/ 3676 w 89"/>
                <a:gd name="T23" fmla="*/ 62 h 95"/>
                <a:gd name="T24" fmla="*/ 3448 w 89"/>
                <a:gd name="T25" fmla="*/ 38 h 95"/>
                <a:gd name="T26" fmla="*/ 3086 w 89"/>
                <a:gd name="T27" fmla="*/ 28 h 95"/>
                <a:gd name="T28" fmla="*/ 2762 w 89"/>
                <a:gd name="T29" fmla="*/ 4 h 95"/>
                <a:gd name="T30" fmla="*/ 2406 w 89"/>
                <a:gd name="T31" fmla="*/ 1 h 95"/>
                <a:gd name="T32" fmla="*/ 2000 w 89"/>
                <a:gd name="T33" fmla="*/ 0 h 95"/>
                <a:gd name="T34" fmla="*/ 1618 w 89"/>
                <a:gd name="T35" fmla="*/ 1 h 95"/>
                <a:gd name="T36" fmla="*/ 1225 w 89"/>
                <a:gd name="T37" fmla="*/ 4 h 95"/>
                <a:gd name="T38" fmla="*/ 918 w 89"/>
                <a:gd name="T39" fmla="*/ 28 h 95"/>
                <a:gd name="T40" fmla="*/ 627 w 89"/>
                <a:gd name="T41" fmla="*/ 38 h 95"/>
                <a:gd name="T42" fmla="*/ 358 w 89"/>
                <a:gd name="T43" fmla="*/ 62 h 95"/>
                <a:gd name="T44" fmla="*/ 176 w 89"/>
                <a:gd name="T45" fmla="*/ 87 h 95"/>
                <a:gd name="T46" fmla="*/ 2 w 89"/>
                <a:gd name="T47" fmla="*/ 114 h 95"/>
                <a:gd name="T48" fmla="*/ 0 w 89"/>
                <a:gd name="T49" fmla="*/ 141 h 95"/>
                <a:gd name="T50" fmla="*/ 2 w 89"/>
                <a:gd name="T51" fmla="*/ 169 h 95"/>
                <a:gd name="T52" fmla="*/ 176 w 89"/>
                <a:gd name="T53" fmla="*/ 197 h 95"/>
                <a:gd name="T54" fmla="*/ 358 w 89"/>
                <a:gd name="T55" fmla="*/ 222 h 95"/>
                <a:gd name="T56" fmla="*/ 627 w 89"/>
                <a:gd name="T57" fmla="*/ 239 h 95"/>
                <a:gd name="T58" fmla="*/ 918 w 89"/>
                <a:gd name="T59" fmla="*/ 260 h 95"/>
                <a:gd name="T60" fmla="*/ 1225 w 89"/>
                <a:gd name="T61" fmla="*/ 274 h 95"/>
                <a:gd name="T62" fmla="*/ 1618 w 89"/>
                <a:gd name="T63" fmla="*/ 283 h 95"/>
                <a:gd name="T64" fmla="*/ 2000 w 89"/>
                <a:gd name="T65" fmla="*/ 286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95">
                  <a:moveTo>
                    <a:pt x="44" y="95"/>
                  </a:moveTo>
                  <a:lnTo>
                    <a:pt x="53" y="93"/>
                  </a:lnTo>
                  <a:lnTo>
                    <a:pt x="61" y="91"/>
                  </a:lnTo>
                  <a:lnTo>
                    <a:pt x="68" y="87"/>
                  </a:lnTo>
                  <a:lnTo>
                    <a:pt x="76" y="80"/>
                  </a:lnTo>
                  <a:lnTo>
                    <a:pt x="82" y="73"/>
                  </a:lnTo>
                  <a:lnTo>
                    <a:pt x="85" y="65"/>
                  </a:lnTo>
                  <a:lnTo>
                    <a:pt x="88" y="56"/>
                  </a:lnTo>
                  <a:lnTo>
                    <a:pt x="89" y="47"/>
                  </a:lnTo>
                  <a:lnTo>
                    <a:pt x="88" y="38"/>
                  </a:lnTo>
                  <a:lnTo>
                    <a:pt x="85" y="29"/>
                  </a:lnTo>
                  <a:lnTo>
                    <a:pt x="82" y="21"/>
                  </a:lnTo>
                  <a:lnTo>
                    <a:pt x="76" y="13"/>
                  </a:lnTo>
                  <a:lnTo>
                    <a:pt x="68" y="8"/>
                  </a:lnTo>
                  <a:lnTo>
                    <a:pt x="61" y="4"/>
                  </a:lnTo>
                  <a:lnTo>
                    <a:pt x="53" y="1"/>
                  </a:lnTo>
                  <a:lnTo>
                    <a:pt x="44" y="0"/>
                  </a:lnTo>
                  <a:lnTo>
                    <a:pt x="36" y="1"/>
                  </a:lnTo>
                  <a:lnTo>
                    <a:pt x="27" y="4"/>
                  </a:lnTo>
                  <a:lnTo>
                    <a:pt x="20" y="8"/>
                  </a:lnTo>
                  <a:lnTo>
                    <a:pt x="14" y="13"/>
                  </a:lnTo>
                  <a:lnTo>
                    <a:pt x="8" y="21"/>
                  </a:lnTo>
                  <a:lnTo>
                    <a:pt x="4" y="29"/>
                  </a:lnTo>
                  <a:lnTo>
                    <a:pt x="2" y="38"/>
                  </a:lnTo>
                  <a:lnTo>
                    <a:pt x="0" y="47"/>
                  </a:lnTo>
                  <a:lnTo>
                    <a:pt x="2" y="56"/>
                  </a:lnTo>
                  <a:lnTo>
                    <a:pt x="4" y="65"/>
                  </a:lnTo>
                  <a:lnTo>
                    <a:pt x="8" y="73"/>
                  </a:lnTo>
                  <a:lnTo>
                    <a:pt x="14" y="80"/>
                  </a:lnTo>
                  <a:lnTo>
                    <a:pt x="20" y="87"/>
                  </a:lnTo>
                  <a:lnTo>
                    <a:pt x="27" y="91"/>
                  </a:lnTo>
                  <a:lnTo>
                    <a:pt x="36" y="93"/>
                  </a:lnTo>
                  <a:lnTo>
                    <a:pt x="44" y="95"/>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45" name="Freeform 140"/>
            <p:cNvSpPr>
              <a:spLocks noChangeArrowheads="1"/>
            </p:cNvSpPr>
            <p:nvPr/>
          </p:nvSpPr>
          <p:spPr bwMode="auto">
            <a:xfrm>
              <a:off x="2692" y="2235"/>
              <a:ext cx="415" cy="98"/>
            </a:xfrm>
            <a:custGeom>
              <a:avLst/>
              <a:gdLst>
                <a:gd name="T0" fmla="*/ 17504 w 333"/>
                <a:gd name="T1" fmla="*/ 223 h 94"/>
                <a:gd name="T2" fmla="*/ 17325 w 333"/>
                <a:gd name="T3" fmla="*/ 179 h 94"/>
                <a:gd name="T4" fmla="*/ 16819 w 333"/>
                <a:gd name="T5" fmla="*/ 138 h 94"/>
                <a:gd name="T6" fmla="*/ 16064 w 333"/>
                <a:gd name="T7" fmla="*/ 97 h 94"/>
                <a:gd name="T8" fmla="*/ 14981 w 333"/>
                <a:gd name="T9" fmla="*/ 64 h 94"/>
                <a:gd name="T10" fmla="*/ 13663 w 333"/>
                <a:gd name="T11" fmla="*/ 37 h 94"/>
                <a:gd name="T12" fmla="*/ 12137 w 333"/>
                <a:gd name="T13" fmla="*/ 6 h 94"/>
                <a:gd name="T14" fmla="*/ 10563 w 333"/>
                <a:gd name="T15" fmla="*/ 1 h 94"/>
                <a:gd name="T16" fmla="*/ 8780 w 333"/>
                <a:gd name="T17" fmla="*/ 0 h 94"/>
                <a:gd name="T18" fmla="*/ 7013 w 333"/>
                <a:gd name="T19" fmla="*/ 1 h 94"/>
                <a:gd name="T20" fmla="*/ 5368 w 333"/>
                <a:gd name="T21" fmla="*/ 6 h 94"/>
                <a:gd name="T22" fmla="*/ 3883 w 333"/>
                <a:gd name="T23" fmla="*/ 37 h 94"/>
                <a:gd name="T24" fmla="*/ 2617 w 333"/>
                <a:gd name="T25" fmla="*/ 64 h 94"/>
                <a:gd name="T26" fmla="*/ 1512 w 333"/>
                <a:gd name="T27" fmla="*/ 97 h 94"/>
                <a:gd name="T28" fmla="*/ 685 w 333"/>
                <a:gd name="T29" fmla="*/ 138 h 94"/>
                <a:gd name="T30" fmla="*/ 187 w 333"/>
                <a:gd name="T31" fmla="*/ 179 h 94"/>
                <a:gd name="T32" fmla="*/ 0 w 333"/>
                <a:gd name="T33" fmla="*/ 223 h 94"/>
                <a:gd name="T34" fmla="*/ 1 w 333"/>
                <a:gd name="T35" fmla="*/ 230 h 94"/>
                <a:gd name="T36" fmla="*/ 233 w 333"/>
                <a:gd name="T37" fmla="*/ 235 h 94"/>
                <a:gd name="T38" fmla="*/ 512 w 333"/>
                <a:gd name="T39" fmla="*/ 235 h 94"/>
                <a:gd name="T40" fmla="*/ 913 w 333"/>
                <a:gd name="T41" fmla="*/ 218 h 94"/>
                <a:gd name="T42" fmla="*/ 991 w 333"/>
                <a:gd name="T43" fmla="*/ 211 h 94"/>
                <a:gd name="T44" fmla="*/ 1653 w 333"/>
                <a:gd name="T45" fmla="*/ 181 h 94"/>
                <a:gd name="T46" fmla="*/ 2348 w 333"/>
                <a:gd name="T47" fmla="*/ 162 h 94"/>
                <a:gd name="T48" fmla="*/ 3261 w 333"/>
                <a:gd name="T49" fmla="*/ 139 h 94"/>
                <a:gd name="T50" fmla="*/ 4233 w 333"/>
                <a:gd name="T51" fmla="*/ 125 h 94"/>
                <a:gd name="T52" fmla="*/ 5202 w 333"/>
                <a:gd name="T53" fmla="*/ 112 h 94"/>
                <a:gd name="T54" fmla="*/ 6375 w 333"/>
                <a:gd name="T55" fmla="*/ 101 h 94"/>
                <a:gd name="T56" fmla="*/ 7516 w 333"/>
                <a:gd name="T57" fmla="*/ 92 h 94"/>
                <a:gd name="T58" fmla="*/ 8780 w 333"/>
                <a:gd name="T59" fmla="*/ 91 h 94"/>
                <a:gd name="T60" fmla="*/ 10068 w 333"/>
                <a:gd name="T61" fmla="*/ 92 h 94"/>
                <a:gd name="T62" fmla="*/ 11270 w 333"/>
                <a:gd name="T63" fmla="*/ 101 h 94"/>
                <a:gd name="T64" fmla="*/ 12364 w 333"/>
                <a:gd name="T65" fmla="*/ 112 h 94"/>
                <a:gd name="T66" fmla="*/ 13478 w 333"/>
                <a:gd name="T67" fmla="*/ 125 h 94"/>
                <a:gd name="T68" fmla="*/ 14418 w 333"/>
                <a:gd name="T69" fmla="*/ 145 h 94"/>
                <a:gd name="T70" fmla="*/ 15220 w 333"/>
                <a:gd name="T71" fmla="*/ 162 h 94"/>
                <a:gd name="T72" fmla="*/ 15958 w 333"/>
                <a:gd name="T73" fmla="*/ 189 h 94"/>
                <a:gd name="T74" fmla="*/ 16578 w 333"/>
                <a:gd name="T75" fmla="*/ 212 h 94"/>
                <a:gd name="T76" fmla="*/ 16650 w 333"/>
                <a:gd name="T77" fmla="*/ 221 h 94"/>
                <a:gd name="T78" fmla="*/ 16917 w 333"/>
                <a:gd name="T79" fmla="*/ 234 h 94"/>
                <a:gd name="T80" fmla="*/ 17278 w 333"/>
                <a:gd name="T81" fmla="*/ 238 h 94"/>
                <a:gd name="T82" fmla="*/ 17504 w 333"/>
                <a:gd name="T83" fmla="*/ 223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3" h="94">
                  <a:moveTo>
                    <a:pt x="333" y="88"/>
                  </a:moveTo>
                  <a:lnTo>
                    <a:pt x="329" y="70"/>
                  </a:lnTo>
                  <a:lnTo>
                    <a:pt x="320" y="54"/>
                  </a:lnTo>
                  <a:lnTo>
                    <a:pt x="305" y="39"/>
                  </a:lnTo>
                  <a:lnTo>
                    <a:pt x="285" y="26"/>
                  </a:lnTo>
                  <a:lnTo>
                    <a:pt x="260" y="15"/>
                  </a:lnTo>
                  <a:lnTo>
                    <a:pt x="231" y="6"/>
                  </a:lnTo>
                  <a:lnTo>
                    <a:pt x="201" y="1"/>
                  </a:lnTo>
                  <a:lnTo>
                    <a:pt x="167" y="0"/>
                  </a:lnTo>
                  <a:lnTo>
                    <a:pt x="133" y="1"/>
                  </a:lnTo>
                  <a:lnTo>
                    <a:pt x="102" y="6"/>
                  </a:lnTo>
                  <a:lnTo>
                    <a:pt x="74" y="15"/>
                  </a:lnTo>
                  <a:lnTo>
                    <a:pt x="50" y="26"/>
                  </a:lnTo>
                  <a:lnTo>
                    <a:pt x="29" y="39"/>
                  </a:lnTo>
                  <a:lnTo>
                    <a:pt x="13" y="54"/>
                  </a:lnTo>
                  <a:lnTo>
                    <a:pt x="4" y="70"/>
                  </a:lnTo>
                  <a:lnTo>
                    <a:pt x="0" y="88"/>
                  </a:lnTo>
                  <a:lnTo>
                    <a:pt x="1" y="90"/>
                  </a:lnTo>
                  <a:lnTo>
                    <a:pt x="5" y="93"/>
                  </a:lnTo>
                  <a:lnTo>
                    <a:pt x="10" y="93"/>
                  </a:lnTo>
                  <a:lnTo>
                    <a:pt x="18" y="85"/>
                  </a:lnTo>
                  <a:lnTo>
                    <a:pt x="19" y="83"/>
                  </a:lnTo>
                  <a:lnTo>
                    <a:pt x="31" y="72"/>
                  </a:lnTo>
                  <a:lnTo>
                    <a:pt x="45" y="64"/>
                  </a:lnTo>
                  <a:lnTo>
                    <a:pt x="62" y="55"/>
                  </a:lnTo>
                  <a:lnTo>
                    <a:pt x="80" y="49"/>
                  </a:lnTo>
                  <a:lnTo>
                    <a:pt x="99" y="44"/>
                  </a:lnTo>
                  <a:lnTo>
                    <a:pt x="121" y="40"/>
                  </a:lnTo>
                  <a:lnTo>
                    <a:pt x="143" y="37"/>
                  </a:lnTo>
                  <a:lnTo>
                    <a:pt x="167" y="36"/>
                  </a:lnTo>
                  <a:lnTo>
                    <a:pt x="191" y="37"/>
                  </a:lnTo>
                  <a:lnTo>
                    <a:pt x="214" y="40"/>
                  </a:lnTo>
                  <a:lnTo>
                    <a:pt x="235" y="44"/>
                  </a:lnTo>
                  <a:lnTo>
                    <a:pt x="256" y="49"/>
                  </a:lnTo>
                  <a:lnTo>
                    <a:pt x="274" y="57"/>
                  </a:lnTo>
                  <a:lnTo>
                    <a:pt x="289" y="64"/>
                  </a:lnTo>
                  <a:lnTo>
                    <a:pt x="303" y="74"/>
                  </a:lnTo>
                  <a:lnTo>
                    <a:pt x="315" y="84"/>
                  </a:lnTo>
                  <a:lnTo>
                    <a:pt x="317" y="86"/>
                  </a:lnTo>
                  <a:lnTo>
                    <a:pt x="322" y="92"/>
                  </a:lnTo>
                  <a:lnTo>
                    <a:pt x="328" y="94"/>
                  </a:lnTo>
                  <a:lnTo>
                    <a:pt x="333" y="88"/>
                  </a:lnTo>
                  <a:close/>
                </a:path>
              </a:pathLst>
            </a:custGeom>
            <a:solidFill>
              <a:srgbClr val="BFCCD8"/>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46" name="Freeform 141"/>
            <p:cNvSpPr>
              <a:spLocks noChangeArrowheads="1"/>
            </p:cNvSpPr>
            <p:nvPr/>
          </p:nvSpPr>
          <p:spPr bwMode="auto">
            <a:xfrm>
              <a:off x="2901" y="2229"/>
              <a:ext cx="211" cy="98"/>
            </a:xfrm>
            <a:custGeom>
              <a:avLst/>
              <a:gdLst>
                <a:gd name="T0" fmla="*/ 0 w 171"/>
                <a:gd name="T1" fmla="*/ 32 h 93"/>
                <a:gd name="T2" fmla="*/ 0 w 171"/>
                <a:gd name="T3" fmla="*/ 32 h 93"/>
                <a:gd name="T4" fmla="*/ 1597 w 171"/>
                <a:gd name="T5" fmla="*/ 32 h 93"/>
                <a:gd name="T6" fmla="*/ 3044 w 171"/>
                <a:gd name="T7" fmla="*/ 43 h 93"/>
                <a:gd name="T8" fmla="*/ 4394 w 171"/>
                <a:gd name="T9" fmla="*/ 76 h 93"/>
                <a:gd name="T10" fmla="*/ 5578 w 171"/>
                <a:gd name="T11" fmla="*/ 106 h 93"/>
                <a:gd name="T12" fmla="*/ 6524 w 171"/>
                <a:gd name="T13" fmla="*/ 144 h 93"/>
                <a:gd name="T14" fmla="*/ 7132 w 171"/>
                <a:gd name="T15" fmla="*/ 191 h 93"/>
                <a:gd name="T16" fmla="*/ 7627 w 171"/>
                <a:gd name="T17" fmla="*/ 235 h 93"/>
                <a:gd name="T18" fmla="*/ 7711 w 171"/>
                <a:gd name="T19" fmla="*/ 286 h 93"/>
                <a:gd name="T20" fmla="*/ 8194 w 171"/>
                <a:gd name="T21" fmla="*/ 286 h 93"/>
                <a:gd name="T22" fmla="*/ 7944 w 171"/>
                <a:gd name="T23" fmla="*/ 225 h 93"/>
                <a:gd name="T24" fmla="*/ 7439 w 171"/>
                <a:gd name="T25" fmla="*/ 175 h 93"/>
                <a:gd name="T26" fmla="*/ 6754 w 171"/>
                <a:gd name="T27" fmla="*/ 126 h 93"/>
                <a:gd name="T28" fmla="*/ 5682 w 171"/>
                <a:gd name="T29" fmla="*/ 83 h 93"/>
                <a:gd name="T30" fmla="*/ 4559 w 171"/>
                <a:gd name="T31" fmla="*/ 46 h 93"/>
                <a:gd name="T32" fmla="*/ 3044 w 171"/>
                <a:gd name="T33" fmla="*/ 7 h 93"/>
                <a:gd name="T34" fmla="*/ 1597 w 171"/>
                <a:gd name="T35" fmla="*/ 2 h 93"/>
                <a:gd name="T36" fmla="*/ 0 w 171"/>
                <a:gd name="T37" fmla="*/ 0 h 93"/>
                <a:gd name="T38" fmla="*/ 0 w 171"/>
                <a:gd name="T39" fmla="*/ 0 h 93"/>
                <a:gd name="T40" fmla="*/ 0 w 171"/>
                <a:gd name="T41" fmla="*/ 32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1" h="93">
                  <a:moveTo>
                    <a:pt x="0" y="10"/>
                  </a:moveTo>
                  <a:lnTo>
                    <a:pt x="0" y="10"/>
                  </a:lnTo>
                  <a:lnTo>
                    <a:pt x="34" y="10"/>
                  </a:lnTo>
                  <a:lnTo>
                    <a:pt x="64" y="15"/>
                  </a:lnTo>
                  <a:lnTo>
                    <a:pt x="92" y="24"/>
                  </a:lnTo>
                  <a:lnTo>
                    <a:pt x="116" y="35"/>
                  </a:lnTo>
                  <a:lnTo>
                    <a:pt x="136" y="47"/>
                  </a:lnTo>
                  <a:lnTo>
                    <a:pt x="149" y="62"/>
                  </a:lnTo>
                  <a:lnTo>
                    <a:pt x="159" y="76"/>
                  </a:lnTo>
                  <a:lnTo>
                    <a:pt x="161" y="93"/>
                  </a:lnTo>
                  <a:lnTo>
                    <a:pt x="171" y="93"/>
                  </a:lnTo>
                  <a:lnTo>
                    <a:pt x="166" y="73"/>
                  </a:lnTo>
                  <a:lnTo>
                    <a:pt x="156" y="57"/>
                  </a:lnTo>
                  <a:lnTo>
                    <a:pt x="141" y="40"/>
                  </a:lnTo>
                  <a:lnTo>
                    <a:pt x="119" y="27"/>
                  </a:lnTo>
                  <a:lnTo>
                    <a:pt x="95" y="16"/>
                  </a:lnTo>
                  <a:lnTo>
                    <a:pt x="64" y="7"/>
                  </a:lnTo>
                  <a:lnTo>
                    <a:pt x="34" y="2"/>
                  </a:lnTo>
                  <a:lnTo>
                    <a:pt x="0" y="0"/>
                  </a:lnTo>
                  <a:lnTo>
                    <a:pt x="0" y="1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47" name="Freeform 142"/>
            <p:cNvSpPr>
              <a:spLocks noChangeArrowheads="1"/>
            </p:cNvSpPr>
            <p:nvPr/>
          </p:nvSpPr>
          <p:spPr bwMode="auto">
            <a:xfrm>
              <a:off x="2686" y="2229"/>
              <a:ext cx="214" cy="98"/>
            </a:xfrm>
            <a:custGeom>
              <a:avLst/>
              <a:gdLst>
                <a:gd name="T0" fmla="*/ 442 w 172"/>
                <a:gd name="T1" fmla="*/ 233 h 94"/>
                <a:gd name="T2" fmla="*/ 503 w 172"/>
                <a:gd name="T3" fmla="*/ 235 h 94"/>
                <a:gd name="T4" fmla="*/ 626 w 172"/>
                <a:gd name="T5" fmla="*/ 191 h 94"/>
                <a:gd name="T6" fmla="*/ 1121 w 172"/>
                <a:gd name="T7" fmla="*/ 155 h 94"/>
                <a:gd name="T8" fmla="*/ 1853 w 172"/>
                <a:gd name="T9" fmla="*/ 119 h 94"/>
                <a:gd name="T10" fmla="*/ 2868 w 172"/>
                <a:gd name="T11" fmla="*/ 87 h 94"/>
                <a:gd name="T12" fmla="*/ 4088 w 172"/>
                <a:gd name="T13" fmla="*/ 58 h 94"/>
                <a:gd name="T14" fmla="*/ 5425 w 172"/>
                <a:gd name="T15" fmla="*/ 37 h 94"/>
                <a:gd name="T16" fmla="*/ 7055 w 172"/>
                <a:gd name="T17" fmla="*/ 28 h 94"/>
                <a:gd name="T18" fmla="*/ 8778 w 172"/>
                <a:gd name="T19" fmla="*/ 28 h 94"/>
                <a:gd name="T20" fmla="*/ 8778 w 172"/>
                <a:gd name="T21" fmla="*/ 0 h 94"/>
                <a:gd name="T22" fmla="*/ 7055 w 172"/>
                <a:gd name="T23" fmla="*/ 2 h 94"/>
                <a:gd name="T24" fmla="*/ 5425 w 172"/>
                <a:gd name="T25" fmla="*/ 7 h 94"/>
                <a:gd name="T26" fmla="*/ 4001 w 172"/>
                <a:gd name="T27" fmla="*/ 39 h 94"/>
                <a:gd name="T28" fmla="*/ 2707 w 172"/>
                <a:gd name="T29" fmla="*/ 67 h 94"/>
                <a:gd name="T30" fmla="*/ 1640 w 172"/>
                <a:gd name="T31" fmla="*/ 101 h 94"/>
                <a:gd name="T32" fmla="*/ 779 w 172"/>
                <a:gd name="T33" fmla="*/ 145 h 94"/>
                <a:gd name="T34" fmla="*/ 229 w 172"/>
                <a:gd name="T35" fmla="*/ 187 h 94"/>
                <a:gd name="T36" fmla="*/ 0 w 172"/>
                <a:gd name="T37" fmla="*/ 235 h 94"/>
                <a:gd name="T38" fmla="*/ 1 w 172"/>
                <a:gd name="T39" fmla="*/ 238 h 94"/>
                <a:gd name="T40" fmla="*/ 442 w 172"/>
                <a:gd name="T41" fmla="*/ 233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2" h="94">
                  <a:moveTo>
                    <a:pt x="9" y="91"/>
                  </a:moveTo>
                  <a:lnTo>
                    <a:pt x="10" y="93"/>
                  </a:lnTo>
                  <a:lnTo>
                    <a:pt x="12" y="76"/>
                  </a:lnTo>
                  <a:lnTo>
                    <a:pt x="22" y="62"/>
                  </a:lnTo>
                  <a:lnTo>
                    <a:pt x="36" y="47"/>
                  </a:lnTo>
                  <a:lnTo>
                    <a:pt x="56" y="35"/>
                  </a:lnTo>
                  <a:lnTo>
                    <a:pt x="80" y="24"/>
                  </a:lnTo>
                  <a:lnTo>
                    <a:pt x="107" y="15"/>
                  </a:lnTo>
                  <a:lnTo>
                    <a:pt x="138" y="10"/>
                  </a:lnTo>
                  <a:lnTo>
                    <a:pt x="172" y="10"/>
                  </a:lnTo>
                  <a:lnTo>
                    <a:pt x="172" y="0"/>
                  </a:lnTo>
                  <a:lnTo>
                    <a:pt x="138" y="2"/>
                  </a:lnTo>
                  <a:lnTo>
                    <a:pt x="107" y="7"/>
                  </a:lnTo>
                  <a:lnTo>
                    <a:pt x="78" y="16"/>
                  </a:lnTo>
                  <a:lnTo>
                    <a:pt x="53" y="27"/>
                  </a:lnTo>
                  <a:lnTo>
                    <a:pt x="32" y="40"/>
                  </a:lnTo>
                  <a:lnTo>
                    <a:pt x="15" y="57"/>
                  </a:lnTo>
                  <a:lnTo>
                    <a:pt x="5" y="73"/>
                  </a:lnTo>
                  <a:lnTo>
                    <a:pt x="0" y="93"/>
                  </a:lnTo>
                  <a:lnTo>
                    <a:pt x="1" y="94"/>
                  </a:lnTo>
                  <a:lnTo>
                    <a:pt x="9" y="91"/>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48" name="Freeform 143"/>
            <p:cNvSpPr>
              <a:spLocks noChangeArrowheads="1"/>
            </p:cNvSpPr>
            <p:nvPr/>
          </p:nvSpPr>
          <p:spPr bwMode="auto">
            <a:xfrm>
              <a:off x="2688" y="2324"/>
              <a:ext cx="31" cy="14"/>
            </a:xfrm>
            <a:custGeom>
              <a:avLst/>
              <a:gdLst>
                <a:gd name="T0" fmla="*/ 423 w 26"/>
                <a:gd name="T1" fmla="*/ 1 h 14"/>
                <a:gd name="T2" fmla="*/ 423 w 26"/>
                <a:gd name="T3" fmla="*/ 0 h 14"/>
                <a:gd name="T4" fmla="*/ 297 w 26"/>
                <a:gd name="T5" fmla="*/ 6 h 14"/>
                <a:gd name="T6" fmla="*/ 249 w 26"/>
                <a:gd name="T7" fmla="*/ 6 h 14"/>
                <a:gd name="T8" fmla="*/ 209 w 26"/>
                <a:gd name="T9" fmla="*/ 5 h 14"/>
                <a:gd name="T10" fmla="*/ 209 w 26"/>
                <a:gd name="T11" fmla="*/ 3 h 14"/>
                <a:gd name="T12" fmla="*/ 0 w 26"/>
                <a:gd name="T13" fmla="*/ 6 h 14"/>
                <a:gd name="T14" fmla="*/ 86 w 26"/>
                <a:gd name="T15" fmla="*/ 10 h 14"/>
                <a:gd name="T16" fmla="*/ 209 w 26"/>
                <a:gd name="T17" fmla="*/ 14 h 14"/>
                <a:gd name="T18" fmla="*/ 355 w 26"/>
                <a:gd name="T19" fmla="*/ 14 h 14"/>
                <a:gd name="T20" fmla="*/ 610 w 26"/>
                <a:gd name="T21" fmla="*/ 5 h 14"/>
                <a:gd name="T22" fmla="*/ 610 w 26"/>
                <a:gd name="T23" fmla="*/ 3 h 14"/>
                <a:gd name="T24" fmla="*/ 610 w 26"/>
                <a:gd name="T25" fmla="*/ 5 h 14"/>
                <a:gd name="T26" fmla="*/ 610 w 26"/>
                <a:gd name="T27" fmla="*/ 5 h 14"/>
                <a:gd name="T28" fmla="*/ 610 w 26"/>
                <a:gd name="T29" fmla="*/ 3 h 14"/>
                <a:gd name="T30" fmla="*/ 423 w 26"/>
                <a:gd name="T31" fmla="*/ 1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 h="14">
                  <a:moveTo>
                    <a:pt x="18" y="1"/>
                  </a:moveTo>
                  <a:lnTo>
                    <a:pt x="18" y="0"/>
                  </a:lnTo>
                  <a:lnTo>
                    <a:pt x="12" y="6"/>
                  </a:lnTo>
                  <a:lnTo>
                    <a:pt x="10" y="6"/>
                  </a:lnTo>
                  <a:lnTo>
                    <a:pt x="8" y="5"/>
                  </a:lnTo>
                  <a:lnTo>
                    <a:pt x="8" y="3"/>
                  </a:lnTo>
                  <a:lnTo>
                    <a:pt x="0" y="6"/>
                  </a:lnTo>
                  <a:lnTo>
                    <a:pt x="3" y="10"/>
                  </a:lnTo>
                  <a:lnTo>
                    <a:pt x="8" y="14"/>
                  </a:lnTo>
                  <a:lnTo>
                    <a:pt x="15" y="14"/>
                  </a:lnTo>
                  <a:lnTo>
                    <a:pt x="26" y="5"/>
                  </a:lnTo>
                  <a:lnTo>
                    <a:pt x="26" y="3"/>
                  </a:lnTo>
                  <a:lnTo>
                    <a:pt x="26" y="5"/>
                  </a:lnTo>
                  <a:lnTo>
                    <a:pt x="26" y="3"/>
                  </a:lnTo>
                  <a:lnTo>
                    <a:pt x="18" y="1"/>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49" name="Freeform 144"/>
            <p:cNvSpPr>
              <a:spLocks noChangeArrowheads="1"/>
            </p:cNvSpPr>
            <p:nvPr/>
          </p:nvSpPr>
          <p:spPr bwMode="auto">
            <a:xfrm>
              <a:off x="2710" y="2321"/>
              <a:ext cx="10" cy="5"/>
            </a:xfrm>
            <a:custGeom>
              <a:avLst/>
              <a:gdLst>
                <a:gd name="T0" fmla="*/ 3 w 9"/>
                <a:gd name="T1" fmla="*/ 0 h 6"/>
                <a:gd name="T2" fmla="*/ 2 w 9"/>
                <a:gd name="T3" fmla="*/ 1 h 6"/>
                <a:gd name="T4" fmla="*/ 0 w 9"/>
                <a:gd name="T5" fmla="*/ 3 h 6"/>
                <a:gd name="T6" fmla="*/ 51 w 9"/>
                <a:gd name="T7" fmla="*/ 3 h 6"/>
                <a:gd name="T8" fmla="*/ 57 w 9"/>
                <a:gd name="T9" fmla="*/ 3 h 6"/>
                <a:gd name="T10" fmla="*/ 51 w 9"/>
                <a:gd name="T11" fmla="*/ 3 h 6"/>
                <a:gd name="T12" fmla="*/ 3 w 9"/>
                <a:gd name="T13" fmla="*/ 0 h 6"/>
                <a:gd name="T14" fmla="*/ 2 w 9"/>
                <a:gd name="T15" fmla="*/ 0 h 6"/>
                <a:gd name="T16" fmla="*/ 2 w 9"/>
                <a:gd name="T17" fmla="*/ 1 h 6"/>
                <a:gd name="T18" fmla="*/ 3 w 9"/>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6">
                  <a:moveTo>
                    <a:pt x="3" y="0"/>
                  </a:moveTo>
                  <a:lnTo>
                    <a:pt x="2" y="1"/>
                  </a:lnTo>
                  <a:lnTo>
                    <a:pt x="0" y="4"/>
                  </a:lnTo>
                  <a:lnTo>
                    <a:pt x="8" y="6"/>
                  </a:lnTo>
                  <a:lnTo>
                    <a:pt x="9" y="4"/>
                  </a:lnTo>
                  <a:lnTo>
                    <a:pt x="8" y="5"/>
                  </a:lnTo>
                  <a:lnTo>
                    <a:pt x="3" y="0"/>
                  </a:lnTo>
                  <a:lnTo>
                    <a:pt x="2" y="0"/>
                  </a:lnTo>
                  <a:lnTo>
                    <a:pt x="2" y="1"/>
                  </a:lnTo>
                  <a:lnTo>
                    <a:pt x="3"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50" name="Freeform 145"/>
            <p:cNvSpPr>
              <a:spLocks noChangeArrowheads="1"/>
            </p:cNvSpPr>
            <p:nvPr/>
          </p:nvSpPr>
          <p:spPr bwMode="auto">
            <a:xfrm>
              <a:off x="2714" y="2268"/>
              <a:ext cx="186" cy="56"/>
            </a:xfrm>
            <a:custGeom>
              <a:avLst/>
              <a:gdLst>
                <a:gd name="T0" fmla="*/ 7212 w 150"/>
                <a:gd name="T1" fmla="*/ 0 h 54"/>
                <a:gd name="T2" fmla="*/ 7212 w 150"/>
                <a:gd name="T3" fmla="*/ 0 h 54"/>
                <a:gd name="T4" fmla="*/ 6009 w 150"/>
                <a:gd name="T5" fmla="*/ 2 h 54"/>
                <a:gd name="T6" fmla="*/ 5002 w 150"/>
                <a:gd name="T7" fmla="*/ 5 h 54"/>
                <a:gd name="T8" fmla="*/ 3908 w 150"/>
                <a:gd name="T9" fmla="*/ 27 h 54"/>
                <a:gd name="T10" fmla="*/ 2966 w 150"/>
                <a:gd name="T11" fmla="*/ 37 h 54"/>
                <a:gd name="T12" fmla="*/ 2050 w 150"/>
                <a:gd name="T13" fmla="*/ 54 h 54"/>
                <a:gd name="T14" fmla="*/ 1280 w 150"/>
                <a:gd name="T15" fmla="*/ 80 h 54"/>
                <a:gd name="T16" fmla="*/ 609 w 150"/>
                <a:gd name="T17" fmla="*/ 98 h 54"/>
                <a:gd name="T18" fmla="*/ 0 w 150"/>
                <a:gd name="T19" fmla="*/ 131 h 54"/>
                <a:gd name="T20" fmla="*/ 224 w 150"/>
                <a:gd name="T21" fmla="*/ 143 h 54"/>
                <a:gd name="T22" fmla="*/ 816 w 150"/>
                <a:gd name="T23" fmla="*/ 121 h 54"/>
                <a:gd name="T24" fmla="*/ 1421 w 150"/>
                <a:gd name="T25" fmla="*/ 98 h 54"/>
                <a:gd name="T26" fmla="*/ 2215 w 150"/>
                <a:gd name="T27" fmla="*/ 76 h 54"/>
                <a:gd name="T28" fmla="*/ 3069 w 150"/>
                <a:gd name="T29" fmla="*/ 57 h 54"/>
                <a:gd name="T30" fmla="*/ 3908 w 150"/>
                <a:gd name="T31" fmla="*/ 43 h 54"/>
                <a:gd name="T32" fmla="*/ 5002 w 150"/>
                <a:gd name="T33" fmla="*/ 35 h 54"/>
                <a:gd name="T34" fmla="*/ 6009 w 150"/>
                <a:gd name="T35" fmla="*/ 29 h 54"/>
                <a:gd name="T36" fmla="*/ 7212 w 150"/>
                <a:gd name="T37" fmla="*/ 29 h 54"/>
                <a:gd name="T38" fmla="*/ 7212 w 150"/>
                <a:gd name="T39" fmla="*/ 29 h 54"/>
                <a:gd name="T40" fmla="*/ 7212 w 150"/>
                <a:gd name="T41" fmla="*/ 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0" h="54">
                  <a:moveTo>
                    <a:pt x="150" y="0"/>
                  </a:moveTo>
                  <a:lnTo>
                    <a:pt x="150" y="0"/>
                  </a:lnTo>
                  <a:lnTo>
                    <a:pt x="126" y="2"/>
                  </a:lnTo>
                  <a:lnTo>
                    <a:pt x="104" y="5"/>
                  </a:lnTo>
                  <a:lnTo>
                    <a:pt x="82" y="9"/>
                  </a:lnTo>
                  <a:lnTo>
                    <a:pt x="62" y="14"/>
                  </a:lnTo>
                  <a:lnTo>
                    <a:pt x="43" y="21"/>
                  </a:lnTo>
                  <a:lnTo>
                    <a:pt x="27" y="30"/>
                  </a:lnTo>
                  <a:lnTo>
                    <a:pt x="12" y="37"/>
                  </a:lnTo>
                  <a:lnTo>
                    <a:pt x="0" y="49"/>
                  </a:lnTo>
                  <a:lnTo>
                    <a:pt x="5" y="54"/>
                  </a:lnTo>
                  <a:lnTo>
                    <a:pt x="17" y="45"/>
                  </a:lnTo>
                  <a:lnTo>
                    <a:pt x="29" y="37"/>
                  </a:lnTo>
                  <a:lnTo>
                    <a:pt x="46" y="28"/>
                  </a:lnTo>
                  <a:lnTo>
                    <a:pt x="64" y="22"/>
                  </a:lnTo>
                  <a:lnTo>
                    <a:pt x="82" y="17"/>
                  </a:lnTo>
                  <a:lnTo>
                    <a:pt x="104" y="13"/>
                  </a:lnTo>
                  <a:lnTo>
                    <a:pt x="126" y="10"/>
                  </a:lnTo>
                  <a:lnTo>
                    <a:pt x="150" y="10"/>
                  </a:lnTo>
                  <a:lnTo>
                    <a:pt x="15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51" name="Freeform 146"/>
            <p:cNvSpPr>
              <a:spLocks noChangeArrowheads="1"/>
            </p:cNvSpPr>
            <p:nvPr/>
          </p:nvSpPr>
          <p:spPr bwMode="auto">
            <a:xfrm>
              <a:off x="2901" y="2268"/>
              <a:ext cx="188" cy="58"/>
            </a:xfrm>
            <a:custGeom>
              <a:avLst/>
              <a:gdLst>
                <a:gd name="T0" fmla="*/ 7668 w 152"/>
                <a:gd name="T1" fmla="*/ 130 h 55"/>
                <a:gd name="T2" fmla="*/ 7622 w 152"/>
                <a:gd name="T3" fmla="*/ 130 h 55"/>
                <a:gd name="T4" fmla="*/ 6999 w 152"/>
                <a:gd name="T5" fmla="*/ 100 h 55"/>
                <a:gd name="T6" fmla="*/ 6226 w 152"/>
                <a:gd name="T7" fmla="*/ 79 h 55"/>
                <a:gd name="T8" fmla="*/ 5455 w 152"/>
                <a:gd name="T9" fmla="*/ 55 h 55"/>
                <a:gd name="T10" fmla="*/ 4543 w 152"/>
                <a:gd name="T11" fmla="*/ 36 h 55"/>
                <a:gd name="T12" fmla="*/ 3475 w 152"/>
                <a:gd name="T13" fmla="*/ 9 h 55"/>
                <a:gd name="T14" fmla="*/ 2364 w 152"/>
                <a:gd name="T15" fmla="*/ 5 h 55"/>
                <a:gd name="T16" fmla="*/ 1200 w 152"/>
                <a:gd name="T17" fmla="*/ 2 h 55"/>
                <a:gd name="T18" fmla="*/ 0 w 152"/>
                <a:gd name="T19" fmla="*/ 0 h 55"/>
                <a:gd name="T20" fmla="*/ 0 w 152"/>
                <a:gd name="T21" fmla="*/ 28 h 55"/>
                <a:gd name="T22" fmla="*/ 1200 w 152"/>
                <a:gd name="T23" fmla="*/ 28 h 55"/>
                <a:gd name="T24" fmla="*/ 2364 w 152"/>
                <a:gd name="T25" fmla="*/ 34 h 55"/>
                <a:gd name="T26" fmla="*/ 3475 w 152"/>
                <a:gd name="T27" fmla="*/ 42 h 55"/>
                <a:gd name="T28" fmla="*/ 4387 w 152"/>
                <a:gd name="T29" fmla="*/ 55 h 55"/>
                <a:gd name="T30" fmla="*/ 5373 w 152"/>
                <a:gd name="T31" fmla="*/ 79 h 55"/>
                <a:gd name="T32" fmla="*/ 6130 w 152"/>
                <a:gd name="T33" fmla="*/ 95 h 55"/>
                <a:gd name="T34" fmla="*/ 6683 w 152"/>
                <a:gd name="T35" fmla="*/ 121 h 55"/>
                <a:gd name="T36" fmla="*/ 7366 w 152"/>
                <a:gd name="T37" fmla="*/ 142 h 55"/>
                <a:gd name="T38" fmla="*/ 7268 w 152"/>
                <a:gd name="T39" fmla="*/ 142 h 55"/>
                <a:gd name="T40" fmla="*/ 7668 w 152"/>
                <a:gd name="T41" fmla="*/ 13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2" h="55">
                  <a:moveTo>
                    <a:pt x="152" y="50"/>
                  </a:moveTo>
                  <a:lnTo>
                    <a:pt x="150" y="50"/>
                  </a:lnTo>
                  <a:lnTo>
                    <a:pt x="138" y="39"/>
                  </a:lnTo>
                  <a:lnTo>
                    <a:pt x="124" y="30"/>
                  </a:lnTo>
                  <a:lnTo>
                    <a:pt x="108" y="22"/>
                  </a:lnTo>
                  <a:lnTo>
                    <a:pt x="90" y="14"/>
                  </a:lnTo>
                  <a:lnTo>
                    <a:pt x="68" y="9"/>
                  </a:lnTo>
                  <a:lnTo>
                    <a:pt x="47" y="5"/>
                  </a:lnTo>
                  <a:lnTo>
                    <a:pt x="24" y="2"/>
                  </a:lnTo>
                  <a:lnTo>
                    <a:pt x="0" y="0"/>
                  </a:lnTo>
                  <a:lnTo>
                    <a:pt x="0" y="10"/>
                  </a:lnTo>
                  <a:lnTo>
                    <a:pt x="24" y="10"/>
                  </a:lnTo>
                  <a:lnTo>
                    <a:pt x="47" y="13"/>
                  </a:lnTo>
                  <a:lnTo>
                    <a:pt x="68" y="17"/>
                  </a:lnTo>
                  <a:lnTo>
                    <a:pt x="87" y="22"/>
                  </a:lnTo>
                  <a:lnTo>
                    <a:pt x="106" y="30"/>
                  </a:lnTo>
                  <a:lnTo>
                    <a:pt x="121" y="37"/>
                  </a:lnTo>
                  <a:lnTo>
                    <a:pt x="133" y="46"/>
                  </a:lnTo>
                  <a:lnTo>
                    <a:pt x="146" y="55"/>
                  </a:lnTo>
                  <a:lnTo>
                    <a:pt x="144" y="55"/>
                  </a:lnTo>
                  <a:lnTo>
                    <a:pt x="152" y="5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52" name="Freeform 147"/>
            <p:cNvSpPr>
              <a:spLocks noChangeArrowheads="1"/>
            </p:cNvSpPr>
            <p:nvPr/>
          </p:nvSpPr>
          <p:spPr bwMode="auto">
            <a:xfrm>
              <a:off x="3081" y="2321"/>
              <a:ext cx="33" cy="18"/>
            </a:xfrm>
            <a:custGeom>
              <a:avLst/>
              <a:gdLst>
                <a:gd name="T0" fmla="*/ 659 w 27"/>
                <a:gd name="T1" fmla="*/ 7 h 17"/>
                <a:gd name="T2" fmla="*/ 664 w 27"/>
                <a:gd name="T3" fmla="*/ 5 h 17"/>
                <a:gd name="T4" fmla="*/ 590 w 27"/>
                <a:gd name="T5" fmla="*/ 9 h 17"/>
                <a:gd name="T6" fmla="*/ 539 w 27"/>
                <a:gd name="T7" fmla="*/ 7 h 17"/>
                <a:gd name="T8" fmla="*/ 323 w 27"/>
                <a:gd name="T9" fmla="*/ 3 h 17"/>
                <a:gd name="T10" fmla="*/ 297 w 27"/>
                <a:gd name="T11" fmla="*/ 0 h 17"/>
                <a:gd name="T12" fmla="*/ 0 w 27"/>
                <a:gd name="T13" fmla="*/ 5 h 17"/>
                <a:gd name="T14" fmla="*/ 145 w 27"/>
                <a:gd name="T15" fmla="*/ 8 h 17"/>
                <a:gd name="T16" fmla="*/ 323 w 27"/>
                <a:gd name="T17" fmla="*/ 15 h 17"/>
                <a:gd name="T18" fmla="*/ 664 w 27"/>
                <a:gd name="T19" fmla="*/ 17 h 17"/>
                <a:gd name="T20" fmla="*/ 984 w 27"/>
                <a:gd name="T21" fmla="*/ 8 h 17"/>
                <a:gd name="T22" fmla="*/ 992 w 27"/>
                <a:gd name="T23" fmla="*/ 7 h 17"/>
                <a:gd name="T24" fmla="*/ 984 w 27"/>
                <a:gd name="T25" fmla="*/ 8 h 17"/>
                <a:gd name="T26" fmla="*/ 984 w 27"/>
                <a:gd name="T27" fmla="*/ 7 h 17"/>
                <a:gd name="T28" fmla="*/ 992 w 27"/>
                <a:gd name="T29" fmla="*/ 7 h 17"/>
                <a:gd name="T30" fmla="*/ 659 w 27"/>
                <a:gd name="T31" fmla="*/ 7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 h="17">
                  <a:moveTo>
                    <a:pt x="17" y="7"/>
                  </a:moveTo>
                  <a:lnTo>
                    <a:pt x="18" y="5"/>
                  </a:lnTo>
                  <a:lnTo>
                    <a:pt x="16" y="9"/>
                  </a:lnTo>
                  <a:lnTo>
                    <a:pt x="14" y="7"/>
                  </a:lnTo>
                  <a:lnTo>
                    <a:pt x="9" y="3"/>
                  </a:lnTo>
                  <a:lnTo>
                    <a:pt x="8" y="0"/>
                  </a:lnTo>
                  <a:lnTo>
                    <a:pt x="0" y="5"/>
                  </a:lnTo>
                  <a:lnTo>
                    <a:pt x="4" y="8"/>
                  </a:lnTo>
                  <a:lnTo>
                    <a:pt x="9" y="15"/>
                  </a:lnTo>
                  <a:lnTo>
                    <a:pt x="18" y="17"/>
                  </a:lnTo>
                  <a:lnTo>
                    <a:pt x="26" y="8"/>
                  </a:lnTo>
                  <a:lnTo>
                    <a:pt x="27" y="7"/>
                  </a:lnTo>
                  <a:lnTo>
                    <a:pt x="26" y="8"/>
                  </a:lnTo>
                  <a:lnTo>
                    <a:pt x="26" y="7"/>
                  </a:lnTo>
                  <a:lnTo>
                    <a:pt x="27" y="7"/>
                  </a:lnTo>
                  <a:lnTo>
                    <a:pt x="17" y="7"/>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53" name="Freeform 148"/>
            <p:cNvSpPr>
              <a:spLocks noChangeArrowheads="1"/>
            </p:cNvSpPr>
            <p:nvPr/>
          </p:nvSpPr>
          <p:spPr bwMode="auto">
            <a:xfrm>
              <a:off x="2771" y="2235"/>
              <a:ext cx="284" cy="65"/>
            </a:xfrm>
            <a:custGeom>
              <a:avLst/>
              <a:gdLst>
                <a:gd name="T0" fmla="*/ 550 w 229"/>
                <a:gd name="T1" fmla="*/ 124 h 62"/>
                <a:gd name="T2" fmla="*/ 1818 w 229"/>
                <a:gd name="T3" fmla="*/ 103 h 62"/>
                <a:gd name="T4" fmla="*/ 3084 w 229"/>
                <a:gd name="T5" fmla="*/ 90 h 62"/>
                <a:gd name="T6" fmla="*/ 4618 w 229"/>
                <a:gd name="T7" fmla="*/ 85 h 62"/>
                <a:gd name="T8" fmla="*/ 6119 w 229"/>
                <a:gd name="T9" fmla="*/ 85 h 62"/>
                <a:gd name="T10" fmla="*/ 7751 w 229"/>
                <a:gd name="T11" fmla="*/ 93 h 62"/>
                <a:gd name="T12" fmla="*/ 9253 w 229"/>
                <a:gd name="T13" fmla="*/ 104 h 62"/>
                <a:gd name="T14" fmla="*/ 10565 w 229"/>
                <a:gd name="T15" fmla="*/ 127 h 62"/>
                <a:gd name="T16" fmla="*/ 11624 w 229"/>
                <a:gd name="T17" fmla="*/ 145 h 62"/>
                <a:gd name="T18" fmla="*/ 11687 w 229"/>
                <a:gd name="T19" fmla="*/ 127 h 62"/>
                <a:gd name="T20" fmla="*/ 11124 w 229"/>
                <a:gd name="T21" fmla="*/ 85 h 62"/>
                <a:gd name="T22" fmla="*/ 10667 w 229"/>
                <a:gd name="T23" fmla="*/ 49 h 62"/>
                <a:gd name="T24" fmla="*/ 9994 w 229"/>
                <a:gd name="T25" fmla="*/ 35 h 62"/>
                <a:gd name="T26" fmla="*/ 8811 w 229"/>
                <a:gd name="T27" fmla="*/ 8 h 62"/>
                <a:gd name="T28" fmla="*/ 7546 w 229"/>
                <a:gd name="T29" fmla="*/ 2 h 62"/>
                <a:gd name="T30" fmla="*/ 6093 w 229"/>
                <a:gd name="T31" fmla="*/ 0 h 62"/>
                <a:gd name="T32" fmla="*/ 4618 w 229"/>
                <a:gd name="T33" fmla="*/ 0 h 62"/>
                <a:gd name="T34" fmla="*/ 3161 w 229"/>
                <a:gd name="T35" fmla="*/ 2 h 62"/>
                <a:gd name="T36" fmla="*/ 1854 w 229"/>
                <a:gd name="T37" fmla="*/ 8 h 62"/>
                <a:gd name="T38" fmla="*/ 680 w 229"/>
                <a:gd name="T39" fmla="*/ 33 h 62"/>
                <a:gd name="T40" fmla="*/ 2 w 229"/>
                <a:gd name="T41" fmla="*/ 43 h 62"/>
                <a:gd name="T42" fmla="*/ 411 w 229"/>
                <a:gd name="T43" fmla="*/ 49 h 62"/>
                <a:gd name="T44" fmla="*/ 1053 w 229"/>
                <a:gd name="T45" fmla="*/ 53 h 62"/>
                <a:gd name="T46" fmla="*/ 2263 w 229"/>
                <a:gd name="T47" fmla="*/ 45 h 62"/>
                <a:gd name="T48" fmla="*/ 3838 w 229"/>
                <a:gd name="T49" fmla="*/ 10 h 62"/>
                <a:gd name="T50" fmla="*/ 4896 w 229"/>
                <a:gd name="T51" fmla="*/ 8 h 62"/>
                <a:gd name="T52" fmla="*/ 5409 w 229"/>
                <a:gd name="T53" fmla="*/ 29 h 62"/>
                <a:gd name="T54" fmla="*/ 5409 w 229"/>
                <a:gd name="T55" fmla="*/ 39 h 62"/>
                <a:gd name="T56" fmla="*/ 5409 w 229"/>
                <a:gd name="T57" fmla="*/ 41 h 62"/>
                <a:gd name="T58" fmla="*/ 5689 w 229"/>
                <a:gd name="T59" fmla="*/ 29 h 62"/>
                <a:gd name="T60" fmla="*/ 5689 w 229"/>
                <a:gd name="T61" fmla="*/ 5 h 62"/>
                <a:gd name="T62" fmla="*/ 6669 w 229"/>
                <a:gd name="T63" fmla="*/ 8 h 62"/>
                <a:gd name="T64" fmla="*/ 7948 w 229"/>
                <a:gd name="T65" fmla="*/ 31 h 62"/>
                <a:gd name="T66" fmla="*/ 9075 w 229"/>
                <a:gd name="T67" fmla="*/ 49 h 62"/>
                <a:gd name="T68" fmla="*/ 9670 w 229"/>
                <a:gd name="T69" fmla="*/ 85 h 62"/>
                <a:gd name="T70" fmla="*/ 9208 w 229"/>
                <a:gd name="T71" fmla="*/ 90 h 62"/>
                <a:gd name="T72" fmla="*/ 8240 w 229"/>
                <a:gd name="T73" fmla="*/ 82 h 62"/>
                <a:gd name="T74" fmla="*/ 7292 w 229"/>
                <a:gd name="T75" fmla="*/ 77 h 62"/>
                <a:gd name="T76" fmla="*/ 6119 w 229"/>
                <a:gd name="T77" fmla="*/ 71 h 62"/>
                <a:gd name="T78" fmla="*/ 5251 w 229"/>
                <a:gd name="T79" fmla="*/ 71 h 62"/>
                <a:gd name="T80" fmla="*/ 4618 w 229"/>
                <a:gd name="T81" fmla="*/ 77 h 62"/>
                <a:gd name="T82" fmla="*/ 4637 w 229"/>
                <a:gd name="T83" fmla="*/ 59 h 62"/>
                <a:gd name="T84" fmla="*/ 4857 w 229"/>
                <a:gd name="T85" fmla="*/ 51 h 62"/>
                <a:gd name="T86" fmla="*/ 4165 w 229"/>
                <a:gd name="T87" fmla="*/ 59 h 62"/>
                <a:gd name="T88" fmla="*/ 3393 w 229"/>
                <a:gd name="T89" fmla="*/ 85 h 62"/>
                <a:gd name="T90" fmla="*/ 2396 w 229"/>
                <a:gd name="T91" fmla="*/ 90 h 62"/>
                <a:gd name="T92" fmla="*/ 2031 w 229"/>
                <a:gd name="T93" fmla="*/ 90 h 62"/>
                <a:gd name="T94" fmla="*/ 1490 w 229"/>
                <a:gd name="T95" fmla="*/ 90 h 62"/>
                <a:gd name="T96" fmla="*/ 851 w 229"/>
                <a:gd name="T97" fmla="*/ 98 h 62"/>
                <a:gd name="T98" fmla="*/ 229 w 229"/>
                <a:gd name="T99" fmla="*/ 114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9" h="62">
                  <a:moveTo>
                    <a:pt x="0" y="55"/>
                  </a:moveTo>
                  <a:lnTo>
                    <a:pt x="11" y="52"/>
                  </a:lnTo>
                  <a:lnTo>
                    <a:pt x="23" y="48"/>
                  </a:lnTo>
                  <a:lnTo>
                    <a:pt x="35" y="44"/>
                  </a:lnTo>
                  <a:lnTo>
                    <a:pt x="47" y="41"/>
                  </a:lnTo>
                  <a:lnTo>
                    <a:pt x="60" y="39"/>
                  </a:lnTo>
                  <a:lnTo>
                    <a:pt x="75" y="37"/>
                  </a:lnTo>
                  <a:lnTo>
                    <a:pt x="90" y="36"/>
                  </a:lnTo>
                  <a:lnTo>
                    <a:pt x="104" y="36"/>
                  </a:lnTo>
                  <a:lnTo>
                    <a:pt x="120" y="36"/>
                  </a:lnTo>
                  <a:lnTo>
                    <a:pt x="136" y="37"/>
                  </a:lnTo>
                  <a:lnTo>
                    <a:pt x="151" y="40"/>
                  </a:lnTo>
                  <a:lnTo>
                    <a:pt x="166" y="42"/>
                  </a:lnTo>
                  <a:lnTo>
                    <a:pt x="180" y="45"/>
                  </a:lnTo>
                  <a:lnTo>
                    <a:pt x="193" y="50"/>
                  </a:lnTo>
                  <a:lnTo>
                    <a:pt x="206" y="54"/>
                  </a:lnTo>
                  <a:lnTo>
                    <a:pt x="217" y="59"/>
                  </a:lnTo>
                  <a:lnTo>
                    <a:pt x="226" y="62"/>
                  </a:lnTo>
                  <a:lnTo>
                    <a:pt x="229" y="61"/>
                  </a:lnTo>
                  <a:lnTo>
                    <a:pt x="228" y="54"/>
                  </a:lnTo>
                  <a:lnTo>
                    <a:pt x="224" y="45"/>
                  </a:lnTo>
                  <a:lnTo>
                    <a:pt x="218" y="36"/>
                  </a:lnTo>
                  <a:lnTo>
                    <a:pt x="212" y="28"/>
                  </a:lnTo>
                  <a:lnTo>
                    <a:pt x="208" y="22"/>
                  </a:lnTo>
                  <a:lnTo>
                    <a:pt x="206" y="19"/>
                  </a:lnTo>
                  <a:lnTo>
                    <a:pt x="195" y="15"/>
                  </a:lnTo>
                  <a:lnTo>
                    <a:pt x="184" y="11"/>
                  </a:lnTo>
                  <a:lnTo>
                    <a:pt x="172" y="8"/>
                  </a:lnTo>
                  <a:lnTo>
                    <a:pt x="160" y="5"/>
                  </a:lnTo>
                  <a:lnTo>
                    <a:pt x="147" y="2"/>
                  </a:lnTo>
                  <a:lnTo>
                    <a:pt x="133" y="1"/>
                  </a:lnTo>
                  <a:lnTo>
                    <a:pt x="119" y="0"/>
                  </a:lnTo>
                  <a:lnTo>
                    <a:pt x="104" y="0"/>
                  </a:lnTo>
                  <a:lnTo>
                    <a:pt x="90" y="0"/>
                  </a:lnTo>
                  <a:lnTo>
                    <a:pt x="76" y="1"/>
                  </a:lnTo>
                  <a:lnTo>
                    <a:pt x="62" y="2"/>
                  </a:lnTo>
                  <a:lnTo>
                    <a:pt x="50" y="5"/>
                  </a:lnTo>
                  <a:lnTo>
                    <a:pt x="36" y="8"/>
                  </a:lnTo>
                  <a:lnTo>
                    <a:pt x="24" y="10"/>
                  </a:lnTo>
                  <a:lnTo>
                    <a:pt x="13" y="14"/>
                  </a:lnTo>
                  <a:lnTo>
                    <a:pt x="2" y="18"/>
                  </a:lnTo>
                  <a:lnTo>
                    <a:pt x="2" y="19"/>
                  </a:lnTo>
                  <a:lnTo>
                    <a:pt x="5" y="20"/>
                  </a:lnTo>
                  <a:lnTo>
                    <a:pt x="8" y="22"/>
                  </a:lnTo>
                  <a:lnTo>
                    <a:pt x="13" y="24"/>
                  </a:lnTo>
                  <a:lnTo>
                    <a:pt x="20" y="24"/>
                  </a:lnTo>
                  <a:lnTo>
                    <a:pt x="31" y="24"/>
                  </a:lnTo>
                  <a:lnTo>
                    <a:pt x="44" y="20"/>
                  </a:lnTo>
                  <a:lnTo>
                    <a:pt x="59" y="15"/>
                  </a:lnTo>
                  <a:lnTo>
                    <a:pt x="75" y="10"/>
                  </a:lnTo>
                  <a:lnTo>
                    <a:pt x="87" y="8"/>
                  </a:lnTo>
                  <a:lnTo>
                    <a:pt x="96" y="8"/>
                  </a:lnTo>
                  <a:lnTo>
                    <a:pt x="102" y="9"/>
                  </a:lnTo>
                  <a:lnTo>
                    <a:pt x="105" y="11"/>
                  </a:lnTo>
                  <a:lnTo>
                    <a:pt x="107" y="14"/>
                  </a:lnTo>
                  <a:lnTo>
                    <a:pt x="105" y="17"/>
                  </a:lnTo>
                  <a:lnTo>
                    <a:pt x="103" y="19"/>
                  </a:lnTo>
                  <a:lnTo>
                    <a:pt x="105" y="18"/>
                  </a:lnTo>
                  <a:lnTo>
                    <a:pt x="109" y="15"/>
                  </a:lnTo>
                  <a:lnTo>
                    <a:pt x="111" y="11"/>
                  </a:lnTo>
                  <a:lnTo>
                    <a:pt x="109" y="5"/>
                  </a:lnTo>
                  <a:lnTo>
                    <a:pt x="111" y="5"/>
                  </a:lnTo>
                  <a:lnTo>
                    <a:pt x="119" y="6"/>
                  </a:lnTo>
                  <a:lnTo>
                    <a:pt x="130" y="8"/>
                  </a:lnTo>
                  <a:lnTo>
                    <a:pt x="142" y="10"/>
                  </a:lnTo>
                  <a:lnTo>
                    <a:pt x="155" y="13"/>
                  </a:lnTo>
                  <a:lnTo>
                    <a:pt x="167" y="17"/>
                  </a:lnTo>
                  <a:lnTo>
                    <a:pt x="177" y="22"/>
                  </a:lnTo>
                  <a:lnTo>
                    <a:pt x="184" y="27"/>
                  </a:lnTo>
                  <a:lnTo>
                    <a:pt x="189" y="36"/>
                  </a:lnTo>
                  <a:lnTo>
                    <a:pt x="187" y="39"/>
                  </a:lnTo>
                  <a:lnTo>
                    <a:pt x="179" y="39"/>
                  </a:lnTo>
                  <a:lnTo>
                    <a:pt x="168" y="36"/>
                  </a:lnTo>
                  <a:lnTo>
                    <a:pt x="161" y="35"/>
                  </a:lnTo>
                  <a:lnTo>
                    <a:pt x="153" y="33"/>
                  </a:lnTo>
                  <a:lnTo>
                    <a:pt x="142" y="32"/>
                  </a:lnTo>
                  <a:lnTo>
                    <a:pt x="131" y="31"/>
                  </a:lnTo>
                  <a:lnTo>
                    <a:pt x="120" y="30"/>
                  </a:lnTo>
                  <a:lnTo>
                    <a:pt x="109" y="30"/>
                  </a:lnTo>
                  <a:lnTo>
                    <a:pt x="102" y="30"/>
                  </a:lnTo>
                  <a:lnTo>
                    <a:pt x="96" y="31"/>
                  </a:lnTo>
                  <a:lnTo>
                    <a:pt x="90" y="32"/>
                  </a:lnTo>
                  <a:lnTo>
                    <a:pt x="88" y="30"/>
                  </a:lnTo>
                  <a:lnTo>
                    <a:pt x="91" y="26"/>
                  </a:lnTo>
                  <a:lnTo>
                    <a:pt x="97" y="23"/>
                  </a:lnTo>
                  <a:lnTo>
                    <a:pt x="94" y="23"/>
                  </a:lnTo>
                  <a:lnTo>
                    <a:pt x="88" y="23"/>
                  </a:lnTo>
                  <a:lnTo>
                    <a:pt x="81" y="26"/>
                  </a:lnTo>
                  <a:lnTo>
                    <a:pt x="74" y="31"/>
                  </a:lnTo>
                  <a:lnTo>
                    <a:pt x="67" y="36"/>
                  </a:lnTo>
                  <a:lnTo>
                    <a:pt x="57" y="39"/>
                  </a:lnTo>
                  <a:lnTo>
                    <a:pt x="47" y="39"/>
                  </a:lnTo>
                  <a:lnTo>
                    <a:pt x="41" y="39"/>
                  </a:lnTo>
                  <a:lnTo>
                    <a:pt x="39" y="39"/>
                  </a:lnTo>
                  <a:lnTo>
                    <a:pt x="34" y="39"/>
                  </a:lnTo>
                  <a:lnTo>
                    <a:pt x="29" y="39"/>
                  </a:lnTo>
                  <a:lnTo>
                    <a:pt x="23" y="40"/>
                  </a:lnTo>
                  <a:lnTo>
                    <a:pt x="17" y="42"/>
                  </a:lnTo>
                  <a:lnTo>
                    <a:pt x="11" y="45"/>
                  </a:lnTo>
                  <a:lnTo>
                    <a:pt x="5" y="49"/>
                  </a:lnTo>
                  <a:lnTo>
                    <a:pt x="0" y="55"/>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54" name="Freeform 149"/>
            <p:cNvSpPr>
              <a:spLocks noChangeArrowheads="1"/>
            </p:cNvSpPr>
            <p:nvPr/>
          </p:nvSpPr>
          <p:spPr bwMode="auto">
            <a:xfrm>
              <a:off x="2831" y="2359"/>
              <a:ext cx="137" cy="50"/>
            </a:xfrm>
            <a:custGeom>
              <a:avLst/>
              <a:gdLst>
                <a:gd name="T0" fmla="*/ 4902 w 111"/>
                <a:gd name="T1" fmla="*/ 117 h 47"/>
                <a:gd name="T2" fmla="*/ 4204 w 111"/>
                <a:gd name="T3" fmla="*/ 132 h 47"/>
                <a:gd name="T4" fmla="*/ 3499 w 111"/>
                <a:gd name="T5" fmla="*/ 140 h 47"/>
                <a:gd name="T6" fmla="*/ 2873 w 111"/>
                <a:gd name="T7" fmla="*/ 144 h 47"/>
                <a:gd name="T8" fmla="*/ 2236 w 111"/>
                <a:gd name="T9" fmla="*/ 144 h 47"/>
                <a:gd name="T10" fmla="*/ 1585 w 111"/>
                <a:gd name="T11" fmla="*/ 144 h 47"/>
                <a:gd name="T12" fmla="*/ 1003 w 111"/>
                <a:gd name="T13" fmla="*/ 135 h 47"/>
                <a:gd name="T14" fmla="*/ 484 w 111"/>
                <a:gd name="T15" fmla="*/ 128 h 47"/>
                <a:gd name="T16" fmla="*/ 0 w 111"/>
                <a:gd name="T17" fmla="*/ 117 h 47"/>
                <a:gd name="T18" fmla="*/ 0 w 111"/>
                <a:gd name="T19" fmla="*/ 0 h 47"/>
                <a:gd name="T20" fmla="*/ 484 w 111"/>
                <a:gd name="T21" fmla="*/ 4 h 47"/>
                <a:gd name="T22" fmla="*/ 1003 w 111"/>
                <a:gd name="T23" fmla="*/ 28 h 47"/>
                <a:gd name="T24" fmla="*/ 1585 w 111"/>
                <a:gd name="T25" fmla="*/ 30 h 47"/>
                <a:gd name="T26" fmla="*/ 2236 w 111"/>
                <a:gd name="T27" fmla="*/ 34 h 47"/>
                <a:gd name="T28" fmla="*/ 2873 w 111"/>
                <a:gd name="T29" fmla="*/ 30 h 47"/>
                <a:gd name="T30" fmla="*/ 3499 w 111"/>
                <a:gd name="T31" fmla="*/ 28 h 47"/>
                <a:gd name="T32" fmla="*/ 4204 w 111"/>
                <a:gd name="T33" fmla="*/ 5 h 47"/>
                <a:gd name="T34" fmla="*/ 4902 w 111"/>
                <a:gd name="T35" fmla="*/ 0 h 47"/>
                <a:gd name="T36" fmla="*/ 4902 w 111"/>
                <a:gd name="T37" fmla="*/ 117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1" h="47">
                  <a:moveTo>
                    <a:pt x="111" y="38"/>
                  </a:moveTo>
                  <a:lnTo>
                    <a:pt x="95" y="43"/>
                  </a:lnTo>
                  <a:lnTo>
                    <a:pt x="79" y="46"/>
                  </a:lnTo>
                  <a:lnTo>
                    <a:pt x="65" y="47"/>
                  </a:lnTo>
                  <a:lnTo>
                    <a:pt x="50" y="47"/>
                  </a:lnTo>
                  <a:lnTo>
                    <a:pt x="36" y="47"/>
                  </a:lnTo>
                  <a:lnTo>
                    <a:pt x="23" y="44"/>
                  </a:lnTo>
                  <a:lnTo>
                    <a:pt x="11" y="42"/>
                  </a:lnTo>
                  <a:lnTo>
                    <a:pt x="0" y="38"/>
                  </a:lnTo>
                  <a:lnTo>
                    <a:pt x="0" y="0"/>
                  </a:lnTo>
                  <a:lnTo>
                    <a:pt x="11" y="4"/>
                  </a:lnTo>
                  <a:lnTo>
                    <a:pt x="23" y="8"/>
                  </a:lnTo>
                  <a:lnTo>
                    <a:pt x="36" y="9"/>
                  </a:lnTo>
                  <a:lnTo>
                    <a:pt x="50" y="11"/>
                  </a:lnTo>
                  <a:lnTo>
                    <a:pt x="65" y="9"/>
                  </a:lnTo>
                  <a:lnTo>
                    <a:pt x="79" y="8"/>
                  </a:lnTo>
                  <a:lnTo>
                    <a:pt x="95" y="5"/>
                  </a:lnTo>
                  <a:lnTo>
                    <a:pt x="111" y="0"/>
                  </a:lnTo>
                  <a:lnTo>
                    <a:pt x="111" y="38"/>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55" name="Freeform 150"/>
            <p:cNvSpPr>
              <a:spLocks noChangeArrowheads="1"/>
            </p:cNvSpPr>
            <p:nvPr/>
          </p:nvSpPr>
          <p:spPr bwMode="auto">
            <a:xfrm>
              <a:off x="2645" y="1125"/>
              <a:ext cx="109" cy="98"/>
            </a:xfrm>
            <a:custGeom>
              <a:avLst/>
              <a:gdLst>
                <a:gd name="T0" fmla="*/ 2000 w 89"/>
                <a:gd name="T1" fmla="*/ 238 h 94"/>
                <a:gd name="T2" fmla="*/ 2356 w 89"/>
                <a:gd name="T3" fmla="*/ 235 h 94"/>
                <a:gd name="T4" fmla="*/ 2762 w 89"/>
                <a:gd name="T5" fmla="*/ 230 h 94"/>
                <a:gd name="T6" fmla="*/ 3086 w 89"/>
                <a:gd name="T7" fmla="*/ 221 h 94"/>
                <a:gd name="T8" fmla="*/ 3414 w 89"/>
                <a:gd name="T9" fmla="*/ 201 h 94"/>
                <a:gd name="T10" fmla="*/ 3676 w 89"/>
                <a:gd name="T11" fmla="*/ 181 h 94"/>
                <a:gd name="T12" fmla="*/ 3871 w 89"/>
                <a:gd name="T13" fmla="*/ 162 h 94"/>
                <a:gd name="T14" fmla="*/ 3997 w 89"/>
                <a:gd name="T15" fmla="*/ 139 h 94"/>
                <a:gd name="T16" fmla="*/ 4047 w 89"/>
                <a:gd name="T17" fmla="*/ 118 h 94"/>
                <a:gd name="T18" fmla="*/ 3997 w 89"/>
                <a:gd name="T19" fmla="*/ 92 h 94"/>
                <a:gd name="T20" fmla="*/ 3871 w 89"/>
                <a:gd name="T21" fmla="*/ 71 h 94"/>
                <a:gd name="T22" fmla="*/ 3676 w 89"/>
                <a:gd name="T23" fmla="*/ 47 h 94"/>
                <a:gd name="T24" fmla="*/ 3414 w 89"/>
                <a:gd name="T25" fmla="*/ 33 h 94"/>
                <a:gd name="T26" fmla="*/ 3086 w 89"/>
                <a:gd name="T27" fmla="*/ 7 h 94"/>
                <a:gd name="T28" fmla="*/ 2762 w 89"/>
                <a:gd name="T29" fmla="*/ 4 h 94"/>
                <a:gd name="T30" fmla="*/ 2356 w 89"/>
                <a:gd name="T31" fmla="*/ 1 h 94"/>
                <a:gd name="T32" fmla="*/ 2000 w 89"/>
                <a:gd name="T33" fmla="*/ 0 h 94"/>
                <a:gd name="T34" fmla="*/ 1575 w 89"/>
                <a:gd name="T35" fmla="*/ 1 h 94"/>
                <a:gd name="T36" fmla="*/ 1225 w 89"/>
                <a:gd name="T37" fmla="*/ 4 h 94"/>
                <a:gd name="T38" fmla="*/ 918 w 89"/>
                <a:gd name="T39" fmla="*/ 7 h 94"/>
                <a:gd name="T40" fmla="*/ 627 w 89"/>
                <a:gd name="T41" fmla="*/ 33 h 94"/>
                <a:gd name="T42" fmla="*/ 358 w 89"/>
                <a:gd name="T43" fmla="*/ 47 h 94"/>
                <a:gd name="T44" fmla="*/ 176 w 89"/>
                <a:gd name="T45" fmla="*/ 71 h 94"/>
                <a:gd name="T46" fmla="*/ 2 w 89"/>
                <a:gd name="T47" fmla="*/ 92 h 94"/>
                <a:gd name="T48" fmla="*/ 0 w 89"/>
                <a:gd name="T49" fmla="*/ 118 h 94"/>
                <a:gd name="T50" fmla="*/ 2 w 89"/>
                <a:gd name="T51" fmla="*/ 139 h 94"/>
                <a:gd name="T52" fmla="*/ 176 w 89"/>
                <a:gd name="T53" fmla="*/ 162 h 94"/>
                <a:gd name="T54" fmla="*/ 358 w 89"/>
                <a:gd name="T55" fmla="*/ 181 h 94"/>
                <a:gd name="T56" fmla="*/ 627 w 89"/>
                <a:gd name="T57" fmla="*/ 201 h 94"/>
                <a:gd name="T58" fmla="*/ 918 w 89"/>
                <a:gd name="T59" fmla="*/ 221 h 94"/>
                <a:gd name="T60" fmla="*/ 1225 w 89"/>
                <a:gd name="T61" fmla="*/ 230 h 94"/>
                <a:gd name="T62" fmla="*/ 1575 w 89"/>
                <a:gd name="T63" fmla="*/ 235 h 94"/>
                <a:gd name="T64" fmla="*/ 2000 w 89"/>
                <a:gd name="T65" fmla="*/ 238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94">
                  <a:moveTo>
                    <a:pt x="44" y="94"/>
                  </a:moveTo>
                  <a:lnTo>
                    <a:pt x="52" y="93"/>
                  </a:lnTo>
                  <a:lnTo>
                    <a:pt x="61" y="90"/>
                  </a:lnTo>
                  <a:lnTo>
                    <a:pt x="68" y="86"/>
                  </a:lnTo>
                  <a:lnTo>
                    <a:pt x="75" y="80"/>
                  </a:lnTo>
                  <a:lnTo>
                    <a:pt x="82" y="72"/>
                  </a:lnTo>
                  <a:lnTo>
                    <a:pt x="85" y="64"/>
                  </a:lnTo>
                  <a:lnTo>
                    <a:pt x="88" y="55"/>
                  </a:lnTo>
                  <a:lnTo>
                    <a:pt x="89" y="46"/>
                  </a:lnTo>
                  <a:lnTo>
                    <a:pt x="88" y="37"/>
                  </a:lnTo>
                  <a:lnTo>
                    <a:pt x="85" y="28"/>
                  </a:lnTo>
                  <a:lnTo>
                    <a:pt x="82" y="20"/>
                  </a:lnTo>
                  <a:lnTo>
                    <a:pt x="75" y="13"/>
                  </a:lnTo>
                  <a:lnTo>
                    <a:pt x="68" y="7"/>
                  </a:lnTo>
                  <a:lnTo>
                    <a:pt x="61" y="4"/>
                  </a:lnTo>
                  <a:lnTo>
                    <a:pt x="52" y="1"/>
                  </a:lnTo>
                  <a:lnTo>
                    <a:pt x="44" y="0"/>
                  </a:lnTo>
                  <a:lnTo>
                    <a:pt x="35" y="1"/>
                  </a:lnTo>
                  <a:lnTo>
                    <a:pt x="27" y="4"/>
                  </a:lnTo>
                  <a:lnTo>
                    <a:pt x="20" y="7"/>
                  </a:lnTo>
                  <a:lnTo>
                    <a:pt x="14" y="13"/>
                  </a:lnTo>
                  <a:lnTo>
                    <a:pt x="8" y="20"/>
                  </a:lnTo>
                  <a:lnTo>
                    <a:pt x="4" y="28"/>
                  </a:lnTo>
                  <a:lnTo>
                    <a:pt x="2" y="37"/>
                  </a:lnTo>
                  <a:lnTo>
                    <a:pt x="0" y="46"/>
                  </a:lnTo>
                  <a:lnTo>
                    <a:pt x="2" y="55"/>
                  </a:lnTo>
                  <a:lnTo>
                    <a:pt x="4" y="64"/>
                  </a:lnTo>
                  <a:lnTo>
                    <a:pt x="8" y="72"/>
                  </a:lnTo>
                  <a:lnTo>
                    <a:pt x="14" y="80"/>
                  </a:lnTo>
                  <a:lnTo>
                    <a:pt x="20" y="86"/>
                  </a:lnTo>
                  <a:lnTo>
                    <a:pt x="27" y="90"/>
                  </a:lnTo>
                  <a:lnTo>
                    <a:pt x="35" y="93"/>
                  </a:lnTo>
                  <a:lnTo>
                    <a:pt x="44" y="94"/>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56" name="Freeform 151"/>
            <p:cNvSpPr>
              <a:spLocks noChangeArrowheads="1"/>
            </p:cNvSpPr>
            <p:nvPr/>
          </p:nvSpPr>
          <p:spPr bwMode="auto">
            <a:xfrm>
              <a:off x="3053" y="1125"/>
              <a:ext cx="109" cy="98"/>
            </a:xfrm>
            <a:custGeom>
              <a:avLst/>
              <a:gdLst>
                <a:gd name="T0" fmla="*/ 2000 w 89"/>
                <a:gd name="T1" fmla="*/ 238 h 94"/>
                <a:gd name="T2" fmla="*/ 2406 w 89"/>
                <a:gd name="T3" fmla="*/ 235 h 94"/>
                <a:gd name="T4" fmla="*/ 2762 w 89"/>
                <a:gd name="T5" fmla="*/ 230 h 94"/>
                <a:gd name="T6" fmla="*/ 3086 w 89"/>
                <a:gd name="T7" fmla="*/ 221 h 94"/>
                <a:gd name="T8" fmla="*/ 3448 w 89"/>
                <a:gd name="T9" fmla="*/ 201 h 94"/>
                <a:gd name="T10" fmla="*/ 3676 w 89"/>
                <a:gd name="T11" fmla="*/ 181 h 94"/>
                <a:gd name="T12" fmla="*/ 3871 w 89"/>
                <a:gd name="T13" fmla="*/ 162 h 94"/>
                <a:gd name="T14" fmla="*/ 3997 w 89"/>
                <a:gd name="T15" fmla="*/ 139 h 94"/>
                <a:gd name="T16" fmla="*/ 4047 w 89"/>
                <a:gd name="T17" fmla="*/ 118 h 94"/>
                <a:gd name="T18" fmla="*/ 3997 w 89"/>
                <a:gd name="T19" fmla="*/ 92 h 94"/>
                <a:gd name="T20" fmla="*/ 3871 w 89"/>
                <a:gd name="T21" fmla="*/ 71 h 94"/>
                <a:gd name="T22" fmla="*/ 3676 w 89"/>
                <a:gd name="T23" fmla="*/ 47 h 94"/>
                <a:gd name="T24" fmla="*/ 3448 w 89"/>
                <a:gd name="T25" fmla="*/ 33 h 94"/>
                <a:gd name="T26" fmla="*/ 3086 w 89"/>
                <a:gd name="T27" fmla="*/ 7 h 94"/>
                <a:gd name="T28" fmla="*/ 2762 w 89"/>
                <a:gd name="T29" fmla="*/ 4 h 94"/>
                <a:gd name="T30" fmla="*/ 2406 w 89"/>
                <a:gd name="T31" fmla="*/ 1 h 94"/>
                <a:gd name="T32" fmla="*/ 2000 w 89"/>
                <a:gd name="T33" fmla="*/ 0 h 94"/>
                <a:gd name="T34" fmla="*/ 1618 w 89"/>
                <a:gd name="T35" fmla="*/ 1 h 94"/>
                <a:gd name="T36" fmla="*/ 1225 w 89"/>
                <a:gd name="T37" fmla="*/ 4 h 94"/>
                <a:gd name="T38" fmla="*/ 918 w 89"/>
                <a:gd name="T39" fmla="*/ 7 h 94"/>
                <a:gd name="T40" fmla="*/ 627 w 89"/>
                <a:gd name="T41" fmla="*/ 33 h 94"/>
                <a:gd name="T42" fmla="*/ 358 w 89"/>
                <a:gd name="T43" fmla="*/ 47 h 94"/>
                <a:gd name="T44" fmla="*/ 176 w 89"/>
                <a:gd name="T45" fmla="*/ 71 h 94"/>
                <a:gd name="T46" fmla="*/ 2 w 89"/>
                <a:gd name="T47" fmla="*/ 92 h 94"/>
                <a:gd name="T48" fmla="*/ 0 w 89"/>
                <a:gd name="T49" fmla="*/ 118 h 94"/>
                <a:gd name="T50" fmla="*/ 2 w 89"/>
                <a:gd name="T51" fmla="*/ 139 h 94"/>
                <a:gd name="T52" fmla="*/ 176 w 89"/>
                <a:gd name="T53" fmla="*/ 162 h 94"/>
                <a:gd name="T54" fmla="*/ 358 w 89"/>
                <a:gd name="T55" fmla="*/ 181 h 94"/>
                <a:gd name="T56" fmla="*/ 627 w 89"/>
                <a:gd name="T57" fmla="*/ 201 h 94"/>
                <a:gd name="T58" fmla="*/ 918 w 89"/>
                <a:gd name="T59" fmla="*/ 221 h 94"/>
                <a:gd name="T60" fmla="*/ 1225 w 89"/>
                <a:gd name="T61" fmla="*/ 230 h 94"/>
                <a:gd name="T62" fmla="*/ 1618 w 89"/>
                <a:gd name="T63" fmla="*/ 235 h 94"/>
                <a:gd name="T64" fmla="*/ 2000 w 89"/>
                <a:gd name="T65" fmla="*/ 238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94">
                  <a:moveTo>
                    <a:pt x="44" y="94"/>
                  </a:moveTo>
                  <a:lnTo>
                    <a:pt x="53" y="93"/>
                  </a:lnTo>
                  <a:lnTo>
                    <a:pt x="61" y="90"/>
                  </a:lnTo>
                  <a:lnTo>
                    <a:pt x="68" y="86"/>
                  </a:lnTo>
                  <a:lnTo>
                    <a:pt x="76" y="80"/>
                  </a:lnTo>
                  <a:lnTo>
                    <a:pt x="82" y="72"/>
                  </a:lnTo>
                  <a:lnTo>
                    <a:pt x="85" y="64"/>
                  </a:lnTo>
                  <a:lnTo>
                    <a:pt x="88" y="55"/>
                  </a:lnTo>
                  <a:lnTo>
                    <a:pt x="89" y="46"/>
                  </a:lnTo>
                  <a:lnTo>
                    <a:pt x="88" y="37"/>
                  </a:lnTo>
                  <a:lnTo>
                    <a:pt x="85" y="28"/>
                  </a:lnTo>
                  <a:lnTo>
                    <a:pt x="82" y="20"/>
                  </a:lnTo>
                  <a:lnTo>
                    <a:pt x="76" y="13"/>
                  </a:lnTo>
                  <a:lnTo>
                    <a:pt x="68" y="7"/>
                  </a:lnTo>
                  <a:lnTo>
                    <a:pt x="61" y="4"/>
                  </a:lnTo>
                  <a:lnTo>
                    <a:pt x="53" y="1"/>
                  </a:lnTo>
                  <a:lnTo>
                    <a:pt x="44" y="0"/>
                  </a:lnTo>
                  <a:lnTo>
                    <a:pt x="36" y="1"/>
                  </a:lnTo>
                  <a:lnTo>
                    <a:pt x="27" y="4"/>
                  </a:lnTo>
                  <a:lnTo>
                    <a:pt x="20" y="7"/>
                  </a:lnTo>
                  <a:lnTo>
                    <a:pt x="14" y="13"/>
                  </a:lnTo>
                  <a:lnTo>
                    <a:pt x="8" y="20"/>
                  </a:lnTo>
                  <a:lnTo>
                    <a:pt x="4" y="28"/>
                  </a:lnTo>
                  <a:lnTo>
                    <a:pt x="2" y="37"/>
                  </a:lnTo>
                  <a:lnTo>
                    <a:pt x="0" y="46"/>
                  </a:lnTo>
                  <a:lnTo>
                    <a:pt x="2" y="55"/>
                  </a:lnTo>
                  <a:lnTo>
                    <a:pt x="4" y="64"/>
                  </a:lnTo>
                  <a:lnTo>
                    <a:pt x="8" y="72"/>
                  </a:lnTo>
                  <a:lnTo>
                    <a:pt x="14" y="80"/>
                  </a:lnTo>
                  <a:lnTo>
                    <a:pt x="20" y="86"/>
                  </a:lnTo>
                  <a:lnTo>
                    <a:pt x="27" y="90"/>
                  </a:lnTo>
                  <a:lnTo>
                    <a:pt x="36" y="93"/>
                  </a:lnTo>
                  <a:lnTo>
                    <a:pt x="44" y="94"/>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57" name="Freeform 152"/>
            <p:cNvSpPr>
              <a:spLocks noChangeArrowheads="1"/>
            </p:cNvSpPr>
            <p:nvPr/>
          </p:nvSpPr>
          <p:spPr bwMode="auto">
            <a:xfrm>
              <a:off x="2692" y="1113"/>
              <a:ext cx="415" cy="100"/>
            </a:xfrm>
            <a:custGeom>
              <a:avLst/>
              <a:gdLst>
                <a:gd name="T0" fmla="*/ 17504 w 333"/>
                <a:gd name="T1" fmla="*/ 267 h 95"/>
                <a:gd name="T2" fmla="*/ 17325 w 333"/>
                <a:gd name="T3" fmla="*/ 211 h 95"/>
                <a:gd name="T4" fmla="*/ 16819 w 333"/>
                <a:gd name="T5" fmla="*/ 165 h 95"/>
                <a:gd name="T6" fmla="*/ 16064 w 333"/>
                <a:gd name="T7" fmla="*/ 118 h 95"/>
                <a:gd name="T8" fmla="*/ 14981 w 333"/>
                <a:gd name="T9" fmla="*/ 79 h 95"/>
                <a:gd name="T10" fmla="*/ 13663 w 333"/>
                <a:gd name="T11" fmla="*/ 46 h 95"/>
                <a:gd name="T12" fmla="*/ 12137 w 333"/>
                <a:gd name="T13" fmla="*/ 7 h 95"/>
                <a:gd name="T14" fmla="*/ 10563 w 333"/>
                <a:gd name="T15" fmla="*/ 2 h 95"/>
                <a:gd name="T16" fmla="*/ 8780 w 333"/>
                <a:gd name="T17" fmla="*/ 0 h 95"/>
                <a:gd name="T18" fmla="*/ 7013 w 333"/>
                <a:gd name="T19" fmla="*/ 2 h 95"/>
                <a:gd name="T20" fmla="*/ 5368 w 333"/>
                <a:gd name="T21" fmla="*/ 7 h 95"/>
                <a:gd name="T22" fmla="*/ 3883 w 333"/>
                <a:gd name="T23" fmla="*/ 46 h 95"/>
                <a:gd name="T24" fmla="*/ 2617 w 333"/>
                <a:gd name="T25" fmla="*/ 79 h 95"/>
                <a:gd name="T26" fmla="*/ 1512 w 333"/>
                <a:gd name="T27" fmla="*/ 118 h 95"/>
                <a:gd name="T28" fmla="*/ 685 w 333"/>
                <a:gd name="T29" fmla="*/ 165 h 95"/>
                <a:gd name="T30" fmla="*/ 187 w 333"/>
                <a:gd name="T31" fmla="*/ 211 h 95"/>
                <a:gd name="T32" fmla="*/ 0 w 333"/>
                <a:gd name="T33" fmla="*/ 267 h 95"/>
                <a:gd name="T34" fmla="*/ 1 w 333"/>
                <a:gd name="T35" fmla="*/ 270 h 95"/>
                <a:gd name="T36" fmla="*/ 233 w 333"/>
                <a:gd name="T37" fmla="*/ 283 h 95"/>
                <a:gd name="T38" fmla="*/ 512 w 333"/>
                <a:gd name="T39" fmla="*/ 276 h 95"/>
                <a:gd name="T40" fmla="*/ 913 w 333"/>
                <a:gd name="T41" fmla="*/ 253 h 95"/>
                <a:gd name="T42" fmla="*/ 991 w 333"/>
                <a:gd name="T43" fmla="*/ 251 h 95"/>
                <a:gd name="T44" fmla="*/ 1653 w 333"/>
                <a:gd name="T45" fmla="*/ 222 h 95"/>
                <a:gd name="T46" fmla="*/ 2348 w 333"/>
                <a:gd name="T47" fmla="*/ 191 h 95"/>
                <a:gd name="T48" fmla="*/ 3261 w 333"/>
                <a:gd name="T49" fmla="*/ 169 h 95"/>
                <a:gd name="T50" fmla="*/ 4233 w 333"/>
                <a:gd name="T51" fmla="*/ 146 h 95"/>
                <a:gd name="T52" fmla="*/ 5202 w 333"/>
                <a:gd name="T53" fmla="*/ 133 h 95"/>
                <a:gd name="T54" fmla="*/ 6375 w 333"/>
                <a:gd name="T55" fmla="*/ 121 h 95"/>
                <a:gd name="T56" fmla="*/ 7516 w 333"/>
                <a:gd name="T57" fmla="*/ 114 h 95"/>
                <a:gd name="T58" fmla="*/ 8780 w 333"/>
                <a:gd name="T59" fmla="*/ 111 h 95"/>
                <a:gd name="T60" fmla="*/ 10068 w 333"/>
                <a:gd name="T61" fmla="*/ 114 h 95"/>
                <a:gd name="T62" fmla="*/ 11270 w 333"/>
                <a:gd name="T63" fmla="*/ 121 h 95"/>
                <a:gd name="T64" fmla="*/ 12364 w 333"/>
                <a:gd name="T65" fmla="*/ 133 h 95"/>
                <a:gd name="T66" fmla="*/ 13478 w 333"/>
                <a:gd name="T67" fmla="*/ 146 h 95"/>
                <a:gd name="T68" fmla="*/ 14418 w 333"/>
                <a:gd name="T69" fmla="*/ 174 h 95"/>
                <a:gd name="T70" fmla="*/ 15220 w 333"/>
                <a:gd name="T71" fmla="*/ 197 h 95"/>
                <a:gd name="T72" fmla="*/ 15958 w 333"/>
                <a:gd name="T73" fmla="*/ 224 h 95"/>
                <a:gd name="T74" fmla="*/ 16578 w 333"/>
                <a:gd name="T75" fmla="*/ 253 h 95"/>
                <a:gd name="T76" fmla="*/ 16650 w 333"/>
                <a:gd name="T77" fmla="*/ 260 h 95"/>
                <a:gd name="T78" fmla="*/ 16917 w 333"/>
                <a:gd name="T79" fmla="*/ 276 h 95"/>
                <a:gd name="T80" fmla="*/ 17278 w 333"/>
                <a:gd name="T81" fmla="*/ 286 h 95"/>
                <a:gd name="T82" fmla="*/ 17504 w 333"/>
                <a:gd name="T83" fmla="*/ 267 h 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3" h="95">
                  <a:moveTo>
                    <a:pt x="333" y="88"/>
                  </a:moveTo>
                  <a:lnTo>
                    <a:pt x="329" y="70"/>
                  </a:lnTo>
                  <a:lnTo>
                    <a:pt x="320" y="55"/>
                  </a:lnTo>
                  <a:lnTo>
                    <a:pt x="305" y="39"/>
                  </a:lnTo>
                  <a:lnTo>
                    <a:pt x="285" y="26"/>
                  </a:lnTo>
                  <a:lnTo>
                    <a:pt x="260" y="16"/>
                  </a:lnTo>
                  <a:lnTo>
                    <a:pt x="231" y="7"/>
                  </a:lnTo>
                  <a:lnTo>
                    <a:pt x="201" y="2"/>
                  </a:lnTo>
                  <a:lnTo>
                    <a:pt x="167" y="0"/>
                  </a:lnTo>
                  <a:lnTo>
                    <a:pt x="133" y="2"/>
                  </a:lnTo>
                  <a:lnTo>
                    <a:pt x="102" y="7"/>
                  </a:lnTo>
                  <a:lnTo>
                    <a:pt x="74" y="16"/>
                  </a:lnTo>
                  <a:lnTo>
                    <a:pt x="50" y="26"/>
                  </a:lnTo>
                  <a:lnTo>
                    <a:pt x="29" y="39"/>
                  </a:lnTo>
                  <a:lnTo>
                    <a:pt x="13" y="55"/>
                  </a:lnTo>
                  <a:lnTo>
                    <a:pt x="4" y="70"/>
                  </a:lnTo>
                  <a:lnTo>
                    <a:pt x="0" y="88"/>
                  </a:lnTo>
                  <a:lnTo>
                    <a:pt x="1" y="90"/>
                  </a:lnTo>
                  <a:lnTo>
                    <a:pt x="5" y="93"/>
                  </a:lnTo>
                  <a:lnTo>
                    <a:pt x="10" y="92"/>
                  </a:lnTo>
                  <a:lnTo>
                    <a:pt x="18" y="84"/>
                  </a:lnTo>
                  <a:lnTo>
                    <a:pt x="19" y="83"/>
                  </a:lnTo>
                  <a:lnTo>
                    <a:pt x="31" y="73"/>
                  </a:lnTo>
                  <a:lnTo>
                    <a:pt x="45" y="64"/>
                  </a:lnTo>
                  <a:lnTo>
                    <a:pt x="62" y="56"/>
                  </a:lnTo>
                  <a:lnTo>
                    <a:pt x="80" y="49"/>
                  </a:lnTo>
                  <a:lnTo>
                    <a:pt x="99" y="44"/>
                  </a:lnTo>
                  <a:lnTo>
                    <a:pt x="121" y="40"/>
                  </a:lnTo>
                  <a:lnTo>
                    <a:pt x="143" y="38"/>
                  </a:lnTo>
                  <a:lnTo>
                    <a:pt x="167" y="37"/>
                  </a:lnTo>
                  <a:lnTo>
                    <a:pt x="191" y="38"/>
                  </a:lnTo>
                  <a:lnTo>
                    <a:pt x="214" y="40"/>
                  </a:lnTo>
                  <a:lnTo>
                    <a:pt x="235" y="44"/>
                  </a:lnTo>
                  <a:lnTo>
                    <a:pt x="256" y="49"/>
                  </a:lnTo>
                  <a:lnTo>
                    <a:pt x="274" y="57"/>
                  </a:lnTo>
                  <a:lnTo>
                    <a:pt x="289" y="65"/>
                  </a:lnTo>
                  <a:lnTo>
                    <a:pt x="303" y="74"/>
                  </a:lnTo>
                  <a:lnTo>
                    <a:pt x="315" y="84"/>
                  </a:lnTo>
                  <a:lnTo>
                    <a:pt x="317" y="87"/>
                  </a:lnTo>
                  <a:lnTo>
                    <a:pt x="322" y="92"/>
                  </a:lnTo>
                  <a:lnTo>
                    <a:pt x="328" y="95"/>
                  </a:lnTo>
                  <a:lnTo>
                    <a:pt x="333" y="88"/>
                  </a:lnTo>
                  <a:close/>
                </a:path>
              </a:pathLst>
            </a:custGeom>
            <a:solidFill>
              <a:srgbClr val="BFCCD8"/>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58" name="Freeform 153"/>
            <p:cNvSpPr>
              <a:spLocks noChangeArrowheads="1"/>
            </p:cNvSpPr>
            <p:nvPr/>
          </p:nvSpPr>
          <p:spPr bwMode="auto">
            <a:xfrm>
              <a:off x="2901" y="1107"/>
              <a:ext cx="211" cy="100"/>
            </a:xfrm>
            <a:custGeom>
              <a:avLst/>
              <a:gdLst>
                <a:gd name="T0" fmla="*/ 0 w 171"/>
                <a:gd name="T1" fmla="*/ 32 h 93"/>
                <a:gd name="T2" fmla="*/ 0 w 171"/>
                <a:gd name="T3" fmla="*/ 32 h 93"/>
                <a:gd name="T4" fmla="*/ 1597 w 171"/>
                <a:gd name="T5" fmla="*/ 32 h 93"/>
                <a:gd name="T6" fmla="*/ 3044 w 171"/>
                <a:gd name="T7" fmla="*/ 46 h 93"/>
                <a:gd name="T8" fmla="*/ 4394 w 171"/>
                <a:gd name="T9" fmla="*/ 78 h 93"/>
                <a:gd name="T10" fmla="*/ 5578 w 171"/>
                <a:gd name="T11" fmla="*/ 106 h 93"/>
                <a:gd name="T12" fmla="*/ 6524 w 171"/>
                <a:gd name="T13" fmla="*/ 145 h 93"/>
                <a:gd name="T14" fmla="*/ 7132 w 171"/>
                <a:gd name="T15" fmla="*/ 191 h 93"/>
                <a:gd name="T16" fmla="*/ 7627 w 171"/>
                <a:gd name="T17" fmla="*/ 235 h 93"/>
                <a:gd name="T18" fmla="*/ 7711 w 171"/>
                <a:gd name="T19" fmla="*/ 286 h 93"/>
                <a:gd name="T20" fmla="*/ 8194 w 171"/>
                <a:gd name="T21" fmla="*/ 286 h 93"/>
                <a:gd name="T22" fmla="*/ 7944 w 171"/>
                <a:gd name="T23" fmla="*/ 227 h 93"/>
                <a:gd name="T24" fmla="*/ 7439 w 171"/>
                <a:gd name="T25" fmla="*/ 175 h 93"/>
                <a:gd name="T26" fmla="*/ 6754 w 171"/>
                <a:gd name="T27" fmla="*/ 126 h 93"/>
                <a:gd name="T28" fmla="*/ 5682 w 171"/>
                <a:gd name="T29" fmla="*/ 83 h 93"/>
                <a:gd name="T30" fmla="*/ 4559 w 171"/>
                <a:gd name="T31" fmla="*/ 49 h 93"/>
                <a:gd name="T32" fmla="*/ 3044 w 171"/>
                <a:gd name="T33" fmla="*/ 28 h 93"/>
                <a:gd name="T34" fmla="*/ 1597 w 171"/>
                <a:gd name="T35" fmla="*/ 3 h 93"/>
                <a:gd name="T36" fmla="*/ 0 w 171"/>
                <a:gd name="T37" fmla="*/ 0 h 93"/>
                <a:gd name="T38" fmla="*/ 0 w 171"/>
                <a:gd name="T39" fmla="*/ 0 h 93"/>
                <a:gd name="T40" fmla="*/ 0 w 171"/>
                <a:gd name="T41" fmla="*/ 32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1" h="93">
                  <a:moveTo>
                    <a:pt x="0" y="10"/>
                  </a:moveTo>
                  <a:lnTo>
                    <a:pt x="0" y="10"/>
                  </a:lnTo>
                  <a:lnTo>
                    <a:pt x="34" y="10"/>
                  </a:lnTo>
                  <a:lnTo>
                    <a:pt x="64" y="16"/>
                  </a:lnTo>
                  <a:lnTo>
                    <a:pt x="92" y="25"/>
                  </a:lnTo>
                  <a:lnTo>
                    <a:pt x="116" y="35"/>
                  </a:lnTo>
                  <a:lnTo>
                    <a:pt x="136" y="48"/>
                  </a:lnTo>
                  <a:lnTo>
                    <a:pt x="149" y="62"/>
                  </a:lnTo>
                  <a:lnTo>
                    <a:pt x="159" y="76"/>
                  </a:lnTo>
                  <a:lnTo>
                    <a:pt x="161" y="93"/>
                  </a:lnTo>
                  <a:lnTo>
                    <a:pt x="171" y="93"/>
                  </a:lnTo>
                  <a:lnTo>
                    <a:pt x="166" y="74"/>
                  </a:lnTo>
                  <a:lnTo>
                    <a:pt x="156" y="57"/>
                  </a:lnTo>
                  <a:lnTo>
                    <a:pt x="141" y="40"/>
                  </a:lnTo>
                  <a:lnTo>
                    <a:pt x="119" y="27"/>
                  </a:lnTo>
                  <a:lnTo>
                    <a:pt x="95" y="17"/>
                  </a:lnTo>
                  <a:lnTo>
                    <a:pt x="64" y="8"/>
                  </a:lnTo>
                  <a:lnTo>
                    <a:pt x="34" y="3"/>
                  </a:lnTo>
                  <a:lnTo>
                    <a:pt x="0" y="0"/>
                  </a:lnTo>
                  <a:lnTo>
                    <a:pt x="0" y="1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59" name="Freeform 154"/>
            <p:cNvSpPr>
              <a:spLocks noChangeArrowheads="1"/>
            </p:cNvSpPr>
            <p:nvPr/>
          </p:nvSpPr>
          <p:spPr bwMode="auto">
            <a:xfrm>
              <a:off x="2686" y="1107"/>
              <a:ext cx="214" cy="101"/>
            </a:xfrm>
            <a:custGeom>
              <a:avLst/>
              <a:gdLst>
                <a:gd name="T0" fmla="*/ 442 w 172"/>
                <a:gd name="T1" fmla="*/ 276 h 95"/>
                <a:gd name="T2" fmla="*/ 503 w 172"/>
                <a:gd name="T3" fmla="*/ 283 h 95"/>
                <a:gd name="T4" fmla="*/ 626 w 172"/>
                <a:gd name="T5" fmla="*/ 229 h 95"/>
                <a:gd name="T6" fmla="*/ 1121 w 172"/>
                <a:gd name="T7" fmla="*/ 186 h 95"/>
                <a:gd name="T8" fmla="*/ 1853 w 172"/>
                <a:gd name="T9" fmla="*/ 145 h 95"/>
                <a:gd name="T10" fmla="*/ 2868 w 172"/>
                <a:gd name="T11" fmla="*/ 104 h 95"/>
                <a:gd name="T12" fmla="*/ 4088 w 172"/>
                <a:gd name="T13" fmla="*/ 77 h 95"/>
                <a:gd name="T14" fmla="*/ 5425 w 172"/>
                <a:gd name="T15" fmla="*/ 46 h 95"/>
                <a:gd name="T16" fmla="*/ 7055 w 172"/>
                <a:gd name="T17" fmla="*/ 32 h 95"/>
                <a:gd name="T18" fmla="*/ 8778 w 172"/>
                <a:gd name="T19" fmla="*/ 32 h 95"/>
                <a:gd name="T20" fmla="*/ 8778 w 172"/>
                <a:gd name="T21" fmla="*/ 0 h 95"/>
                <a:gd name="T22" fmla="*/ 7055 w 172"/>
                <a:gd name="T23" fmla="*/ 3 h 95"/>
                <a:gd name="T24" fmla="*/ 5425 w 172"/>
                <a:gd name="T25" fmla="*/ 28 h 95"/>
                <a:gd name="T26" fmla="*/ 4001 w 172"/>
                <a:gd name="T27" fmla="*/ 49 h 95"/>
                <a:gd name="T28" fmla="*/ 2707 w 172"/>
                <a:gd name="T29" fmla="*/ 82 h 95"/>
                <a:gd name="T30" fmla="*/ 1640 w 172"/>
                <a:gd name="T31" fmla="*/ 121 h 95"/>
                <a:gd name="T32" fmla="*/ 779 w 172"/>
                <a:gd name="T33" fmla="*/ 174 h 95"/>
                <a:gd name="T34" fmla="*/ 229 w 172"/>
                <a:gd name="T35" fmla="*/ 224 h 95"/>
                <a:gd name="T36" fmla="*/ 0 w 172"/>
                <a:gd name="T37" fmla="*/ 283 h 95"/>
                <a:gd name="T38" fmla="*/ 1 w 172"/>
                <a:gd name="T39" fmla="*/ 286 h 95"/>
                <a:gd name="T40" fmla="*/ 442 w 172"/>
                <a:gd name="T41" fmla="*/ 276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2" h="95">
                  <a:moveTo>
                    <a:pt x="9" y="92"/>
                  </a:moveTo>
                  <a:lnTo>
                    <a:pt x="10" y="93"/>
                  </a:lnTo>
                  <a:lnTo>
                    <a:pt x="12" y="76"/>
                  </a:lnTo>
                  <a:lnTo>
                    <a:pt x="22" y="62"/>
                  </a:lnTo>
                  <a:lnTo>
                    <a:pt x="36" y="48"/>
                  </a:lnTo>
                  <a:lnTo>
                    <a:pt x="56" y="35"/>
                  </a:lnTo>
                  <a:lnTo>
                    <a:pt x="80" y="25"/>
                  </a:lnTo>
                  <a:lnTo>
                    <a:pt x="107" y="16"/>
                  </a:lnTo>
                  <a:lnTo>
                    <a:pt x="138" y="10"/>
                  </a:lnTo>
                  <a:lnTo>
                    <a:pt x="172" y="10"/>
                  </a:lnTo>
                  <a:lnTo>
                    <a:pt x="172" y="0"/>
                  </a:lnTo>
                  <a:lnTo>
                    <a:pt x="138" y="3"/>
                  </a:lnTo>
                  <a:lnTo>
                    <a:pt x="107" y="8"/>
                  </a:lnTo>
                  <a:lnTo>
                    <a:pt x="78" y="17"/>
                  </a:lnTo>
                  <a:lnTo>
                    <a:pt x="53" y="27"/>
                  </a:lnTo>
                  <a:lnTo>
                    <a:pt x="32" y="40"/>
                  </a:lnTo>
                  <a:lnTo>
                    <a:pt x="15" y="57"/>
                  </a:lnTo>
                  <a:lnTo>
                    <a:pt x="5" y="74"/>
                  </a:lnTo>
                  <a:lnTo>
                    <a:pt x="0" y="93"/>
                  </a:lnTo>
                  <a:lnTo>
                    <a:pt x="1" y="95"/>
                  </a:lnTo>
                  <a:lnTo>
                    <a:pt x="9" y="92"/>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60" name="Freeform 155"/>
            <p:cNvSpPr>
              <a:spLocks noChangeArrowheads="1"/>
            </p:cNvSpPr>
            <p:nvPr/>
          </p:nvSpPr>
          <p:spPr bwMode="auto">
            <a:xfrm>
              <a:off x="2688" y="1201"/>
              <a:ext cx="31" cy="15"/>
            </a:xfrm>
            <a:custGeom>
              <a:avLst/>
              <a:gdLst>
                <a:gd name="T0" fmla="*/ 503 w 26"/>
                <a:gd name="T1" fmla="*/ 0 h 15"/>
                <a:gd name="T2" fmla="*/ 423 w 26"/>
                <a:gd name="T3" fmla="*/ 0 h 15"/>
                <a:gd name="T4" fmla="*/ 264 w 26"/>
                <a:gd name="T5" fmla="*/ 6 h 15"/>
                <a:gd name="T6" fmla="*/ 249 w 26"/>
                <a:gd name="T7" fmla="*/ 8 h 15"/>
                <a:gd name="T8" fmla="*/ 209 w 26"/>
                <a:gd name="T9" fmla="*/ 5 h 15"/>
                <a:gd name="T10" fmla="*/ 209 w 26"/>
                <a:gd name="T11" fmla="*/ 5 h 15"/>
                <a:gd name="T12" fmla="*/ 0 w 26"/>
                <a:gd name="T13" fmla="*/ 8 h 15"/>
                <a:gd name="T14" fmla="*/ 86 w 26"/>
                <a:gd name="T15" fmla="*/ 10 h 15"/>
                <a:gd name="T16" fmla="*/ 209 w 26"/>
                <a:gd name="T17" fmla="*/ 15 h 15"/>
                <a:gd name="T18" fmla="*/ 376 w 26"/>
                <a:gd name="T19" fmla="*/ 14 h 15"/>
                <a:gd name="T20" fmla="*/ 610 w 26"/>
                <a:gd name="T21" fmla="*/ 5 h 15"/>
                <a:gd name="T22" fmla="*/ 600 w 26"/>
                <a:gd name="T23" fmla="*/ 5 h 15"/>
                <a:gd name="T24" fmla="*/ 503 w 2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15">
                  <a:moveTo>
                    <a:pt x="20" y="0"/>
                  </a:moveTo>
                  <a:lnTo>
                    <a:pt x="18" y="0"/>
                  </a:lnTo>
                  <a:lnTo>
                    <a:pt x="11" y="6"/>
                  </a:lnTo>
                  <a:lnTo>
                    <a:pt x="10" y="8"/>
                  </a:lnTo>
                  <a:lnTo>
                    <a:pt x="8" y="5"/>
                  </a:lnTo>
                  <a:lnTo>
                    <a:pt x="0" y="8"/>
                  </a:lnTo>
                  <a:lnTo>
                    <a:pt x="3" y="10"/>
                  </a:lnTo>
                  <a:lnTo>
                    <a:pt x="8" y="15"/>
                  </a:lnTo>
                  <a:lnTo>
                    <a:pt x="16" y="14"/>
                  </a:lnTo>
                  <a:lnTo>
                    <a:pt x="26" y="5"/>
                  </a:lnTo>
                  <a:lnTo>
                    <a:pt x="24" y="5"/>
                  </a:lnTo>
                  <a:lnTo>
                    <a:pt x="2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61" name="Freeform 156"/>
            <p:cNvSpPr>
              <a:spLocks noChangeArrowheads="1"/>
            </p:cNvSpPr>
            <p:nvPr/>
          </p:nvSpPr>
          <p:spPr bwMode="auto">
            <a:xfrm>
              <a:off x="2713" y="1200"/>
              <a:ext cx="5" cy="6"/>
            </a:xfrm>
            <a:custGeom>
              <a:avLst/>
              <a:gdLst>
                <a:gd name="T0" fmla="*/ 1 w 6"/>
                <a:gd name="T1" fmla="*/ 0 h 6"/>
                <a:gd name="T2" fmla="*/ 1 w 6"/>
                <a:gd name="T3" fmla="*/ 0 h 6"/>
                <a:gd name="T4" fmla="*/ 0 w 6"/>
                <a:gd name="T5" fmla="*/ 1 h 6"/>
                <a:gd name="T6" fmla="*/ 4 w 6"/>
                <a:gd name="T7" fmla="*/ 3 h 6"/>
                <a:gd name="T8" fmla="*/ 6 w 6"/>
                <a:gd name="T9" fmla="*/ 3 h 6"/>
                <a:gd name="T10" fmla="*/ 6 w 6"/>
                <a:gd name="T11" fmla="*/ 3 h 6"/>
                <a:gd name="T12" fmla="*/ 1 w 6"/>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6">
                  <a:moveTo>
                    <a:pt x="1" y="0"/>
                  </a:moveTo>
                  <a:lnTo>
                    <a:pt x="1" y="0"/>
                  </a:lnTo>
                  <a:lnTo>
                    <a:pt x="0" y="1"/>
                  </a:lnTo>
                  <a:lnTo>
                    <a:pt x="4" y="6"/>
                  </a:lnTo>
                  <a:lnTo>
                    <a:pt x="6" y="5"/>
                  </a:lnTo>
                  <a:lnTo>
                    <a:pt x="1"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62" name="Freeform 157"/>
            <p:cNvSpPr>
              <a:spLocks noChangeArrowheads="1"/>
            </p:cNvSpPr>
            <p:nvPr/>
          </p:nvSpPr>
          <p:spPr bwMode="auto">
            <a:xfrm>
              <a:off x="2714" y="1147"/>
              <a:ext cx="186" cy="58"/>
            </a:xfrm>
            <a:custGeom>
              <a:avLst/>
              <a:gdLst>
                <a:gd name="T0" fmla="*/ 7212 w 150"/>
                <a:gd name="T1" fmla="*/ 0 h 55"/>
                <a:gd name="T2" fmla="*/ 7212 w 150"/>
                <a:gd name="T3" fmla="*/ 0 h 55"/>
                <a:gd name="T4" fmla="*/ 6009 w 150"/>
                <a:gd name="T5" fmla="*/ 3 h 55"/>
                <a:gd name="T6" fmla="*/ 5002 w 150"/>
                <a:gd name="T7" fmla="*/ 6 h 55"/>
                <a:gd name="T8" fmla="*/ 3908 w 150"/>
                <a:gd name="T9" fmla="*/ 9 h 55"/>
                <a:gd name="T10" fmla="*/ 2966 w 150"/>
                <a:gd name="T11" fmla="*/ 38 h 55"/>
                <a:gd name="T12" fmla="*/ 2050 w 150"/>
                <a:gd name="T13" fmla="*/ 52 h 55"/>
                <a:gd name="T14" fmla="*/ 1280 w 150"/>
                <a:gd name="T15" fmla="*/ 77 h 55"/>
                <a:gd name="T16" fmla="*/ 609 w 150"/>
                <a:gd name="T17" fmla="*/ 98 h 55"/>
                <a:gd name="T18" fmla="*/ 0 w 150"/>
                <a:gd name="T19" fmla="*/ 130 h 55"/>
                <a:gd name="T20" fmla="*/ 224 w 150"/>
                <a:gd name="T21" fmla="*/ 142 h 55"/>
                <a:gd name="T22" fmla="*/ 816 w 150"/>
                <a:gd name="T23" fmla="*/ 121 h 55"/>
                <a:gd name="T24" fmla="*/ 1421 w 150"/>
                <a:gd name="T25" fmla="*/ 95 h 55"/>
                <a:gd name="T26" fmla="*/ 2215 w 150"/>
                <a:gd name="T27" fmla="*/ 77 h 55"/>
                <a:gd name="T28" fmla="*/ 3069 w 150"/>
                <a:gd name="T29" fmla="*/ 55 h 55"/>
                <a:gd name="T30" fmla="*/ 3908 w 150"/>
                <a:gd name="T31" fmla="*/ 42 h 55"/>
                <a:gd name="T32" fmla="*/ 5002 w 150"/>
                <a:gd name="T33" fmla="*/ 34 h 55"/>
                <a:gd name="T34" fmla="*/ 6009 w 150"/>
                <a:gd name="T35" fmla="*/ 30 h 55"/>
                <a:gd name="T36" fmla="*/ 7212 w 150"/>
                <a:gd name="T37" fmla="*/ 30 h 55"/>
                <a:gd name="T38" fmla="*/ 7212 w 150"/>
                <a:gd name="T39" fmla="*/ 30 h 55"/>
                <a:gd name="T40" fmla="*/ 7212 w 150"/>
                <a:gd name="T41" fmla="*/ 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0" h="55">
                  <a:moveTo>
                    <a:pt x="150" y="0"/>
                  </a:moveTo>
                  <a:lnTo>
                    <a:pt x="150" y="0"/>
                  </a:lnTo>
                  <a:lnTo>
                    <a:pt x="126" y="3"/>
                  </a:lnTo>
                  <a:lnTo>
                    <a:pt x="104" y="6"/>
                  </a:lnTo>
                  <a:lnTo>
                    <a:pt x="82" y="9"/>
                  </a:lnTo>
                  <a:lnTo>
                    <a:pt x="62" y="15"/>
                  </a:lnTo>
                  <a:lnTo>
                    <a:pt x="43" y="21"/>
                  </a:lnTo>
                  <a:lnTo>
                    <a:pt x="27" y="29"/>
                  </a:lnTo>
                  <a:lnTo>
                    <a:pt x="12" y="38"/>
                  </a:lnTo>
                  <a:lnTo>
                    <a:pt x="0" y="50"/>
                  </a:lnTo>
                  <a:lnTo>
                    <a:pt x="5" y="55"/>
                  </a:lnTo>
                  <a:lnTo>
                    <a:pt x="17" y="46"/>
                  </a:lnTo>
                  <a:lnTo>
                    <a:pt x="29" y="37"/>
                  </a:lnTo>
                  <a:lnTo>
                    <a:pt x="46" y="29"/>
                  </a:lnTo>
                  <a:lnTo>
                    <a:pt x="64" y="22"/>
                  </a:lnTo>
                  <a:lnTo>
                    <a:pt x="82" y="17"/>
                  </a:lnTo>
                  <a:lnTo>
                    <a:pt x="104" y="13"/>
                  </a:lnTo>
                  <a:lnTo>
                    <a:pt x="126" y="11"/>
                  </a:lnTo>
                  <a:lnTo>
                    <a:pt x="150" y="11"/>
                  </a:lnTo>
                  <a:lnTo>
                    <a:pt x="15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63" name="Freeform 158"/>
            <p:cNvSpPr>
              <a:spLocks noChangeArrowheads="1"/>
            </p:cNvSpPr>
            <p:nvPr/>
          </p:nvSpPr>
          <p:spPr bwMode="auto">
            <a:xfrm>
              <a:off x="2901" y="1147"/>
              <a:ext cx="188" cy="59"/>
            </a:xfrm>
            <a:custGeom>
              <a:avLst/>
              <a:gdLst>
                <a:gd name="T0" fmla="*/ 7668 w 152"/>
                <a:gd name="T1" fmla="*/ 131 h 56"/>
                <a:gd name="T2" fmla="*/ 7622 w 152"/>
                <a:gd name="T3" fmla="*/ 131 h 56"/>
                <a:gd name="T4" fmla="*/ 6999 w 152"/>
                <a:gd name="T5" fmla="*/ 99 h 56"/>
                <a:gd name="T6" fmla="*/ 6226 w 152"/>
                <a:gd name="T7" fmla="*/ 78 h 56"/>
                <a:gd name="T8" fmla="*/ 5455 w 152"/>
                <a:gd name="T9" fmla="*/ 54 h 56"/>
                <a:gd name="T10" fmla="*/ 4543 w 152"/>
                <a:gd name="T11" fmla="*/ 38 h 56"/>
                <a:gd name="T12" fmla="*/ 3475 w 152"/>
                <a:gd name="T13" fmla="*/ 9 h 56"/>
                <a:gd name="T14" fmla="*/ 2364 w 152"/>
                <a:gd name="T15" fmla="*/ 6 h 56"/>
                <a:gd name="T16" fmla="*/ 1200 w 152"/>
                <a:gd name="T17" fmla="*/ 3 h 56"/>
                <a:gd name="T18" fmla="*/ 0 w 152"/>
                <a:gd name="T19" fmla="*/ 0 h 56"/>
                <a:gd name="T20" fmla="*/ 0 w 152"/>
                <a:gd name="T21" fmla="*/ 30 h 56"/>
                <a:gd name="T22" fmla="*/ 1200 w 152"/>
                <a:gd name="T23" fmla="*/ 30 h 56"/>
                <a:gd name="T24" fmla="*/ 2364 w 152"/>
                <a:gd name="T25" fmla="*/ 34 h 56"/>
                <a:gd name="T26" fmla="*/ 3475 w 152"/>
                <a:gd name="T27" fmla="*/ 42 h 56"/>
                <a:gd name="T28" fmla="*/ 4387 w 152"/>
                <a:gd name="T29" fmla="*/ 54 h 56"/>
                <a:gd name="T30" fmla="*/ 5373 w 152"/>
                <a:gd name="T31" fmla="*/ 78 h 56"/>
                <a:gd name="T32" fmla="*/ 6130 w 152"/>
                <a:gd name="T33" fmla="*/ 96 h 56"/>
                <a:gd name="T34" fmla="*/ 6683 w 152"/>
                <a:gd name="T35" fmla="*/ 122 h 56"/>
                <a:gd name="T36" fmla="*/ 7366 w 152"/>
                <a:gd name="T37" fmla="*/ 143 h 56"/>
                <a:gd name="T38" fmla="*/ 7268 w 152"/>
                <a:gd name="T39" fmla="*/ 143 h 56"/>
                <a:gd name="T40" fmla="*/ 7668 w 152"/>
                <a:gd name="T41" fmla="*/ 131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2" h="56">
                  <a:moveTo>
                    <a:pt x="152" y="51"/>
                  </a:moveTo>
                  <a:lnTo>
                    <a:pt x="150" y="51"/>
                  </a:lnTo>
                  <a:lnTo>
                    <a:pt x="138" y="39"/>
                  </a:lnTo>
                  <a:lnTo>
                    <a:pt x="124" y="30"/>
                  </a:lnTo>
                  <a:lnTo>
                    <a:pt x="108" y="22"/>
                  </a:lnTo>
                  <a:lnTo>
                    <a:pt x="90" y="15"/>
                  </a:lnTo>
                  <a:lnTo>
                    <a:pt x="68" y="9"/>
                  </a:lnTo>
                  <a:lnTo>
                    <a:pt x="47" y="6"/>
                  </a:lnTo>
                  <a:lnTo>
                    <a:pt x="24" y="3"/>
                  </a:lnTo>
                  <a:lnTo>
                    <a:pt x="0" y="0"/>
                  </a:lnTo>
                  <a:lnTo>
                    <a:pt x="0" y="11"/>
                  </a:lnTo>
                  <a:lnTo>
                    <a:pt x="24" y="11"/>
                  </a:lnTo>
                  <a:lnTo>
                    <a:pt x="47" y="13"/>
                  </a:lnTo>
                  <a:lnTo>
                    <a:pt x="68" y="17"/>
                  </a:lnTo>
                  <a:lnTo>
                    <a:pt x="87" y="22"/>
                  </a:lnTo>
                  <a:lnTo>
                    <a:pt x="106" y="30"/>
                  </a:lnTo>
                  <a:lnTo>
                    <a:pt x="121" y="38"/>
                  </a:lnTo>
                  <a:lnTo>
                    <a:pt x="133" y="47"/>
                  </a:lnTo>
                  <a:lnTo>
                    <a:pt x="146" y="56"/>
                  </a:lnTo>
                  <a:lnTo>
                    <a:pt x="144" y="56"/>
                  </a:lnTo>
                  <a:lnTo>
                    <a:pt x="152" y="51"/>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64" name="Freeform 159"/>
            <p:cNvSpPr>
              <a:spLocks noChangeArrowheads="1"/>
            </p:cNvSpPr>
            <p:nvPr/>
          </p:nvSpPr>
          <p:spPr bwMode="auto">
            <a:xfrm>
              <a:off x="3081" y="1201"/>
              <a:ext cx="33" cy="17"/>
            </a:xfrm>
            <a:custGeom>
              <a:avLst/>
              <a:gdLst>
                <a:gd name="T0" fmla="*/ 659 w 27"/>
                <a:gd name="T1" fmla="*/ 6 h 17"/>
                <a:gd name="T2" fmla="*/ 664 w 27"/>
                <a:gd name="T3" fmla="*/ 5 h 17"/>
                <a:gd name="T4" fmla="*/ 590 w 27"/>
                <a:gd name="T5" fmla="*/ 9 h 17"/>
                <a:gd name="T6" fmla="*/ 539 w 27"/>
                <a:gd name="T7" fmla="*/ 6 h 17"/>
                <a:gd name="T8" fmla="*/ 323 w 27"/>
                <a:gd name="T9" fmla="*/ 2 h 17"/>
                <a:gd name="T10" fmla="*/ 297 w 27"/>
                <a:gd name="T11" fmla="*/ 0 h 17"/>
                <a:gd name="T12" fmla="*/ 0 w 27"/>
                <a:gd name="T13" fmla="*/ 5 h 17"/>
                <a:gd name="T14" fmla="*/ 145 w 27"/>
                <a:gd name="T15" fmla="*/ 8 h 17"/>
                <a:gd name="T16" fmla="*/ 323 w 27"/>
                <a:gd name="T17" fmla="*/ 14 h 17"/>
                <a:gd name="T18" fmla="*/ 664 w 27"/>
                <a:gd name="T19" fmla="*/ 17 h 17"/>
                <a:gd name="T20" fmla="*/ 984 w 27"/>
                <a:gd name="T21" fmla="*/ 8 h 17"/>
                <a:gd name="T22" fmla="*/ 992 w 27"/>
                <a:gd name="T23" fmla="*/ 6 h 17"/>
                <a:gd name="T24" fmla="*/ 984 w 27"/>
                <a:gd name="T25" fmla="*/ 8 h 17"/>
                <a:gd name="T26" fmla="*/ 984 w 27"/>
                <a:gd name="T27" fmla="*/ 6 h 17"/>
                <a:gd name="T28" fmla="*/ 992 w 27"/>
                <a:gd name="T29" fmla="*/ 6 h 17"/>
                <a:gd name="T30" fmla="*/ 659 w 27"/>
                <a:gd name="T31" fmla="*/ 6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 h="17">
                  <a:moveTo>
                    <a:pt x="17" y="6"/>
                  </a:moveTo>
                  <a:lnTo>
                    <a:pt x="18" y="5"/>
                  </a:lnTo>
                  <a:lnTo>
                    <a:pt x="16" y="9"/>
                  </a:lnTo>
                  <a:lnTo>
                    <a:pt x="14" y="6"/>
                  </a:lnTo>
                  <a:lnTo>
                    <a:pt x="9" y="2"/>
                  </a:lnTo>
                  <a:lnTo>
                    <a:pt x="8" y="0"/>
                  </a:lnTo>
                  <a:lnTo>
                    <a:pt x="0" y="5"/>
                  </a:lnTo>
                  <a:lnTo>
                    <a:pt x="4" y="8"/>
                  </a:lnTo>
                  <a:lnTo>
                    <a:pt x="9" y="14"/>
                  </a:lnTo>
                  <a:lnTo>
                    <a:pt x="18" y="17"/>
                  </a:lnTo>
                  <a:lnTo>
                    <a:pt x="26" y="8"/>
                  </a:lnTo>
                  <a:lnTo>
                    <a:pt x="27" y="6"/>
                  </a:lnTo>
                  <a:lnTo>
                    <a:pt x="26" y="8"/>
                  </a:lnTo>
                  <a:lnTo>
                    <a:pt x="26" y="6"/>
                  </a:lnTo>
                  <a:lnTo>
                    <a:pt x="27" y="6"/>
                  </a:lnTo>
                  <a:lnTo>
                    <a:pt x="17" y="6"/>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65" name="Freeform 160"/>
            <p:cNvSpPr>
              <a:spLocks noChangeArrowheads="1"/>
            </p:cNvSpPr>
            <p:nvPr/>
          </p:nvSpPr>
          <p:spPr bwMode="auto">
            <a:xfrm>
              <a:off x="2771" y="1113"/>
              <a:ext cx="284" cy="65"/>
            </a:xfrm>
            <a:custGeom>
              <a:avLst/>
              <a:gdLst>
                <a:gd name="T0" fmla="*/ 550 w 229"/>
                <a:gd name="T1" fmla="*/ 120 h 62"/>
                <a:gd name="T2" fmla="*/ 1818 w 229"/>
                <a:gd name="T3" fmla="*/ 103 h 62"/>
                <a:gd name="T4" fmla="*/ 3084 w 229"/>
                <a:gd name="T5" fmla="*/ 90 h 62"/>
                <a:gd name="T6" fmla="*/ 4618 w 229"/>
                <a:gd name="T7" fmla="*/ 86 h 62"/>
                <a:gd name="T8" fmla="*/ 6119 w 229"/>
                <a:gd name="T9" fmla="*/ 86 h 62"/>
                <a:gd name="T10" fmla="*/ 7751 w 229"/>
                <a:gd name="T11" fmla="*/ 93 h 62"/>
                <a:gd name="T12" fmla="*/ 9253 w 229"/>
                <a:gd name="T13" fmla="*/ 108 h 62"/>
                <a:gd name="T14" fmla="*/ 10565 w 229"/>
                <a:gd name="T15" fmla="*/ 130 h 62"/>
                <a:gd name="T16" fmla="*/ 11624 w 229"/>
                <a:gd name="T17" fmla="*/ 145 h 62"/>
                <a:gd name="T18" fmla="*/ 11687 w 229"/>
                <a:gd name="T19" fmla="*/ 130 h 62"/>
                <a:gd name="T20" fmla="*/ 11124 w 229"/>
                <a:gd name="T21" fmla="*/ 86 h 62"/>
                <a:gd name="T22" fmla="*/ 10667 w 229"/>
                <a:gd name="T23" fmla="*/ 49 h 62"/>
                <a:gd name="T24" fmla="*/ 9994 w 229"/>
                <a:gd name="T25" fmla="*/ 37 h 62"/>
                <a:gd name="T26" fmla="*/ 8811 w 229"/>
                <a:gd name="T27" fmla="*/ 8 h 62"/>
                <a:gd name="T28" fmla="*/ 7546 w 229"/>
                <a:gd name="T29" fmla="*/ 3 h 62"/>
                <a:gd name="T30" fmla="*/ 6093 w 229"/>
                <a:gd name="T31" fmla="*/ 0 h 62"/>
                <a:gd name="T32" fmla="*/ 4618 w 229"/>
                <a:gd name="T33" fmla="*/ 0 h 62"/>
                <a:gd name="T34" fmla="*/ 3161 w 229"/>
                <a:gd name="T35" fmla="*/ 3 h 62"/>
                <a:gd name="T36" fmla="*/ 1854 w 229"/>
                <a:gd name="T37" fmla="*/ 8 h 62"/>
                <a:gd name="T38" fmla="*/ 680 w 229"/>
                <a:gd name="T39" fmla="*/ 35 h 62"/>
                <a:gd name="T40" fmla="*/ 2 w 229"/>
                <a:gd name="T41" fmla="*/ 45 h 62"/>
                <a:gd name="T42" fmla="*/ 411 w 229"/>
                <a:gd name="T43" fmla="*/ 49 h 62"/>
                <a:gd name="T44" fmla="*/ 1053 w 229"/>
                <a:gd name="T45" fmla="*/ 56 h 62"/>
                <a:gd name="T46" fmla="*/ 2263 w 229"/>
                <a:gd name="T47" fmla="*/ 47 h 62"/>
                <a:gd name="T48" fmla="*/ 3838 w 229"/>
                <a:gd name="T49" fmla="*/ 29 h 62"/>
                <a:gd name="T50" fmla="*/ 4896 w 229"/>
                <a:gd name="T51" fmla="*/ 7 h 62"/>
                <a:gd name="T52" fmla="*/ 5409 w 229"/>
                <a:gd name="T53" fmla="*/ 29 h 62"/>
                <a:gd name="T54" fmla="*/ 5409 w 229"/>
                <a:gd name="T55" fmla="*/ 39 h 62"/>
                <a:gd name="T56" fmla="*/ 5409 w 229"/>
                <a:gd name="T57" fmla="*/ 41 h 62"/>
                <a:gd name="T58" fmla="*/ 5689 w 229"/>
                <a:gd name="T59" fmla="*/ 29 h 62"/>
                <a:gd name="T60" fmla="*/ 5689 w 229"/>
                <a:gd name="T61" fmla="*/ 5 h 62"/>
                <a:gd name="T62" fmla="*/ 6669 w 229"/>
                <a:gd name="T63" fmla="*/ 8 h 62"/>
                <a:gd name="T64" fmla="*/ 7948 w 229"/>
                <a:gd name="T65" fmla="*/ 31 h 62"/>
                <a:gd name="T66" fmla="*/ 9075 w 229"/>
                <a:gd name="T67" fmla="*/ 47 h 62"/>
                <a:gd name="T68" fmla="*/ 9670 w 229"/>
                <a:gd name="T69" fmla="*/ 82 h 62"/>
                <a:gd name="T70" fmla="*/ 9208 w 229"/>
                <a:gd name="T71" fmla="*/ 90 h 62"/>
                <a:gd name="T72" fmla="*/ 8240 w 229"/>
                <a:gd name="T73" fmla="*/ 82 h 62"/>
                <a:gd name="T74" fmla="*/ 7292 w 229"/>
                <a:gd name="T75" fmla="*/ 74 h 62"/>
                <a:gd name="T76" fmla="*/ 6119 w 229"/>
                <a:gd name="T77" fmla="*/ 71 h 62"/>
                <a:gd name="T78" fmla="*/ 5251 w 229"/>
                <a:gd name="T79" fmla="*/ 71 h 62"/>
                <a:gd name="T80" fmla="*/ 4618 w 229"/>
                <a:gd name="T81" fmla="*/ 78 h 62"/>
                <a:gd name="T82" fmla="*/ 4637 w 229"/>
                <a:gd name="T83" fmla="*/ 59 h 62"/>
                <a:gd name="T84" fmla="*/ 4857 w 229"/>
                <a:gd name="T85" fmla="*/ 53 h 62"/>
                <a:gd name="T86" fmla="*/ 4165 w 229"/>
                <a:gd name="T87" fmla="*/ 59 h 62"/>
                <a:gd name="T88" fmla="*/ 3393 w 229"/>
                <a:gd name="T89" fmla="*/ 86 h 62"/>
                <a:gd name="T90" fmla="*/ 2396 w 229"/>
                <a:gd name="T91" fmla="*/ 89 h 62"/>
                <a:gd name="T92" fmla="*/ 2031 w 229"/>
                <a:gd name="T93" fmla="*/ 89 h 62"/>
                <a:gd name="T94" fmla="*/ 1490 w 229"/>
                <a:gd name="T95" fmla="*/ 90 h 62"/>
                <a:gd name="T96" fmla="*/ 851 w 229"/>
                <a:gd name="T97" fmla="*/ 98 h 62"/>
                <a:gd name="T98" fmla="*/ 229 w 229"/>
                <a:gd name="T99" fmla="*/ 114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9" h="62">
                  <a:moveTo>
                    <a:pt x="0" y="56"/>
                  </a:moveTo>
                  <a:lnTo>
                    <a:pt x="11" y="51"/>
                  </a:lnTo>
                  <a:lnTo>
                    <a:pt x="23" y="47"/>
                  </a:lnTo>
                  <a:lnTo>
                    <a:pt x="35" y="44"/>
                  </a:lnTo>
                  <a:lnTo>
                    <a:pt x="47" y="42"/>
                  </a:lnTo>
                  <a:lnTo>
                    <a:pt x="60" y="39"/>
                  </a:lnTo>
                  <a:lnTo>
                    <a:pt x="75" y="38"/>
                  </a:lnTo>
                  <a:lnTo>
                    <a:pt x="90" y="37"/>
                  </a:lnTo>
                  <a:lnTo>
                    <a:pt x="104" y="37"/>
                  </a:lnTo>
                  <a:lnTo>
                    <a:pt x="120" y="37"/>
                  </a:lnTo>
                  <a:lnTo>
                    <a:pt x="136" y="38"/>
                  </a:lnTo>
                  <a:lnTo>
                    <a:pt x="151" y="40"/>
                  </a:lnTo>
                  <a:lnTo>
                    <a:pt x="166" y="43"/>
                  </a:lnTo>
                  <a:lnTo>
                    <a:pt x="180" y="46"/>
                  </a:lnTo>
                  <a:lnTo>
                    <a:pt x="193" y="51"/>
                  </a:lnTo>
                  <a:lnTo>
                    <a:pt x="206" y="55"/>
                  </a:lnTo>
                  <a:lnTo>
                    <a:pt x="217" y="60"/>
                  </a:lnTo>
                  <a:lnTo>
                    <a:pt x="226" y="62"/>
                  </a:lnTo>
                  <a:lnTo>
                    <a:pt x="229" y="61"/>
                  </a:lnTo>
                  <a:lnTo>
                    <a:pt x="228" y="55"/>
                  </a:lnTo>
                  <a:lnTo>
                    <a:pt x="224" y="46"/>
                  </a:lnTo>
                  <a:lnTo>
                    <a:pt x="218" y="37"/>
                  </a:lnTo>
                  <a:lnTo>
                    <a:pt x="212" y="29"/>
                  </a:lnTo>
                  <a:lnTo>
                    <a:pt x="208" y="22"/>
                  </a:lnTo>
                  <a:lnTo>
                    <a:pt x="206" y="20"/>
                  </a:lnTo>
                  <a:lnTo>
                    <a:pt x="195" y="16"/>
                  </a:lnTo>
                  <a:lnTo>
                    <a:pt x="184" y="12"/>
                  </a:lnTo>
                  <a:lnTo>
                    <a:pt x="172" y="8"/>
                  </a:lnTo>
                  <a:lnTo>
                    <a:pt x="160" y="5"/>
                  </a:lnTo>
                  <a:lnTo>
                    <a:pt x="147" y="3"/>
                  </a:lnTo>
                  <a:lnTo>
                    <a:pt x="133" y="2"/>
                  </a:lnTo>
                  <a:lnTo>
                    <a:pt x="119" y="0"/>
                  </a:lnTo>
                  <a:lnTo>
                    <a:pt x="104" y="0"/>
                  </a:lnTo>
                  <a:lnTo>
                    <a:pt x="90" y="0"/>
                  </a:lnTo>
                  <a:lnTo>
                    <a:pt x="76" y="2"/>
                  </a:lnTo>
                  <a:lnTo>
                    <a:pt x="62" y="3"/>
                  </a:lnTo>
                  <a:lnTo>
                    <a:pt x="50" y="5"/>
                  </a:lnTo>
                  <a:lnTo>
                    <a:pt x="36" y="8"/>
                  </a:lnTo>
                  <a:lnTo>
                    <a:pt x="24" y="11"/>
                  </a:lnTo>
                  <a:lnTo>
                    <a:pt x="13" y="15"/>
                  </a:lnTo>
                  <a:lnTo>
                    <a:pt x="2" y="18"/>
                  </a:lnTo>
                  <a:lnTo>
                    <a:pt x="2" y="20"/>
                  </a:lnTo>
                  <a:lnTo>
                    <a:pt x="5" y="21"/>
                  </a:lnTo>
                  <a:lnTo>
                    <a:pt x="8" y="22"/>
                  </a:lnTo>
                  <a:lnTo>
                    <a:pt x="13" y="25"/>
                  </a:lnTo>
                  <a:lnTo>
                    <a:pt x="20" y="25"/>
                  </a:lnTo>
                  <a:lnTo>
                    <a:pt x="31" y="25"/>
                  </a:lnTo>
                  <a:lnTo>
                    <a:pt x="44" y="21"/>
                  </a:lnTo>
                  <a:lnTo>
                    <a:pt x="59" y="16"/>
                  </a:lnTo>
                  <a:lnTo>
                    <a:pt x="75" y="11"/>
                  </a:lnTo>
                  <a:lnTo>
                    <a:pt x="87" y="8"/>
                  </a:lnTo>
                  <a:lnTo>
                    <a:pt x="96" y="7"/>
                  </a:lnTo>
                  <a:lnTo>
                    <a:pt x="102" y="8"/>
                  </a:lnTo>
                  <a:lnTo>
                    <a:pt x="105" y="11"/>
                  </a:lnTo>
                  <a:lnTo>
                    <a:pt x="107" y="15"/>
                  </a:lnTo>
                  <a:lnTo>
                    <a:pt x="105" y="17"/>
                  </a:lnTo>
                  <a:lnTo>
                    <a:pt x="103" y="20"/>
                  </a:lnTo>
                  <a:lnTo>
                    <a:pt x="105" y="18"/>
                  </a:lnTo>
                  <a:lnTo>
                    <a:pt x="109" y="16"/>
                  </a:lnTo>
                  <a:lnTo>
                    <a:pt x="111" y="11"/>
                  </a:lnTo>
                  <a:lnTo>
                    <a:pt x="109" y="5"/>
                  </a:lnTo>
                  <a:lnTo>
                    <a:pt x="111" y="5"/>
                  </a:lnTo>
                  <a:lnTo>
                    <a:pt x="119" y="7"/>
                  </a:lnTo>
                  <a:lnTo>
                    <a:pt x="130" y="8"/>
                  </a:lnTo>
                  <a:lnTo>
                    <a:pt x="142" y="9"/>
                  </a:lnTo>
                  <a:lnTo>
                    <a:pt x="155" y="13"/>
                  </a:lnTo>
                  <a:lnTo>
                    <a:pt x="167" y="16"/>
                  </a:lnTo>
                  <a:lnTo>
                    <a:pt x="177" y="21"/>
                  </a:lnTo>
                  <a:lnTo>
                    <a:pt x="184" y="26"/>
                  </a:lnTo>
                  <a:lnTo>
                    <a:pt x="189" y="35"/>
                  </a:lnTo>
                  <a:lnTo>
                    <a:pt x="187" y="39"/>
                  </a:lnTo>
                  <a:lnTo>
                    <a:pt x="179" y="39"/>
                  </a:lnTo>
                  <a:lnTo>
                    <a:pt x="168" y="37"/>
                  </a:lnTo>
                  <a:lnTo>
                    <a:pt x="161" y="35"/>
                  </a:lnTo>
                  <a:lnTo>
                    <a:pt x="153" y="34"/>
                  </a:lnTo>
                  <a:lnTo>
                    <a:pt x="142" y="31"/>
                  </a:lnTo>
                  <a:lnTo>
                    <a:pt x="131" y="30"/>
                  </a:lnTo>
                  <a:lnTo>
                    <a:pt x="120" y="30"/>
                  </a:lnTo>
                  <a:lnTo>
                    <a:pt x="109" y="30"/>
                  </a:lnTo>
                  <a:lnTo>
                    <a:pt x="102" y="30"/>
                  </a:lnTo>
                  <a:lnTo>
                    <a:pt x="96" y="31"/>
                  </a:lnTo>
                  <a:lnTo>
                    <a:pt x="90" y="33"/>
                  </a:lnTo>
                  <a:lnTo>
                    <a:pt x="88" y="30"/>
                  </a:lnTo>
                  <a:lnTo>
                    <a:pt x="91" y="26"/>
                  </a:lnTo>
                  <a:lnTo>
                    <a:pt x="97" y="24"/>
                  </a:lnTo>
                  <a:lnTo>
                    <a:pt x="94" y="24"/>
                  </a:lnTo>
                  <a:lnTo>
                    <a:pt x="88" y="24"/>
                  </a:lnTo>
                  <a:lnTo>
                    <a:pt x="81" y="26"/>
                  </a:lnTo>
                  <a:lnTo>
                    <a:pt x="74" y="31"/>
                  </a:lnTo>
                  <a:lnTo>
                    <a:pt x="67" y="37"/>
                  </a:lnTo>
                  <a:lnTo>
                    <a:pt x="57" y="38"/>
                  </a:lnTo>
                  <a:lnTo>
                    <a:pt x="47" y="38"/>
                  </a:lnTo>
                  <a:lnTo>
                    <a:pt x="41" y="38"/>
                  </a:lnTo>
                  <a:lnTo>
                    <a:pt x="39" y="38"/>
                  </a:lnTo>
                  <a:lnTo>
                    <a:pt x="34" y="38"/>
                  </a:lnTo>
                  <a:lnTo>
                    <a:pt x="29" y="39"/>
                  </a:lnTo>
                  <a:lnTo>
                    <a:pt x="23" y="40"/>
                  </a:lnTo>
                  <a:lnTo>
                    <a:pt x="17" y="42"/>
                  </a:lnTo>
                  <a:lnTo>
                    <a:pt x="11" y="46"/>
                  </a:lnTo>
                  <a:lnTo>
                    <a:pt x="5" y="49"/>
                  </a:lnTo>
                  <a:lnTo>
                    <a:pt x="0" y="56"/>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66" name="Freeform 161"/>
            <p:cNvSpPr>
              <a:spLocks noChangeArrowheads="1"/>
            </p:cNvSpPr>
            <p:nvPr/>
          </p:nvSpPr>
          <p:spPr bwMode="auto">
            <a:xfrm>
              <a:off x="2831" y="1237"/>
              <a:ext cx="137" cy="48"/>
            </a:xfrm>
            <a:custGeom>
              <a:avLst/>
              <a:gdLst>
                <a:gd name="T0" fmla="*/ 4902 w 111"/>
                <a:gd name="T1" fmla="*/ 80 h 46"/>
                <a:gd name="T2" fmla="*/ 4204 w 111"/>
                <a:gd name="T3" fmla="*/ 90 h 46"/>
                <a:gd name="T4" fmla="*/ 3499 w 111"/>
                <a:gd name="T5" fmla="*/ 95 h 46"/>
                <a:gd name="T6" fmla="*/ 2873 w 111"/>
                <a:gd name="T7" fmla="*/ 98 h 46"/>
                <a:gd name="T8" fmla="*/ 2236 w 111"/>
                <a:gd name="T9" fmla="*/ 98 h 46"/>
                <a:gd name="T10" fmla="*/ 1585 w 111"/>
                <a:gd name="T11" fmla="*/ 98 h 46"/>
                <a:gd name="T12" fmla="*/ 1003 w 111"/>
                <a:gd name="T13" fmla="*/ 94 h 46"/>
                <a:gd name="T14" fmla="*/ 484 w 111"/>
                <a:gd name="T15" fmla="*/ 87 h 46"/>
                <a:gd name="T16" fmla="*/ 0 w 111"/>
                <a:gd name="T17" fmla="*/ 80 h 46"/>
                <a:gd name="T18" fmla="*/ 0 w 111"/>
                <a:gd name="T19" fmla="*/ 0 h 46"/>
                <a:gd name="T20" fmla="*/ 484 w 111"/>
                <a:gd name="T21" fmla="*/ 4 h 46"/>
                <a:gd name="T22" fmla="*/ 1003 w 111"/>
                <a:gd name="T23" fmla="*/ 6 h 46"/>
                <a:gd name="T24" fmla="*/ 1585 w 111"/>
                <a:gd name="T25" fmla="*/ 9 h 46"/>
                <a:gd name="T26" fmla="*/ 2236 w 111"/>
                <a:gd name="T27" fmla="*/ 9 h 46"/>
                <a:gd name="T28" fmla="*/ 2873 w 111"/>
                <a:gd name="T29" fmla="*/ 9 h 46"/>
                <a:gd name="T30" fmla="*/ 3499 w 111"/>
                <a:gd name="T31" fmla="*/ 8 h 46"/>
                <a:gd name="T32" fmla="*/ 4204 w 111"/>
                <a:gd name="T33" fmla="*/ 5 h 46"/>
                <a:gd name="T34" fmla="*/ 4902 w 111"/>
                <a:gd name="T35" fmla="*/ 0 h 46"/>
                <a:gd name="T36" fmla="*/ 4902 w 111"/>
                <a:gd name="T37" fmla="*/ 80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1" h="46">
                  <a:moveTo>
                    <a:pt x="111" y="37"/>
                  </a:moveTo>
                  <a:lnTo>
                    <a:pt x="95" y="42"/>
                  </a:lnTo>
                  <a:lnTo>
                    <a:pt x="79" y="45"/>
                  </a:lnTo>
                  <a:lnTo>
                    <a:pt x="65" y="46"/>
                  </a:lnTo>
                  <a:lnTo>
                    <a:pt x="50" y="46"/>
                  </a:lnTo>
                  <a:lnTo>
                    <a:pt x="36" y="46"/>
                  </a:lnTo>
                  <a:lnTo>
                    <a:pt x="23" y="44"/>
                  </a:lnTo>
                  <a:lnTo>
                    <a:pt x="11" y="41"/>
                  </a:lnTo>
                  <a:lnTo>
                    <a:pt x="0" y="37"/>
                  </a:lnTo>
                  <a:lnTo>
                    <a:pt x="0" y="0"/>
                  </a:lnTo>
                  <a:lnTo>
                    <a:pt x="11" y="4"/>
                  </a:lnTo>
                  <a:lnTo>
                    <a:pt x="23" y="6"/>
                  </a:lnTo>
                  <a:lnTo>
                    <a:pt x="36" y="9"/>
                  </a:lnTo>
                  <a:lnTo>
                    <a:pt x="50" y="9"/>
                  </a:lnTo>
                  <a:lnTo>
                    <a:pt x="65" y="9"/>
                  </a:lnTo>
                  <a:lnTo>
                    <a:pt x="79" y="8"/>
                  </a:lnTo>
                  <a:lnTo>
                    <a:pt x="95" y="5"/>
                  </a:lnTo>
                  <a:lnTo>
                    <a:pt x="111" y="0"/>
                  </a:lnTo>
                  <a:lnTo>
                    <a:pt x="111" y="37"/>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67" name="Freeform 162"/>
            <p:cNvSpPr>
              <a:spLocks noChangeArrowheads="1"/>
            </p:cNvSpPr>
            <p:nvPr/>
          </p:nvSpPr>
          <p:spPr bwMode="auto">
            <a:xfrm>
              <a:off x="2645" y="3389"/>
              <a:ext cx="109" cy="100"/>
            </a:xfrm>
            <a:custGeom>
              <a:avLst/>
              <a:gdLst>
                <a:gd name="T0" fmla="*/ 2000 w 89"/>
                <a:gd name="T1" fmla="*/ 285 h 94"/>
                <a:gd name="T2" fmla="*/ 2356 w 89"/>
                <a:gd name="T3" fmla="*/ 284 h 94"/>
                <a:gd name="T4" fmla="*/ 2762 w 89"/>
                <a:gd name="T5" fmla="*/ 278 h 94"/>
                <a:gd name="T6" fmla="*/ 3086 w 89"/>
                <a:gd name="T7" fmla="*/ 267 h 94"/>
                <a:gd name="T8" fmla="*/ 3414 w 89"/>
                <a:gd name="T9" fmla="*/ 243 h 94"/>
                <a:gd name="T10" fmla="*/ 3676 w 89"/>
                <a:gd name="T11" fmla="*/ 222 h 94"/>
                <a:gd name="T12" fmla="*/ 3871 w 89"/>
                <a:gd name="T13" fmla="*/ 197 h 94"/>
                <a:gd name="T14" fmla="*/ 3997 w 89"/>
                <a:gd name="T15" fmla="*/ 173 h 94"/>
                <a:gd name="T16" fmla="*/ 4047 w 89"/>
                <a:gd name="T17" fmla="*/ 144 h 94"/>
                <a:gd name="T18" fmla="*/ 3997 w 89"/>
                <a:gd name="T19" fmla="*/ 117 h 94"/>
                <a:gd name="T20" fmla="*/ 3871 w 89"/>
                <a:gd name="T21" fmla="*/ 86 h 94"/>
                <a:gd name="T22" fmla="*/ 3676 w 89"/>
                <a:gd name="T23" fmla="*/ 63 h 94"/>
                <a:gd name="T24" fmla="*/ 3414 w 89"/>
                <a:gd name="T25" fmla="*/ 38 h 94"/>
                <a:gd name="T26" fmla="*/ 3086 w 89"/>
                <a:gd name="T27" fmla="*/ 28 h 94"/>
                <a:gd name="T28" fmla="*/ 2762 w 89"/>
                <a:gd name="T29" fmla="*/ 4 h 94"/>
                <a:gd name="T30" fmla="*/ 2356 w 89"/>
                <a:gd name="T31" fmla="*/ 1 h 94"/>
                <a:gd name="T32" fmla="*/ 2000 w 89"/>
                <a:gd name="T33" fmla="*/ 0 h 94"/>
                <a:gd name="T34" fmla="*/ 1575 w 89"/>
                <a:gd name="T35" fmla="*/ 1 h 94"/>
                <a:gd name="T36" fmla="*/ 1225 w 89"/>
                <a:gd name="T37" fmla="*/ 4 h 94"/>
                <a:gd name="T38" fmla="*/ 918 w 89"/>
                <a:gd name="T39" fmla="*/ 28 h 94"/>
                <a:gd name="T40" fmla="*/ 627 w 89"/>
                <a:gd name="T41" fmla="*/ 38 h 94"/>
                <a:gd name="T42" fmla="*/ 358 w 89"/>
                <a:gd name="T43" fmla="*/ 63 h 94"/>
                <a:gd name="T44" fmla="*/ 176 w 89"/>
                <a:gd name="T45" fmla="*/ 86 h 94"/>
                <a:gd name="T46" fmla="*/ 2 w 89"/>
                <a:gd name="T47" fmla="*/ 117 h 94"/>
                <a:gd name="T48" fmla="*/ 0 w 89"/>
                <a:gd name="T49" fmla="*/ 144 h 94"/>
                <a:gd name="T50" fmla="*/ 2 w 89"/>
                <a:gd name="T51" fmla="*/ 173 h 94"/>
                <a:gd name="T52" fmla="*/ 176 w 89"/>
                <a:gd name="T53" fmla="*/ 197 h 94"/>
                <a:gd name="T54" fmla="*/ 358 w 89"/>
                <a:gd name="T55" fmla="*/ 222 h 94"/>
                <a:gd name="T56" fmla="*/ 627 w 89"/>
                <a:gd name="T57" fmla="*/ 243 h 94"/>
                <a:gd name="T58" fmla="*/ 918 w 89"/>
                <a:gd name="T59" fmla="*/ 267 h 94"/>
                <a:gd name="T60" fmla="*/ 1225 w 89"/>
                <a:gd name="T61" fmla="*/ 278 h 94"/>
                <a:gd name="T62" fmla="*/ 1575 w 89"/>
                <a:gd name="T63" fmla="*/ 284 h 94"/>
                <a:gd name="T64" fmla="*/ 2000 w 89"/>
                <a:gd name="T65" fmla="*/ 285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94">
                  <a:moveTo>
                    <a:pt x="44" y="94"/>
                  </a:moveTo>
                  <a:lnTo>
                    <a:pt x="52" y="93"/>
                  </a:lnTo>
                  <a:lnTo>
                    <a:pt x="61" y="91"/>
                  </a:lnTo>
                  <a:lnTo>
                    <a:pt x="68" y="87"/>
                  </a:lnTo>
                  <a:lnTo>
                    <a:pt x="75" y="80"/>
                  </a:lnTo>
                  <a:lnTo>
                    <a:pt x="82" y="72"/>
                  </a:lnTo>
                  <a:lnTo>
                    <a:pt x="85" y="65"/>
                  </a:lnTo>
                  <a:lnTo>
                    <a:pt x="88" y="56"/>
                  </a:lnTo>
                  <a:lnTo>
                    <a:pt x="89" y="47"/>
                  </a:lnTo>
                  <a:lnTo>
                    <a:pt x="88" y="38"/>
                  </a:lnTo>
                  <a:lnTo>
                    <a:pt x="85" y="28"/>
                  </a:lnTo>
                  <a:lnTo>
                    <a:pt x="82" y="21"/>
                  </a:lnTo>
                  <a:lnTo>
                    <a:pt x="75" y="13"/>
                  </a:lnTo>
                  <a:lnTo>
                    <a:pt x="68" y="8"/>
                  </a:lnTo>
                  <a:lnTo>
                    <a:pt x="61" y="4"/>
                  </a:lnTo>
                  <a:lnTo>
                    <a:pt x="52" y="1"/>
                  </a:lnTo>
                  <a:lnTo>
                    <a:pt x="44" y="0"/>
                  </a:lnTo>
                  <a:lnTo>
                    <a:pt x="35" y="1"/>
                  </a:lnTo>
                  <a:lnTo>
                    <a:pt x="27" y="4"/>
                  </a:lnTo>
                  <a:lnTo>
                    <a:pt x="20" y="8"/>
                  </a:lnTo>
                  <a:lnTo>
                    <a:pt x="14" y="13"/>
                  </a:lnTo>
                  <a:lnTo>
                    <a:pt x="8" y="21"/>
                  </a:lnTo>
                  <a:lnTo>
                    <a:pt x="4" y="28"/>
                  </a:lnTo>
                  <a:lnTo>
                    <a:pt x="2" y="38"/>
                  </a:lnTo>
                  <a:lnTo>
                    <a:pt x="0" y="47"/>
                  </a:lnTo>
                  <a:lnTo>
                    <a:pt x="2" y="56"/>
                  </a:lnTo>
                  <a:lnTo>
                    <a:pt x="4" y="65"/>
                  </a:lnTo>
                  <a:lnTo>
                    <a:pt x="8" y="72"/>
                  </a:lnTo>
                  <a:lnTo>
                    <a:pt x="14" y="80"/>
                  </a:lnTo>
                  <a:lnTo>
                    <a:pt x="20" y="87"/>
                  </a:lnTo>
                  <a:lnTo>
                    <a:pt x="27" y="91"/>
                  </a:lnTo>
                  <a:lnTo>
                    <a:pt x="35" y="93"/>
                  </a:lnTo>
                  <a:lnTo>
                    <a:pt x="44" y="94"/>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68" name="Freeform 163"/>
            <p:cNvSpPr>
              <a:spLocks noChangeArrowheads="1"/>
            </p:cNvSpPr>
            <p:nvPr/>
          </p:nvSpPr>
          <p:spPr bwMode="auto">
            <a:xfrm>
              <a:off x="3053" y="3389"/>
              <a:ext cx="109" cy="100"/>
            </a:xfrm>
            <a:custGeom>
              <a:avLst/>
              <a:gdLst>
                <a:gd name="T0" fmla="*/ 2000 w 89"/>
                <a:gd name="T1" fmla="*/ 285 h 94"/>
                <a:gd name="T2" fmla="*/ 2406 w 89"/>
                <a:gd name="T3" fmla="*/ 284 h 94"/>
                <a:gd name="T4" fmla="*/ 2762 w 89"/>
                <a:gd name="T5" fmla="*/ 278 h 94"/>
                <a:gd name="T6" fmla="*/ 3086 w 89"/>
                <a:gd name="T7" fmla="*/ 267 h 94"/>
                <a:gd name="T8" fmla="*/ 3448 w 89"/>
                <a:gd name="T9" fmla="*/ 243 h 94"/>
                <a:gd name="T10" fmla="*/ 3676 w 89"/>
                <a:gd name="T11" fmla="*/ 222 h 94"/>
                <a:gd name="T12" fmla="*/ 3871 w 89"/>
                <a:gd name="T13" fmla="*/ 197 h 94"/>
                <a:gd name="T14" fmla="*/ 3997 w 89"/>
                <a:gd name="T15" fmla="*/ 173 h 94"/>
                <a:gd name="T16" fmla="*/ 4047 w 89"/>
                <a:gd name="T17" fmla="*/ 144 h 94"/>
                <a:gd name="T18" fmla="*/ 3997 w 89"/>
                <a:gd name="T19" fmla="*/ 117 h 94"/>
                <a:gd name="T20" fmla="*/ 3871 w 89"/>
                <a:gd name="T21" fmla="*/ 86 h 94"/>
                <a:gd name="T22" fmla="*/ 3676 w 89"/>
                <a:gd name="T23" fmla="*/ 63 h 94"/>
                <a:gd name="T24" fmla="*/ 3448 w 89"/>
                <a:gd name="T25" fmla="*/ 38 h 94"/>
                <a:gd name="T26" fmla="*/ 3086 w 89"/>
                <a:gd name="T27" fmla="*/ 28 h 94"/>
                <a:gd name="T28" fmla="*/ 2762 w 89"/>
                <a:gd name="T29" fmla="*/ 4 h 94"/>
                <a:gd name="T30" fmla="*/ 2406 w 89"/>
                <a:gd name="T31" fmla="*/ 1 h 94"/>
                <a:gd name="T32" fmla="*/ 2000 w 89"/>
                <a:gd name="T33" fmla="*/ 0 h 94"/>
                <a:gd name="T34" fmla="*/ 1618 w 89"/>
                <a:gd name="T35" fmla="*/ 1 h 94"/>
                <a:gd name="T36" fmla="*/ 1225 w 89"/>
                <a:gd name="T37" fmla="*/ 4 h 94"/>
                <a:gd name="T38" fmla="*/ 918 w 89"/>
                <a:gd name="T39" fmla="*/ 28 h 94"/>
                <a:gd name="T40" fmla="*/ 627 w 89"/>
                <a:gd name="T41" fmla="*/ 38 h 94"/>
                <a:gd name="T42" fmla="*/ 358 w 89"/>
                <a:gd name="T43" fmla="*/ 63 h 94"/>
                <a:gd name="T44" fmla="*/ 176 w 89"/>
                <a:gd name="T45" fmla="*/ 86 h 94"/>
                <a:gd name="T46" fmla="*/ 2 w 89"/>
                <a:gd name="T47" fmla="*/ 117 h 94"/>
                <a:gd name="T48" fmla="*/ 0 w 89"/>
                <a:gd name="T49" fmla="*/ 144 h 94"/>
                <a:gd name="T50" fmla="*/ 2 w 89"/>
                <a:gd name="T51" fmla="*/ 173 h 94"/>
                <a:gd name="T52" fmla="*/ 176 w 89"/>
                <a:gd name="T53" fmla="*/ 197 h 94"/>
                <a:gd name="T54" fmla="*/ 358 w 89"/>
                <a:gd name="T55" fmla="*/ 222 h 94"/>
                <a:gd name="T56" fmla="*/ 627 w 89"/>
                <a:gd name="T57" fmla="*/ 243 h 94"/>
                <a:gd name="T58" fmla="*/ 918 w 89"/>
                <a:gd name="T59" fmla="*/ 267 h 94"/>
                <a:gd name="T60" fmla="*/ 1225 w 89"/>
                <a:gd name="T61" fmla="*/ 278 h 94"/>
                <a:gd name="T62" fmla="*/ 1618 w 89"/>
                <a:gd name="T63" fmla="*/ 284 h 94"/>
                <a:gd name="T64" fmla="*/ 2000 w 89"/>
                <a:gd name="T65" fmla="*/ 285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94">
                  <a:moveTo>
                    <a:pt x="44" y="94"/>
                  </a:moveTo>
                  <a:lnTo>
                    <a:pt x="53" y="93"/>
                  </a:lnTo>
                  <a:lnTo>
                    <a:pt x="61" y="91"/>
                  </a:lnTo>
                  <a:lnTo>
                    <a:pt x="68" y="87"/>
                  </a:lnTo>
                  <a:lnTo>
                    <a:pt x="76" y="80"/>
                  </a:lnTo>
                  <a:lnTo>
                    <a:pt x="82" y="72"/>
                  </a:lnTo>
                  <a:lnTo>
                    <a:pt x="85" y="65"/>
                  </a:lnTo>
                  <a:lnTo>
                    <a:pt x="88" y="56"/>
                  </a:lnTo>
                  <a:lnTo>
                    <a:pt x="89" y="47"/>
                  </a:lnTo>
                  <a:lnTo>
                    <a:pt x="88" y="38"/>
                  </a:lnTo>
                  <a:lnTo>
                    <a:pt x="85" y="28"/>
                  </a:lnTo>
                  <a:lnTo>
                    <a:pt x="82" y="21"/>
                  </a:lnTo>
                  <a:lnTo>
                    <a:pt x="76" y="13"/>
                  </a:lnTo>
                  <a:lnTo>
                    <a:pt x="68" y="8"/>
                  </a:lnTo>
                  <a:lnTo>
                    <a:pt x="61" y="4"/>
                  </a:lnTo>
                  <a:lnTo>
                    <a:pt x="53" y="1"/>
                  </a:lnTo>
                  <a:lnTo>
                    <a:pt x="44" y="0"/>
                  </a:lnTo>
                  <a:lnTo>
                    <a:pt x="36" y="1"/>
                  </a:lnTo>
                  <a:lnTo>
                    <a:pt x="27" y="4"/>
                  </a:lnTo>
                  <a:lnTo>
                    <a:pt x="20" y="8"/>
                  </a:lnTo>
                  <a:lnTo>
                    <a:pt x="14" y="13"/>
                  </a:lnTo>
                  <a:lnTo>
                    <a:pt x="8" y="21"/>
                  </a:lnTo>
                  <a:lnTo>
                    <a:pt x="4" y="28"/>
                  </a:lnTo>
                  <a:lnTo>
                    <a:pt x="2" y="38"/>
                  </a:lnTo>
                  <a:lnTo>
                    <a:pt x="0" y="47"/>
                  </a:lnTo>
                  <a:lnTo>
                    <a:pt x="2" y="56"/>
                  </a:lnTo>
                  <a:lnTo>
                    <a:pt x="4" y="65"/>
                  </a:lnTo>
                  <a:lnTo>
                    <a:pt x="8" y="72"/>
                  </a:lnTo>
                  <a:lnTo>
                    <a:pt x="14" y="80"/>
                  </a:lnTo>
                  <a:lnTo>
                    <a:pt x="20" y="87"/>
                  </a:lnTo>
                  <a:lnTo>
                    <a:pt x="27" y="91"/>
                  </a:lnTo>
                  <a:lnTo>
                    <a:pt x="36" y="93"/>
                  </a:lnTo>
                  <a:lnTo>
                    <a:pt x="44" y="94"/>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69" name="Freeform 164"/>
            <p:cNvSpPr>
              <a:spLocks noChangeArrowheads="1"/>
            </p:cNvSpPr>
            <p:nvPr/>
          </p:nvSpPr>
          <p:spPr bwMode="auto">
            <a:xfrm>
              <a:off x="2692" y="3377"/>
              <a:ext cx="415" cy="100"/>
            </a:xfrm>
            <a:custGeom>
              <a:avLst/>
              <a:gdLst>
                <a:gd name="T0" fmla="*/ 17504 w 333"/>
                <a:gd name="T1" fmla="*/ 268 h 94"/>
                <a:gd name="T2" fmla="*/ 17325 w 333"/>
                <a:gd name="T3" fmla="*/ 212 h 94"/>
                <a:gd name="T4" fmla="*/ 16819 w 333"/>
                <a:gd name="T5" fmla="*/ 164 h 94"/>
                <a:gd name="T6" fmla="*/ 16064 w 333"/>
                <a:gd name="T7" fmla="*/ 117 h 94"/>
                <a:gd name="T8" fmla="*/ 14981 w 333"/>
                <a:gd name="T9" fmla="*/ 81 h 94"/>
                <a:gd name="T10" fmla="*/ 13663 w 333"/>
                <a:gd name="T11" fmla="*/ 43 h 94"/>
                <a:gd name="T12" fmla="*/ 12137 w 333"/>
                <a:gd name="T13" fmla="*/ 6 h 94"/>
                <a:gd name="T14" fmla="*/ 10563 w 333"/>
                <a:gd name="T15" fmla="*/ 1 h 94"/>
                <a:gd name="T16" fmla="*/ 8780 w 333"/>
                <a:gd name="T17" fmla="*/ 0 h 94"/>
                <a:gd name="T18" fmla="*/ 7013 w 333"/>
                <a:gd name="T19" fmla="*/ 1 h 94"/>
                <a:gd name="T20" fmla="*/ 5368 w 333"/>
                <a:gd name="T21" fmla="*/ 6 h 94"/>
                <a:gd name="T22" fmla="*/ 3883 w 333"/>
                <a:gd name="T23" fmla="*/ 43 h 94"/>
                <a:gd name="T24" fmla="*/ 2617 w 333"/>
                <a:gd name="T25" fmla="*/ 81 h 94"/>
                <a:gd name="T26" fmla="*/ 1512 w 333"/>
                <a:gd name="T27" fmla="*/ 117 h 94"/>
                <a:gd name="T28" fmla="*/ 685 w 333"/>
                <a:gd name="T29" fmla="*/ 164 h 94"/>
                <a:gd name="T30" fmla="*/ 187 w 333"/>
                <a:gd name="T31" fmla="*/ 212 h 94"/>
                <a:gd name="T32" fmla="*/ 0 w 333"/>
                <a:gd name="T33" fmla="*/ 268 h 94"/>
                <a:gd name="T34" fmla="*/ 1 w 333"/>
                <a:gd name="T35" fmla="*/ 271 h 94"/>
                <a:gd name="T36" fmla="*/ 233 w 333"/>
                <a:gd name="T37" fmla="*/ 284 h 94"/>
                <a:gd name="T38" fmla="*/ 512 w 333"/>
                <a:gd name="T39" fmla="*/ 282 h 94"/>
                <a:gd name="T40" fmla="*/ 913 w 333"/>
                <a:gd name="T41" fmla="*/ 255 h 94"/>
                <a:gd name="T42" fmla="*/ 991 w 333"/>
                <a:gd name="T43" fmla="*/ 251 h 94"/>
                <a:gd name="T44" fmla="*/ 1653 w 333"/>
                <a:gd name="T45" fmla="*/ 222 h 94"/>
                <a:gd name="T46" fmla="*/ 2348 w 333"/>
                <a:gd name="T47" fmla="*/ 196 h 94"/>
                <a:gd name="T48" fmla="*/ 3261 w 333"/>
                <a:gd name="T49" fmla="*/ 169 h 94"/>
                <a:gd name="T50" fmla="*/ 4233 w 333"/>
                <a:gd name="T51" fmla="*/ 149 h 94"/>
                <a:gd name="T52" fmla="*/ 5202 w 333"/>
                <a:gd name="T53" fmla="*/ 135 h 94"/>
                <a:gd name="T54" fmla="*/ 6375 w 333"/>
                <a:gd name="T55" fmla="*/ 124 h 94"/>
                <a:gd name="T56" fmla="*/ 7516 w 333"/>
                <a:gd name="T57" fmla="*/ 112 h 94"/>
                <a:gd name="T58" fmla="*/ 8780 w 333"/>
                <a:gd name="T59" fmla="*/ 110 h 94"/>
                <a:gd name="T60" fmla="*/ 10068 w 333"/>
                <a:gd name="T61" fmla="*/ 112 h 94"/>
                <a:gd name="T62" fmla="*/ 11270 w 333"/>
                <a:gd name="T63" fmla="*/ 124 h 94"/>
                <a:gd name="T64" fmla="*/ 12364 w 333"/>
                <a:gd name="T65" fmla="*/ 135 h 94"/>
                <a:gd name="T66" fmla="*/ 13478 w 333"/>
                <a:gd name="T67" fmla="*/ 149 h 94"/>
                <a:gd name="T68" fmla="*/ 14418 w 333"/>
                <a:gd name="T69" fmla="*/ 174 h 94"/>
                <a:gd name="T70" fmla="*/ 15220 w 333"/>
                <a:gd name="T71" fmla="*/ 196 h 94"/>
                <a:gd name="T72" fmla="*/ 15958 w 333"/>
                <a:gd name="T73" fmla="*/ 223 h 94"/>
                <a:gd name="T74" fmla="*/ 16578 w 333"/>
                <a:gd name="T75" fmla="*/ 255 h 94"/>
                <a:gd name="T76" fmla="*/ 16650 w 333"/>
                <a:gd name="T77" fmla="*/ 261 h 94"/>
                <a:gd name="T78" fmla="*/ 16917 w 333"/>
                <a:gd name="T79" fmla="*/ 282 h 94"/>
                <a:gd name="T80" fmla="*/ 17278 w 333"/>
                <a:gd name="T81" fmla="*/ 285 h 94"/>
                <a:gd name="T82" fmla="*/ 17504 w 333"/>
                <a:gd name="T83" fmla="*/ 268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3" h="94">
                  <a:moveTo>
                    <a:pt x="333" y="88"/>
                  </a:moveTo>
                  <a:lnTo>
                    <a:pt x="329" y="70"/>
                  </a:lnTo>
                  <a:lnTo>
                    <a:pt x="320" y="54"/>
                  </a:lnTo>
                  <a:lnTo>
                    <a:pt x="305" y="38"/>
                  </a:lnTo>
                  <a:lnTo>
                    <a:pt x="285" y="26"/>
                  </a:lnTo>
                  <a:lnTo>
                    <a:pt x="260" y="15"/>
                  </a:lnTo>
                  <a:lnTo>
                    <a:pt x="231" y="6"/>
                  </a:lnTo>
                  <a:lnTo>
                    <a:pt x="201" y="1"/>
                  </a:lnTo>
                  <a:lnTo>
                    <a:pt x="167" y="0"/>
                  </a:lnTo>
                  <a:lnTo>
                    <a:pt x="133" y="1"/>
                  </a:lnTo>
                  <a:lnTo>
                    <a:pt x="102" y="6"/>
                  </a:lnTo>
                  <a:lnTo>
                    <a:pt x="74" y="15"/>
                  </a:lnTo>
                  <a:lnTo>
                    <a:pt x="50" y="26"/>
                  </a:lnTo>
                  <a:lnTo>
                    <a:pt x="29" y="38"/>
                  </a:lnTo>
                  <a:lnTo>
                    <a:pt x="13" y="54"/>
                  </a:lnTo>
                  <a:lnTo>
                    <a:pt x="4" y="70"/>
                  </a:lnTo>
                  <a:lnTo>
                    <a:pt x="0" y="88"/>
                  </a:lnTo>
                  <a:lnTo>
                    <a:pt x="1" y="89"/>
                  </a:lnTo>
                  <a:lnTo>
                    <a:pt x="5" y="93"/>
                  </a:lnTo>
                  <a:lnTo>
                    <a:pt x="10" y="92"/>
                  </a:lnTo>
                  <a:lnTo>
                    <a:pt x="18" y="84"/>
                  </a:lnTo>
                  <a:lnTo>
                    <a:pt x="19" y="82"/>
                  </a:lnTo>
                  <a:lnTo>
                    <a:pt x="31" y="72"/>
                  </a:lnTo>
                  <a:lnTo>
                    <a:pt x="45" y="64"/>
                  </a:lnTo>
                  <a:lnTo>
                    <a:pt x="62" y="55"/>
                  </a:lnTo>
                  <a:lnTo>
                    <a:pt x="80" y="49"/>
                  </a:lnTo>
                  <a:lnTo>
                    <a:pt x="99" y="44"/>
                  </a:lnTo>
                  <a:lnTo>
                    <a:pt x="121" y="40"/>
                  </a:lnTo>
                  <a:lnTo>
                    <a:pt x="143" y="37"/>
                  </a:lnTo>
                  <a:lnTo>
                    <a:pt x="167" y="36"/>
                  </a:lnTo>
                  <a:lnTo>
                    <a:pt x="191" y="37"/>
                  </a:lnTo>
                  <a:lnTo>
                    <a:pt x="214" y="40"/>
                  </a:lnTo>
                  <a:lnTo>
                    <a:pt x="235" y="44"/>
                  </a:lnTo>
                  <a:lnTo>
                    <a:pt x="256" y="49"/>
                  </a:lnTo>
                  <a:lnTo>
                    <a:pt x="274" y="57"/>
                  </a:lnTo>
                  <a:lnTo>
                    <a:pt x="289" y="64"/>
                  </a:lnTo>
                  <a:lnTo>
                    <a:pt x="303" y="73"/>
                  </a:lnTo>
                  <a:lnTo>
                    <a:pt x="315" y="84"/>
                  </a:lnTo>
                  <a:lnTo>
                    <a:pt x="317" y="86"/>
                  </a:lnTo>
                  <a:lnTo>
                    <a:pt x="322" y="92"/>
                  </a:lnTo>
                  <a:lnTo>
                    <a:pt x="328" y="94"/>
                  </a:lnTo>
                  <a:lnTo>
                    <a:pt x="333" y="88"/>
                  </a:lnTo>
                  <a:close/>
                </a:path>
              </a:pathLst>
            </a:custGeom>
            <a:solidFill>
              <a:srgbClr val="BFCCD8"/>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70" name="Freeform 165"/>
            <p:cNvSpPr>
              <a:spLocks noChangeArrowheads="1"/>
            </p:cNvSpPr>
            <p:nvPr/>
          </p:nvSpPr>
          <p:spPr bwMode="auto">
            <a:xfrm>
              <a:off x="2901" y="3370"/>
              <a:ext cx="211" cy="100"/>
            </a:xfrm>
            <a:custGeom>
              <a:avLst/>
              <a:gdLst>
                <a:gd name="T0" fmla="*/ 0 w 171"/>
                <a:gd name="T1" fmla="*/ 29 h 94"/>
                <a:gd name="T2" fmla="*/ 0 w 171"/>
                <a:gd name="T3" fmla="*/ 29 h 94"/>
                <a:gd name="T4" fmla="*/ 1597 w 171"/>
                <a:gd name="T5" fmla="*/ 29 h 94"/>
                <a:gd name="T6" fmla="*/ 3044 w 171"/>
                <a:gd name="T7" fmla="*/ 39 h 94"/>
                <a:gd name="T8" fmla="*/ 4394 w 171"/>
                <a:gd name="T9" fmla="*/ 61 h 94"/>
                <a:gd name="T10" fmla="*/ 5578 w 171"/>
                <a:gd name="T11" fmla="*/ 87 h 94"/>
                <a:gd name="T12" fmla="*/ 6524 w 171"/>
                <a:gd name="T13" fmla="*/ 124 h 94"/>
                <a:gd name="T14" fmla="*/ 7132 w 171"/>
                <a:gd name="T15" fmla="*/ 161 h 94"/>
                <a:gd name="T16" fmla="*/ 7627 w 171"/>
                <a:gd name="T17" fmla="*/ 197 h 94"/>
                <a:gd name="T18" fmla="*/ 7711 w 171"/>
                <a:gd name="T19" fmla="*/ 238 h 94"/>
                <a:gd name="T20" fmla="*/ 8194 w 171"/>
                <a:gd name="T21" fmla="*/ 238 h 94"/>
                <a:gd name="T22" fmla="*/ 7944 w 171"/>
                <a:gd name="T23" fmla="*/ 189 h 94"/>
                <a:gd name="T24" fmla="*/ 7439 w 171"/>
                <a:gd name="T25" fmla="*/ 145 h 94"/>
                <a:gd name="T26" fmla="*/ 6754 w 171"/>
                <a:gd name="T27" fmla="*/ 102 h 94"/>
                <a:gd name="T28" fmla="*/ 5682 w 171"/>
                <a:gd name="T29" fmla="*/ 71 h 94"/>
                <a:gd name="T30" fmla="*/ 4559 w 171"/>
                <a:gd name="T31" fmla="*/ 41 h 94"/>
                <a:gd name="T32" fmla="*/ 3044 w 171"/>
                <a:gd name="T33" fmla="*/ 8 h 94"/>
                <a:gd name="T34" fmla="*/ 1597 w 171"/>
                <a:gd name="T35" fmla="*/ 3 h 94"/>
                <a:gd name="T36" fmla="*/ 0 w 171"/>
                <a:gd name="T37" fmla="*/ 0 h 94"/>
                <a:gd name="T38" fmla="*/ 0 w 171"/>
                <a:gd name="T39" fmla="*/ 0 h 94"/>
                <a:gd name="T40" fmla="*/ 0 w 171"/>
                <a:gd name="T41" fmla="*/ 29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1" h="94">
                  <a:moveTo>
                    <a:pt x="0" y="11"/>
                  </a:moveTo>
                  <a:lnTo>
                    <a:pt x="0" y="11"/>
                  </a:lnTo>
                  <a:lnTo>
                    <a:pt x="34" y="11"/>
                  </a:lnTo>
                  <a:lnTo>
                    <a:pt x="64" y="16"/>
                  </a:lnTo>
                  <a:lnTo>
                    <a:pt x="92" y="25"/>
                  </a:lnTo>
                  <a:lnTo>
                    <a:pt x="116" y="35"/>
                  </a:lnTo>
                  <a:lnTo>
                    <a:pt x="136" y="48"/>
                  </a:lnTo>
                  <a:lnTo>
                    <a:pt x="149" y="63"/>
                  </a:lnTo>
                  <a:lnTo>
                    <a:pt x="159" y="77"/>
                  </a:lnTo>
                  <a:lnTo>
                    <a:pt x="161" y="94"/>
                  </a:lnTo>
                  <a:lnTo>
                    <a:pt x="171" y="94"/>
                  </a:lnTo>
                  <a:lnTo>
                    <a:pt x="166" y="74"/>
                  </a:lnTo>
                  <a:lnTo>
                    <a:pt x="156" y="57"/>
                  </a:lnTo>
                  <a:lnTo>
                    <a:pt x="141" y="41"/>
                  </a:lnTo>
                  <a:lnTo>
                    <a:pt x="119" y="28"/>
                  </a:lnTo>
                  <a:lnTo>
                    <a:pt x="95" y="17"/>
                  </a:lnTo>
                  <a:lnTo>
                    <a:pt x="64" y="8"/>
                  </a:lnTo>
                  <a:lnTo>
                    <a:pt x="34" y="3"/>
                  </a:lnTo>
                  <a:lnTo>
                    <a:pt x="0" y="0"/>
                  </a:lnTo>
                  <a:lnTo>
                    <a:pt x="0" y="11"/>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71" name="Freeform 166"/>
            <p:cNvSpPr>
              <a:spLocks noChangeArrowheads="1"/>
            </p:cNvSpPr>
            <p:nvPr/>
          </p:nvSpPr>
          <p:spPr bwMode="auto">
            <a:xfrm>
              <a:off x="2686" y="3370"/>
              <a:ext cx="214" cy="101"/>
            </a:xfrm>
            <a:custGeom>
              <a:avLst/>
              <a:gdLst>
                <a:gd name="T0" fmla="*/ 442 w 172"/>
                <a:gd name="T1" fmla="*/ 276 h 95"/>
                <a:gd name="T2" fmla="*/ 503 w 172"/>
                <a:gd name="T3" fmla="*/ 284 h 95"/>
                <a:gd name="T4" fmla="*/ 626 w 172"/>
                <a:gd name="T5" fmla="*/ 230 h 95"/>
                <a:gd name="T6" fmla="*/ 1121 w 172"/>
                <a:gd name="T7" fmla="*/ 187 h 95"/>
                <a:gd name="T8" fmla="*/ 1853 w 172"/>
                <a:gd name="T9" fmla="*/ 145 h 95"/>
                <a:gd name="T10" fmla="*/ 2868 w 172"/>
                <a:gd name="T11" fmla="*/ 104 h 95"/>
                <a:gd name="T12" fmla="*/ 4088 w 172"/>
                <a:gd name="T13" fmla="*/ 77 h 95"/>
                <a:gd name="T14" fmla="*/ 5425 w 172"/>
                <a:gd name="T15" fmla="*/ 46 h 95"/>
                <a:gd name="T16" fmla="*/ 7055 w 172"/>
                <a:gd name="T17" fmla="*/ 34 h 95"/>
                <a:gd name="T18" fmla="*/ 8778 w 172"/>
                <a:gd name="T19" fmla="*/ 34 h 95"/>
                <a:gd name="T20" fmla="*/ 8778 w 172"/>
                <a:gd name="T21" fmla="*/ 0 h 95"/>
                <a:gd name="T22" fmla="*/ 7055 w 172"/>
                <a:gd name="T23" fmla="*/ 3 h 95"/>
                <a:gd name="T24" fmla="*/ 5425 w 172"/>
                <a:gd name="T25" fmla="*/ 28 h 95"/>
                <a:gd name="T26" fmla="*/ 4001 w 172"/>
                <a:gd name="T27" fmla="*/ 49 h 95"/>
                <a:gd name="T28" fmla="*/ 2707 w 172"/>
                <a:gd name="T29" fmla="*/ 84 h 95"/>
                <a:gd name="T30" fmla="*/ 1640 w 172"/>
                <a:gd name="T31" fmla="*/ 125 h 95"/>
                <a:gd name="T32" fmla="*/ 779 w 172"/>
                <a:gd name="T33" fmla="*/ 174 h 95"/>
                <a:gd name="T34" fmla="*/ 229 w 172"/>
                <a:gd name="T35" fmla="*/ 224 h 95"/>
                <a:gd name="T36" fmla="*/ 0 w 172"/>
                <a:gd name="T37" fmla="*/ 284 h 95"/>
                <a:gd name="T38" fmla="*/ 1 w 172"/>
                <a:gd name="T39" fmla="*/ 286 h 95"/>
                <a:gd name="T40" fmla="*/ 442 w 172"/>
                <a:gd name="T41" fmla="*/ 276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2" h="95">
                  <a:moveTo>
                    <a:pt x="9" y="92"/>
                  </a:moveTo>
                  <a:lnTo>
                    <a:pt x="10" y="94"/>
                  </a:lnTo>
                  <a:lnTo>
                    <a:pt x="12" y="77"/>
                  </a:lnTo>
                  <a:lnTo>
                    <a:pt x="22" y="63"/>
                  </a:lnTo>
                  <a:lnTo>
                    <a:pt x="36" y="48"/>
                  </a:lnTo>
                  <a:lnTo>
                    <a:pt x="56" y="35"/>
                  </a:lnTo>
                  <a:lnTo>
                    <a:pt x="80" y="25"/>
                  </a:lnTo>
                  <a:lnTo>
                    <a:pt x="107" y="16"/>
                  </a:lnTo>
                  <a:lnTo>
                    <a:pt x="138" y="11"/>
                  </a:lnTo>
                  <a:lnTo>
                    <a:pt x="172" y="11"/>
                  </a:lnTo>
                  <a:lnTo>
                    <a:pt x="172" y="0"/>
                  </a:lnTo>
                  <a:lnTo>
                    <a:pt x="138" y="3"/>
                  </a:lnTo>
                  <a:lnTo>
                    <a:pt x="107" y="8"/>
                  </a:lnTo>
                  <a:lnTo>
                    <a:pt x="78" y="17"/>
                  </a:lnTo>
                  <a:lnTo>
                    <a:pt x="53" y="28"/>
                  </a:lnTo>
                  <a:lnTo>
                    <a:pt x="32" y="41"/>
                  </a:lnTo>
                  <a:lnTo>
                    <a:pt x="15" y="57"/>
                  </a:lnTo>
                  <a:lnTo>
                    <a:pt x="5" y="74"/>
                  </a:lnTo>
                  <a:lnTo>
                    <a:pt x="0" y="94"/>
                  </a:lnTo>
                  <a:lnTo>
                    <a:pt x="1" y="95"/>
                  </a:lnTo>
                  <a:lnTo>
                    <a:pt x="9" y="92"/>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72" name="Freeform 167"/>
            <p:cNvSpPr>
              <a:spLocks noChangeArrowheads="1"/>
            </p:cNvSpPr>
            <p:nvPr/>
          </p:nvSpPr>
          <p:spPr bwMode="auto">
            <a:xfrm>
              <a:off x="2688" y="3464"/>
              <a:ext cx="31" cy="15"/>
            </a:xfrm>
            <a:custGeom>
              <a:avLst/>
              <a:gdLst>
                <a:gd name="T0" fmla="*/ 503 w 26"/>
                <a:gd name="T1" fmla="*/ 0 h 16"/>
                <a:gd name="T2" fmla="*/ 423 w 26"/>
                <a:gd name="T3" fmla="*/ 0 h 16"/>
                <a:gd name="T4" fmla="*/ 264 w 26"/>
                <a:gd name="T5" fmla="*/ 7 h 16"/>
                <a:gd name="T6" fmla="*/ 249 w 26"/>
                <a:gd name="T7" fmla="*/ 8 h 16"/>
                <a:gd name="T8" fmla="*/ 209 w 26"/>
                <a:gd name="T9" fmla="*/ 5 h 16"/>
                <a:gd name="T10" fmla="*/ 209 w 26"/>
                <a:gd name="T11" fmla="*/ 5 h 16"/>
                <a:gd name="T12" fmla="*/ 0 w 26"/>
                <a:gd name="T13" fmla="*/ 8 h 16"/>
                <a:gd name="T14" fmla="*/ 86 w 26"/>
                <a:gd name="T15" fmla="*/ 11 h 16"/>
                <a:gd name="T16" fmla="*/ 209 w 26"/>
                <a:gd name="T17" fmla="*/ 16 h 16"/>
                <a:gd name="T18" fmla="*/ 376 w 26"/>
                <a:gd name="T19" fmla="*/ 14 h 16"/>
                <a:gd name="T20" fmla="*/ 610 w 26"/>
                <a:gd name="T21" fmla="*/ 5 h 16"/>
                <a:gd name="T22" fmla="*/ 600 w 26"/>
                <a:gd name="T23" fmla="*/ 5 h 16"/>
                <a:gd name="T24" fmla="*/ 503 w 26"/>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16">
                  <a:moveTo>
                    <a:pt x="20" y="0"/>
                  </a:moveTo>
                  <a:lnTo>
                    <a:pt x="18" y="0"/>
                  </a:lnTo>
                  <a:lnTo>
                    <a:pt x="11" y="7"/>
                  </a:lnTo>
                  <a:lnTo>
                    <a:pt x="10" y="8"/>
                  </a:lnTo>
                  <a:lnTo>
                    <a:pt x="8" y="5"/>
                  </a:lnTo>
                  <a:lnTo>
                    <a:pt x="0" y="8"/>
                  </a:lnTo>
                  <a:lnTo>
                    <a:pt x="3" y="11"/>
                  </a:lnTo>
                  <a:lnTo>
                    <a:pt x="8" y="16"/>
                  </a:lnTo>
                  <a:lnTo>
                    <a:pt x="16" y="14"/>
                  </a:lnTo>
                  <a:lnTo>
                    <a:pt x="26" y="5"/>
                  </a:lnTo>
                  <a:lnTo>
                    <a:pt x="24" y="5"/>
                  </a:lnTo>
                  <a:lnTo>
                    <a:pt x="2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73" name="Freeform 168"/>
            <p:cNvSpPr>
              <a:spLocks noChangeArrowheads="1"/>
            </p:cNvSpPr>
            <p:nvPr/>
          </p:nvSpPr>
          <p:spPr bwMode="auto">
            <a:xfrm>
              <a:off x="2713" y="3463"/>
              <a:ext cx="5" cy="5"/>
            </a:xfrm>
            <a:custGeom>
              <a:avLst/>
              <a:gdLst>
                <a:gd name="T0" fmla="*/ 1 w 6"/>
                <a:gd name="T1" fmla="*/ 0 h 6"/>
                <a:gd name="T2" fmla="*/ 1 w 6"/>
                <a:gd name="T3" fmla="*/ 0 h 6"/>
                <a:gd name="T4" fmla="*/ 0 w 6"/>
                <a:gd name="T5" fmla="*/ 1 h 6"/>
                <a:gd name="T6" fmla="*/ 4 w 6"/>
                <a:gd name="T7" fmla="*/ 3 h 6"/>
                <a:gd name="T8" fmla="*/ 6 w 6"/>
                <a:gd name="T9" fmla="*/ 3 h 6"/>
                <a:gd name="T10" fmla="*/ 6 w 6"/>
                <a:gd name="T11" fmla="*/ 3 h 6"/>
                <a:gd name="T12" fmla="*/ 1 w 6"/>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6">
                  <a:moveTo>
                    <a:pt x="1" y="0"/>
                  </a:moveTo>
                  <a:lnTo>
                    <a:pt x="1" y="0"/>
                  </a:lnTo>
                  <a:lnTo>
                    <a:pt x="0" y="1"/>
                  </a:lnTo>
                  <a:lnTo>
                    <a:pt x="4" y="6"/>
                  </a:lnTo>
                  <a:lnTo>
                    <a:pt x="6" y="5"/>
                  </a:lnTo>
                  <a:lnTo>
                    <a:pt x="1"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74" name="Freeform 169"/>
            <p:cNvSpPr>
              <a:spLocks noChangeArrowheads="1"/>
            </p:cNvSpPr>
            <p:nvPr/>
          </p:nvSpPr>
          <p:spPr bwMode="auto">
            <a:xfrm>
              <a:off x="2714" y="3410"/>
              <a:ext cx="186" cy="58"/>
            </a:xfrm>
            <a:custGeom>
              <a:avLst/>
              <a:gdLst>
                <a:gd name="T0" fmla="*/ 7212 w 150"/>
                <a:gd name="T1" fmla="*/ 0 h 54"/>
                <a:gd name="T2" fmla="*/ 7212 w 150"/>
                <a:gd name="T3" fmla="*/ 0 h 54"/>
                <a:gd name="T4" fmla="*/ 6009 w 150"/>
                <a:gd name="T5" fmla="*/ 2 h 54"/>
                <a:gd name="T6" fmla="*/ 5002 w 150"/>
                <a:gd name="T7" fmla="*/ 5 h 54"/>
                <a:gd name="T8" fmla="*/ 3908 w 150"/>
                <a:gd name="T9" fmla="*/ 27 h 54"/>
                <a:gd name="T10" fmla="*/ 2966 w 150"/>
                <a:gd name="T11" fmla="*/ 37 h 54"/>
                <a:gd name="T12" fmla="*/ 2050 w 150"/>
                <a:gd name="T13" fmla="*/ 51 h 54"/>
                <a:gd name="T14" fmla="*/ 1280 w 150"/>
                <a:gd name="T15" fmla="*/ 79 h 54"/>
                <a:gd name="T16" fmla="*/ 609 w 150"/>
                <a:gd name="T17" fmla="*/ 98 h 54"/>
                <a:gd name="T18" fmla="*/ 0 w 150"/>
                <a:gd name="T19" fmla="*/ 131 h 54"/>
                <a:gd name="T20" fmla="*/ 224 w 150"/>
                <a:gd name="T21" fmla="*/ 143 h 54"/>
                <a:gd name="T22" fmla="*/ 816 w 150"/>
                <a:gd name="T23" fmla="*/ 121 h 54"/>
                <a:gd name="T24" fmla="*/ 1421 w 150"/>
                <a:gd name="T25" fmla="*/ 98 h 54"/>
                <a:gd name="T26" fmla="*/ 2215 w 150"/>
                <a:gd name="T27" fmla="*/ 76 h 54"/>
                <a:gd name="T28" fmla="*/ 3069 w 150"/>
                <a:gd name="T29" fmla="*/ 57 h 54"/>
                <a:gd name="T30" fmla="*/ 3908 w 150"/>
                <a:gd name="T31" fmla="*/ 43 h 54"/>
                <a:gd name="T32" fmla="*/ 5002 w 150"/>
                <a:gd name="T33" fmla="*/ 35 h 54"/>
                <a:gd name="T34" fmla="*/ 6009 w 150"/>
                <a:gd name="T35" fmla="*/ 29 h 54"/>
                <a:gd name="T36" fmla="*/ 7212 w 150"/>
                <a:gd name="T37" fmla="*/ 29 h 54"/>
                <a:gd name="T38" fmla="*/ 7212 w 150"/>
                <a:gd name="T39" fmla="*/ 29 h 54"/>
                <a:gd name="T40" fmla="*/ 7212 w 150"/>
                <a:gd name="T41" fmla="*/ 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0" h="54">
                  <a:moveTo>
                    <a:pt x="150" y="0"/>
                  </a:moveTo>
                  <a:lnTo>
                    <a:pt x="150" y="0"/>
                  </a:lnTo>
                  <a:lnTo>
                    <a:pt x="126" y="2"/>
                  </a:lnTo>
                  <a:lnTo>
                    <a:pt x="104" y="5"/>
                  </a:lnTo>
                  <a:lnTo>
                    <a:pt x="82" y="9"/>
                  </a:lnTo>
                  <a:lnTo>
                    <a:pt x="62" y="14"/>
                  </a:lnTo>
                  <a:lnTo>
                    <a:pt x="43" y="20"/>
                  </a:lnTo>
                  <a:lnTo>
                    <a:pt x="27" y="29"/>
                  </a:lnTo>
                  <a:lnTo>
                    <a:pt x="12" y="37"/>
                  </a:lnTo>
                  <a:lnTo>
                    <a:pt x="0" y="49"/>
                  </a:lnTo>
                  <a:lnTo>
                    <a:pt x="5" y="54"/>
                  </a:lnTo>
                  <a:lnTo>
                    <a:pt x="17" y="45"/>
                  </a:lnTo>
                  <a:lnTo>
                    <a:pt x="29" y="37"/>
                  </a:lnTo>
                  <a:lnTo>
                    <a:pt x="46" y="28"/>
                  </a:lnTo>
                  <a:lnTo>
                    <a:pt x="64" y="22"/>
                  </a:lnTo>
                  <a:lnTo>
                    <a:pt x="82" y="17"/>
                  </a:lnTo>
                  <a:lnTo>
                    <a:pt x="104" y="13"/>
                  </a:lnTo>
                  <a:lnTo>
                    <a:pt x="126" y="10"/>
                  </a:lnTo>
                  <a:lnTo>
                    <a:pt x="150" y="10"/>
                  </a:lnTo>
                  <a:lnTo>
                    <a:pt x="150" y="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75" name="Freeform 170"/>
            <p:cNvSpPr>
              <a:spLocks noChangeArrowheads="1"/>
            </p:cNvSpPr>
            <p:nvPr/>
          </p:nvSpPr>
          <p:spPr bwMode="auto">
            <a:xfrm>
              <a:off x="2901" y="3410"/>
              <a:ext cx="188" cy="58"/>
            </a:xfrm>
            <a:custGeom>
              <a:avLst/>
              <a:gdLst>
                <a:gd name="T0" fmla="*/ 7668 w 152"/>
                <a:gd name="T1" fmla="*/ 130 h 55"/>
                <a:gd name="T2" fmla="*/ 7622 w 152"/>
                <a:gd name="T3" fmla="*/ 130 h 55"/>
                <a:gd name="T4" fmla="*/ 6999 w 152"/>
                <a:gd name="T5" fmla="*/ 100 h 55"/>
                <a:gd name="T6" fmla="*/ 6226 w 152"/>
                <a:gd name="T7" fmla="*/ 77 h 55"/>
                <a:gd name="T8" fmla="*/ 5455 w 152"/>
                <a:gd name="T9" fmla="*/ 55 h 55"/>
                <a:gd name="T10" fmla="*/ 4543 w 152"/>
                <a:gd name="T11" fmla="*/ 36 h 55"/>
                <a:gd name="T12" fmla="*/ 3475 w 152"/>
                <a:gd name="T13" fmla="*/ 9 h 55"/>
                <a:gd name="T14" fmla="*/ 2364 w 152"/>
                <a:gd name="T15" fmla="*/ 5 h 55"/>
                <a:gd name="T16" fmla="*/ 1200 w 152"/>
                <a:gd name="T17" fmla="*/ 2 h 55"/>
                <a:gd name="T18" fmla="*/ 0 w 152"/>
                <a:gd name="T19" fmla="*/ 0 h 55"/>
                <a:gd name="T20" fmla="*/ 0 w 152"/>
                <a:gd name="T21" fmla="*/ 28 h 55"/>
                <a:gd name="T22" fmla="*/ 1200 w 152"/>
                <a:gd name="T23" fmla="*/ 28 h 55"/>
                <a:gd name="T24" fmla="*/ 2364 w 152"/>
                <a:gd name="T25" fmla="*/ 34 h 55"/>
                <a:gd name="T26" fmla="*/ 3475 w 152"/>
                <a:gd name="T27" fmla="*/ 42 h 55"/>
                <a:gd name="T28" fmla="*/ 4387 w 152"/>
                <a:gd name="T29" fmla="*/ 55 h 55"/>
                <a:gd name="T30" fmla="*/ 5373 w 152"/>
                <a:gd name="T31" fmla="*/ 77 h 55"/>
                <a:gd name="T32" fmla="*/ 6130 w 152"/>
                <a:gd name="T33" fmla="*/ 95 h 55"/>
                <a:gd name="T34" fmla="*/ 6683 w 152"/>
                <a:gd name="T35" fmla="*/ 121 h 55"/>
                <a:gd name="T36" fmla="*/ 7366 w 152"/>
                <a:gd name="T37" fmla="*/ 142 h 55"/>
                <a:gd name="T38" fmla="*/ 7268 w 152"/>
                <a:gd name="T39" fmla="*/ 142 h 55"/>
                <a:gd name="T40" fmla="*/ 7668 w 152"/>
                <a:gd name="T41" fmla="*/ 13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2" h="55">
                  <a:moveTo>
                    <a:pt x="152" y="50"/>
                  </a:moveTo>
                  <a:lnTo>
                    <a:pt x="150" y="50"/>
                  </a:lnTo>
                  <a:lnTo>
                    <a:pt x="138" y="39"/>
                  </a:lnTo>
                  <a:lnTo>
                    <a:pt x="124" y="29"/>
                  </a:lnTo>
                  <a:lnTo>
                    <a:pt x="108" y="22"/>
                  </a:lnTo>
                  <a:lnTo>
                    <a:pt x="90" y="14"/>
                  </a:lnTo>
                  <a:lnTo>
                    <a:pt x="68" y="9"/>
                  </a:lnTo>
                  <a:lnTo>
                    <a:pt x="47" y="5"/>
                  </a:lnTo>
                  <a:lnTo>
                    <a:pt x="24" y="2"/>
                  </a:lnTo>
                  <a:lnTo>
                    <a:pt x="0" y="0"/>
                  </a:lnTo>
                  <a:lnTo>
                    <a:pt x="0" y="10"/>
                  </a:lnTo>
                  <a:lnTo>
                    <a:pt x="24" y="10"/>
                  </a:lnTo>
                  <a:lnTo>
                    <a:pt x="47" y="13"/>
                  </a:lnTo>
                  <a:lnTo>
                    <a:pt x="68" y="17"/>
                  </a:lnTo>
                  <a:lnTo>
                    <a:pt x="87" y="22"/>
                  </a:lnTo>
                  <a:lnTo>
                    <a:pt x="106" y="29"/>
                  </a:lnTo>
                  <a:lnTo>
                    <a:pt x="121" y="37"/>
                  </a:lnTo>
                  <a:lnTo>
                    <a:pt x="133" y="46"/>
                  </a:lnTo>
                  <a:lnTo>
                    <a:pt x="146" y="55"/>
                  </a:lnTo>
                  <a:lnTo>
                    <a:pt x="144" y="55"/>
                  </a:lnTo>
                  <a:lnTo>
                    <a:pt x="152" y="50"/>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76" name="Freeform 171"/>
            <p:cNvSpPr>
              <a:spLocks noChangeArrowheads="1"/>
            </p:cNvSpPr>
            <p:nvPr/>
          </p:nvSpPr>
          <p:spPr bwMode="auto">
            <a:xfrm>
              <a:off x="3081" y="3464"/>
              <a:ext cx="33" cy="17"/>
            </a:xfrm>
            <a:custGeom>
              <a:avLst/>
              <a:gdLst>
                <a:gd name="T0" fmla="*/ 659 w 27"/>
                <a:gd name="T1" fmla="*/ 7 h 17"/>
                <a:gd name="T2" fmla="*/ 664 w 27"/>
                <a:gd name="T3" fmla="*/ 5 h 17"/>
                <a:gd name="T4" fmla="*/ 590 w 27"/>
                <a:gd name="T5" fmla="*/ 9 h 17"/>
                <a:gd name="T6" fmla="*/ 539 w 27"/>
                <a:gd name="T7" fmla="*/ 7 h 17"/>
                <a:gd name="T8" fmla="*/ 323 w 27"/>
                <a:gd name="T9" fmla="*/ 3 h 17"/>
                <a:gd name="T10" fmla="*/ 297 w 27"/>
                <a:gd name="T11" fmla="*/ 0 h 17"/>
                <a:gd name="T12" fmla="*/ 0 w 27"/>
                <a:gd name="T13" fmla="*/ 5 h 17"/>
                <a:gd name="T14" fmla="*/ 145 w 27"/>
                <a:gd name="T15" fmla="*/ 8 h 17"/>
                <a:gd name="T16" fmla="*/ 323 w 27"/>
                <a:gd name="T17" fmla="*/ 14 h 17"/>
                <a:gd name="T18" fmla="*/ 664 w 27"/>
                <a:gd name="T19" fmla="*/ 17 h 17"/>
                <a:gd name="T20" fmla="*/ 984 w 27"/>
                <a:gd name="T21" fmla="*/ 8 h 17"/>
                <a:gd name="T22" fmla="*/ 992 w 27"/>
                <a:gd name="T23" fmla="*/ 7 h 17"/>
                <a:gd name="T24" fmla="*/ 984 w 27"/>
                <a:gd name="T25" fmla="*/ 8 h 17"/>
                <a:gd name="T26" fmla="*/ 984 w 27"/>
                <a:gd name="T27" fmla="*/ 7 h 17"/>
                <a:gd name="T28" fmla="*/ 992 w 27"/>
                <a:gd name="T29" fmla="*/ 7 h 17"/>
                <a:gd name="T30" fmla="*/ 659 w 27"/>
                <a:gd name="T31" fmla="*/ 7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 h="17">
                  <a:moveTo>
                    <a:pt x="17" y="7"/>
                  </a:moveTo>
                  <a:lnTo>
                    <a:pt x="18" y="5"/>
                  </a:lnTo>
                  <a:lnTo>
                    <a:pt x="16" y="9"/>
                  </a:lnTo>
                  <a:lnTo>
                    <a:pt x="14" y="7"/>
                  </a:lnTo>
                  <a:lnTo>
                    <a:pt x="9" y="3"/>
                  </a:lnTo>
                  <a:lnTo>
                    <a:pt x="8" y="0"/>
                  </a:lnTo>
                  <a:lnTo>
                    <a:pt x="0" y="5"/>
                  </a:lnTo>
                  <a:lnTo>
                    <a:pt x="4" y="8"/>
                  </a:lnTo>
                  <a:lnTo>
                    <a:pt x="9" y="14"/>
                  </a:lnTo>
                  <a:lnTo>
                    <a:pt x="18" y="17"/>
                  </a:lnTo>
                  <a:lnTo>
                    <a:pt x="26" y="8"/>
                  </a:lnTo>
                  <a:lnTo>
                    <a:pt x="27" y="7"/>
                  </a:lnTo>
                  <a:lnTo>
                    <a:pt x="26" y="8"/>
                  </a:lnTo>
                  <a:lnTo>
                    <a:pt x="26" y="7"/>
                  </a:lnTo>
                  <a:lnTo>
                    <a:pt x="27" y="7"/>
                  </a:lnTo>
                  <a:lnTo>
                    <a:pt x="17" y="7"/>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77" name="Freeform 172"/>
            <p:cNvSpPr>
              <a:spLocks noChangeArrowheads="1"/>
            </p:cNvSpPr>
            <p:nvPr/>
          </p:nvSpPr>
          <p:spPr bwMode="auto">
            <a:xfrm>
              <a:off x="2771" y="3377"/>
              <a:ext cx="284" cy="65"/>
            </a:xfrm>
            <a:custGeom>
              <a:avLst/>
              <a:gdLst>
                <a:gd name="T0" fmla="*/ 550 w 229"/>
                <a:gd name="T1" fmla="*/ 120 h 62"/>
                <a:gd name="T2" fmla="*/ 1818 w 229"/>
                <a:gd name="T3" fmla="*/ 103 h 62"/>
                <a:gd name="T4" fmla="*/ 3084 w 229"/>
                <a:gd name="T5" fmla="*/ 89 h 62"/>
                <a:gd name="T6" fmla="*/ 4618 w 229"/>
                <a:gd name="T7" fmla="*/ 85 h 62"/>
                <a:gd name="T8" fmla="*/ 6119 w 229"/>
                <a:gd name="T9" fmla="*/ 85 h 62"/>
                <a:gd name="T10" fmla="*/ 7751 w 229"/>
                <a:gd name="T11" fmla="*/ 93 h 62"/>
                <a:gd name="T12" fmla="*/ 9253 w 229"/>
                <a:gd name="T13" fmla="*/ 104 h 62"/>
                <a:gd name="T14" fmla="*/ 10565 w 229"/>
                <a:gd name="T15" fmla="*/ 127 h 62"/>
                <a:gd name="T16" fmla="*/ 11624 w 229"/>
                <a:gd name="T17" fmla="*/ 145 h 62"/>
                <a:gd name="T18" fmla="*/ 11687 w 229"/>
                <a:gd name="T19" fmla="*/ 127 h 62"/>
                <a:gd name="T20" fmla="*/ 11124 w 229"/>
                <a:gd name="T21" fmla="*/ 85 h 62"/>
                <a:gd name="T22" fmla="*/ 10667 w 229"/>
                <a:gd name="T23" fmla="*/ 49 h 62"/>
                <a:gd name="T24" fmla="*/ 9994 w 229"/>
                <a:gd name="T25" fmla="*/ 35 h 62"/>
                <a:gd name="T26" fmla="*/ 8811 w 229"/>
                <a:gd name="T27" fmla="*/ 7 h 62"/>
                <a:gd name="T28" fmla="*/ 7546 w 229"/>
                <a:gd name="T29" fmla="*/ 2 h 62"/>
                <a:gd name="T30" fmla="*/ 6093 w 229"/>
                <a:gd name="T31" fmla="*/ 0 h 62"/>
                <a:gd name="T32" fmla="*/ 4618 w 229"/>
                <a:gd name="T33" fmla="*/ 0 h 62"/>
                <a:gd name="T34" fmla="*/ 3161 w 229"/>
                <a:gd name="T35" fmla="*/ 2 h 62"/>
                <a:gd name="T36" fmla="*/ 1854 w 229"/>
                <a:gd name="T37" fmla="*/ 7 h 62"/>
                <a:gd name="T38" fmla="*/ 680 w 229"/>
                <a:gd name="T39" fmla="*/ 33 h 62"/>
                <a:gd name="T40" fmla="*/ 2 w 229"/>
                <a:gd name="T41" fmla="*/ 43 h 62"/>
                <a:gd name="T42" fmla="*/ 411 w 229"/>
                <a:gd name="T43" fmla="*/ 49 h 62"/>
                <a:gd name="T44" fmla="*/ 1053 w 229"/>
                <a:gd name="T45" fmla="*/ 53 h 62"/>
                <a:gd name="T46" fmla="*/ 2263 w 229"/>
                <a:gd name="T47" fmla="*/ 45 h 62"/>
                <a:gd name="T48" fmla="*/ 3838 w 229"/>
                <a:gd name="T49" fmla="*/ 10 h 62"/>
                <a:gd name="T50" fmla="*/ 4896 w 229"/>
                <a:gd name="T51" fmla="*/ 7 h 62"/>
                <a:gd name="T52" fmla="*/ 5409 w 229"/>
                <a:gd name="T53" fmla="*/ 29 h 62"/>
                <a:gd name="T54" fmla="*/ 5409 w 229"/>
                <a:gd name="T55" fmla="*/ 37 h 62"/>
                <a:gd name="T56" fmla="*/ 5409 w 229"/>
                <a:gd name="T57" fmla="*/ 41 h 62"/>
                <a:gd name="T58" fmla="*/ 5689 w 229"/>
                <a:gd name="T59" fmla="*/ 29 h 62"/>
                <a:gd name="T60" fmla="*/ 5689 w 229"/>
                <a:gd name="T61" fmla="*/ 5 h 62"/>
                <a:gd name="T62" fmla="*/ 6669 w 229"/>
                <a:gd name="T63" fmla="*/ 7 h 62"/>
                <a:gd name="T64" fmla="*/ 7948 w 229"/>
                <a:gd name="T65" fmla="*/ 31 h 62"/>
                <a:gd name="T66" fmla="*/ 9075 w 229"/>
                <a:gd name="T67" fmla="*/ 49 h 62"/>
                <a:gd name="T68" fmla="*/ 9670 w 229"/>
                <a:gd name="T69" fmla="*/ 85 h 62"/>
                <a:gd name="T70" fmla="*/ 9208 w 229"/>
                <a:gd name="T71" fmla="*/ 89 h 62"/>
                <a:gd name="T72" fmla="*/ 8240 w 229"/>
                <a:gd name="T73" fmla="*/ 82 h 62"/>
                <a:gd name="T74" fmla="*/ 7292 w 229"/>
                <a:gd name="T75" fmla="*/ 77 h 62"/>
                <a:gd name="T76" fmla="*/ 6119 w 229"/>
                <a:gd name="T77" fmla="*/ 68 h 62"/>
                <a:gd name="T78" fmla="*/ 5251 w 229"/>
                <a:gd name="T79" fmla="*/ 68 h 62"/>
                <a:gd name="T80" fmla="*/ 4618 w 229"/>
                <a:gd name="T81" fmla="*/ 77 h 62"/>
                <a:gd name="T82" fmla="*/ 4637 w 229"/>
                <a:gd name="T83" fmla="*/ 59 h 62"/>
                <a:gd name="T84" fmla="*/ 4857 w 229"/>
                <a:gd name="T85" fmla="*/ 51 h 62"/>
                <a:gd name="T86" fmla="*/ 4165 w 229"/>
                <a:gd name="T87" fmla="*/ 59 h 62"/>
                <a:gd name="T88" fmla="*/ 3393 w 229"/>
                <a:gd name="T89" fmla="*/ 85 h 62"/>
                <a:gd name="T90" fmla="*/ 2396 w 229"/>
                <a:gd name="T91" fmla="*/ 86 h 62"/>
                <a:gd name="T92" fmla="*/ 2031 w 229"/>
                <a:gd name="T93" fmla="*/ 86 h 62"/>
                <a:gd name="T94" fmla="*/ 1490 w 229"/>
                <a:gd name="T95" fmla="*/ 89 h 62"/>
                <a:gd name="T96" fmla="*/ 851 w 229"/>
                <a:gd name="T97" fmla="*/ 98 h 62"/>
                <a:gd name="T98" fmla="*/ 229 w 229"/>
                <a:gd name="T99" fmla="*/ 114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9" h="62">
                  <a:moveTo>
                    <a:pt x="0" y="55"/>
                  </a:moveTo>
                  <a:lnTo>
                    <a:pt x="11" y="51"/>
                  </a:lnTo>
                  <a:lnTo>
                    <a:pt x="23" y="48"/>
                  </a:lnTo>
                  <a:lnTo>
                    <a:pt x="35" y="44"/>
                  </a:lnTo>
                  <a:lnTo>
                    <a:pt x="47" y="41"/>
                  </a:lnTo>
                  <a:lnTo>
                    <a:pt x="60" y="38"/>
                  </a:lnTo>
                  <a:lnTo>
                    <a:pt x="75" y="37"/>
                  </a:lnTo>
                  <a:lnTo>
                    <a:pt x="90" y="36"/>
                  </a:lnTo>
                  <a:lnTo>
                    <a:pt x="104" y="36"/>
                  </a:lnTo>
                  <a:lnTo>
                    <a:pt x="120" y="36"/>
                  </a:lnTo>
                  <a:lnTo>
                    <a:pt x="136" y="37"/>
                  </a:lnTo>
                  <a:lnTo>
                    <a:pt x="151" y="40"/>
                  </a:lnTo>
                  <a:lnTo>
                    <a:pt x="166" y="42"/>
                  </a:lnTo>
                  <a:lnTo>
                    <a:pt x="180" y="45"/>
                  </a:lnTo>
                  <a:lnTo>
                    <a:pt x="193" y="50"/>
                  </a:lnTo>
                  <a:lnTo>
                    <a:pt x="206" y="54"/>
                  </a:lnTo>
                  <a:lnTo>
                    <a:pt x="217" y="59"/>
                  </a:lnTo>
                  <a:lnTo>
                    <a:pt x="226" y="62"/>
                  </a:lnTo>
                  <a:lnTo>
                    <a:pt x="229" y="60"/>
                  </a:lnTo>
                  <a:lnTo>
                    <a:pt x="228" y="54"/>
                  </a:lnTo>
                  <a:lnTo>
                    <a:pt x="224" y="45"/>
                  </a:lnTo>
                  <a:lnTo>
                    <a:pt x="218" y="36"/>
                  </a:lnTo>
                  <a:lnTo>
                    <a:pt x="212" y="28"/>
                  </a:lnTo>
                  <a:lnTo>
                    <a:pt x="208" y="22"/>
                  </a:lnTo>
                  <a:lnTo>
                    <a:pt x="206" y="19"/>
                  </a:lnTo>
                  <a:lnTo>
                    <a:pt x="195" y="15"/>
                  </a:lnTo>
                  <a:lnTo>
                    <a:pt x="184" y="11"/>
                  </a:lnTo>
                  <a:lnTo>
                    <a:pt x="172" y="7"/>
                  </a:lnTo>
                  <a:lnTo>
                    <a:pt x="160" y="5"/>
                  </a:lnTo>
                  <a:lnTo>
                    <a:pt x="147" y="2"/>
                  </a:lnTo>
                  <a:lnTo>
                    <a:pt x="133" y="1"/>
                  </a:lnTo>
                  <a:lnTo>
                    <a:pt x="119" y="0"/>
                  </a:lnTo>
                  <a:lnTo>
                    <a:pt x="104" y="0"/>
                  </a:lnTo>
                  <a:lnTo>
                    <a:pt x="90" y="0"/>
                  </a:lnTo>
                  <a:lnTo>
                    <a:pt x="76" y="1"/>
                  </a:lnTo>
                  <a:lnTo>
                    <a:pt x="62" y="2"/>
                  </a:lnTo>
                  <a:lnTo>
                    <a:pt x="50" y="5"/>
                  </a:lnTo>
                  <a:lnTo>
                    <a:pt x="36" y="7"/>
                  </a:lnTo>
                  <a:lnTo>
                    <a:pt x="24" y="10"/>
                  </a:lnTo>
                  <a:lnTo>
                    <a:pt x="13" y="14"/>
                  </a:lnTo>
                  <a:lnTo>
                    <a:pt x="2" y="18"/>
                  </a:lnTo>
                  <a:lnTo>
                    <a:pt x="2" y="19"/>
                  </a:lnTo>
                  <a:lnTo>
                    <a:pt x="5" y="20"/>
                  </a:lnTo>
                  <a:lnTo>
                    <a:pt x="8" y="22"/>
                  </a:lnTo>
                  <a:lnTo>
                    <a:pt x="13" y="24"/>
                  </a:lnTo>
                  <a:lnTo>
                    <a:pt x="20" y="24"/>
                  </a:lnTo>
                  <a:lnTo>
                    <a:pt x="31" y="24"/>
                  </a:lnTo>
                  <a:lnTo>
                    <a:pt x="44" y="20"/>
                  </a:lnTo>
                  <a:lnTo>
                    <a:pt x="59" y="15"/>
                  </a:lnTo>
                  <a:lnTo>
                    <a:pt x="75" y="10"/>
                  </a:lnTo>
                  <a:lnTo>
                    <a:pt x="87" y="7"/>
                  </a:lnTo>
                  <a:lnTo>
                    <a:pt x="96" y="7"/>
                  </a:lnTo>
                  <a:lnTo>
                    <a:pt x="102" y="9"/>
                  </a:lnTo>
                  <a:lnTo>
                    <a:pt x="105" y="11"/>
                  </a:lnTo>
                  <a:lnTo>
                    <a:pt x="107" y="14"/>
                  </a:lnTo>
                  <a:lnTo>
                    <a:pt x="105" y="16"/>
                  </a:lnTo>
                  <a:lnTo>
                    <a:pt x="103" y="19"/>
                  </a:lnTo>
                  <a:lnTo>
                    <a:pt x="105" y="18"/>
                  </a:lnTo>
                  <a:lnTo>
                    <a:pt x="109" y="15"/>
                  </a:lnTo>
                  <a:lnTo>
                    <a:pt x="111" y="11"/>
                  </a:lnTo>
                  <a:lnTo>
                    <a:pt x="109" y="5"/>
                  </a:lnTo>
                  <a:lnTo>
                    <a:pt x="111" y="5"/>
                  </a:lnTo>
                  <a:lnTo>
                    <a:pt x="119" y="6"/>
                  </a:lnTo>
                  <a:lnTo>
                    <a:pt x="130" y="7"/>
                  </a:lnTo>
                  <a:lnTo>
                    <a:pt x="142" y="10"/>
                  </a:lnTo>
                  <a:lnTo>
                    <a:pt x="155" y="13"/>
                  </a:lnTo>
                  <a:lnTo>
                    <a:pt x="167" y="16"/>
                  </a:lnTo>
                  <a:lnTo>
                    <a:pt x="177" y="22"/>
                  </a:lnTo>
                  <a:lnTo>
                    <a:pt x="184" y="27"/>
                  </a:lnTo>
                  <a:lnTo>
                    <a:pt x="189" y="36"/>
                  </a:lnTo>
                  <a:lnTo>
                    <a:pt x="187" y="38"/>
                  </a:lnTo>
                  <a:lnTo>
                    <a:pt x="179" y="38"/>
                  </a:lnTo>
                  <a:lnTo>
                    <a:pt x="168" y="36"/>
                  </a:lnTo>
                  <a:lnTo>
                    <a:pt x="161" y="35"/>
                  </a:lnTo>
                  <a:lnTo>
                    <a:pt x="153" y="33"/>
                  </a:lnTo>
                  <a:lnTo>
                    <a:pt x="142" y="32"/>
                  </a:lnTo>
                  <a:lnTo>
                    <a:pt x="131" y="31"/>
                  </a:lnTo>
                  <a:lnTo>
                    <a:pt x="120" y="29"/>
                  </a:lnTo>
                  <a:lnTo>
                    <a:pt x="109" y="29"/>
                  </a:lnTo>
                  <a:lnTo>
                    <a:pt x="102" y="29"/>
                  </a:lnTo>
                  <a:lnTo>
                    <a:pt x="96" y="31"/>
                  </a:lnTo>
                  <a:lnTo>
                    <a:pt x="90" y="32"/>
                  </a:lnTo>
                  <a:lnTo>
                    <a:pt x="88" y="29"/>
                  </a:lnTo>
                  <a:lnTo>
                    <a:pt x="91" y="26"/>
                  </a:lnTo>
                  <a:lnTo>
                    <a:pt x="97" y="23"/>
                  </a:lnTo>
                  <a:lnTo>
                    <a:pt x="94" y="23"/>
                  </a:lnTo>
                  <a:lnTo>
                    <a:pt x="88" y="23"/>
                  </a:lnTo>
                  <a:lnTo>
                    <a:pt x="81" y="26"/>
                  </a:lnTo>
                  <a:lnTo>
                    <a:pt x="74" y="31"/>
                  </a:lnTo>
                  <a:lnTo>
                    <a:pt x="67" y="36"/>
                  </a:lnTo>
                  <a:lnTo>
                    <a:pt x="57" y="37"/>
                  </a:lnTo>
                  <a:lnTo>
                    <a:pt x="47" y="37"/>
                  </a:lnTo>
                  <a:lnTo>
                    <a:pt x="41" y="37"/>
                  </a:lnTo>
                  <a:lnTo>
                    <a:pt x="39" y="37"/>
                  </a:lnTo>
                  <a:lnTo>
                    <a:pt x="34" y="38"/>
                  </a:lnTo>
                  <a:lnTo>
                    <a:pt x="29" y="38"/>
                  </a:lnTo>
                  <a:lnTo>
                    <a:pt x="23" y="40"/>
                  </a:lnTo>
                  <a:lnTo>
                    <a:pt x="17" y="42"/>
                  </a:lnTo>
                  <a:lnTo>
                    <a:pt x="11" y="45"/>
                  </a:lnTo>
                  <a:lnTo>
                    <a:pt x="5" y="49"/>
                  </a:lnTo>
                  <a:lnTo>
                    <a:pt x="0" y="55"/>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sp>
          <p:nvSpPr>
            <p:cNvPr id="178" name="Freeform 173"/>
            <p:cNvSpPr>
              <a:spLocks noChangeArrowheads="1"/>
            </p:cNvSpPr>
            <p:nvPr/>
          </p:nvSpPr>
          <p:spPr bwMode="auto">
            <a:xfrm>
              <a:off x="2831" y="3501"/>
              <a:ext cx="137" cy="50"/>
            </a:xfrm>
            <a:custGeom>
              <a:avLst/>
              <a:gdLst>
                <a:gd name="T0" fmla="*/ 4902 w 111"/>
                <a:gd name="T1" fmla="*/ 81 h 47"/>
                <a:gd name="T2" fmla="*/ 4204 w 111"/>
                <a:gd name="T3" fmla="*/ 91 h 47"/>
                <a:gd name="T4" fmla="*/ 3499 w 111"/>
                <a:gd name="T5" fmla="*/ 95 h 47"/>
                <a:gd name="T6" fmla="*/ 2873 w 111"/>
                <a:gd name="T7" fmla="*/ 99 h 47"/>
                <a:gd name="T8" fmla="*/ 2236 w 111"/>
                <a:gd name="T9" fmla="*/ 99 h 47"/>
                <a:gd name="T10" fmla="*/ 1585 w 111"/>
                <a:gd name="T11" fmla="*/ 99 h 47"/>
                <a:gd name="T12" fmla="*/ 1003 w 111"/>
                <a:gd name="T13" fmla="*/ 92 h 47"/>
                <a:gd name="T14" fmla="*/ 484 w 111"/>
                <a:gd name="T15" fmla="*/ 88 h 47"/>
                <a:gd name="T16" fmla="*/ 0 w 111"/>
                <a:gd name="T17" fmla="*/ 81 h 47"/>
                <a:gd name="T18" fmla="*/ 0 w 111"/>
                <a:gd name="T19" fmla="*/ 0 h 47"/>
                <a:gd name="T20" fmla="*/ 484 w 111"/>
                <a:gd name="T21" fmla="*/ 4 h 47"/>
                <a:gd name="T22" fmla="*/ 1003 w 111"/>
                <a:gd name="T23" fmla="*/ 8 h 47"/>
                <a:gd name="T24" fmla="*/ 1585 w 111"/>
                <a:gd name="T25" fmla="*/ 9 h 47"/>
                <a:gd name="T26" fmla="*/ 2236 w 111"/>
                <a:gd name="T27" fmla="*/ 10 h 47"/>
                <a:gd name="T28" fmla="*/ 2873 w 111"/>
                <a:gd name="T29" fmla="*/ 9 h 47"/>
                <a:gd name="T30" fmla="*/ 3499 w 111"/>
                <a:gd name="T31" fmla="*/ 8 h 47"/>
                <a:gd name="T32" fmla="*/ 4204 w 111"/>
                <a:gd name="T33" fmla="*/ 5 h 47"/>
                <a:gd name="T34" fmla="*/ 4902 w 111"/>
                <a:gd name="T35" fmla="*/ 0 h 47"/>
                <a:gd name="T36" fmla="*/ 4902 w 111"/>
                <a:gd name="T37" fmla="*/ 81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1" h="47">
                  <a:moveTo>
                    <a:pt x="111" y="38"/>
                  </a:moveTo>
                  <a:lnTo>
                    <a:pt x="95" y="43"/>
                  </a:lnTo>
                  <a:lnTo>
                    <a:pt x="79" y="45"/>
                  </a:lnTo>
                  <a:lnTo>
                    <a:pt x="65" y="47"/>
                  </a:lnTo>
                  <a:lnTo>
                    <a:pt x="50" y="47"/>
                  </a:lnTo>
                  <a:lnTo>
                    <a:pt x="36" y="47"/>
                  </a:lnTo>
                  <a:lnTo>
                    <a:pt x="23" y="44"/>
                  </a:lnTo>
                  <a:lnTo>
                    <a:pt x="11" y="42"/>
                  </a:lnTo>
                  <a:lnTo>
                    <a:pt x="0" y="38"/>
                  </a:lnTo>
                  <a:lnTo>
                    <a:pt x="0" y="0"/>
                  </a:lnTo>
                  <a:lnTo>
                    <a:pt x="11" y="4"/>
                  </a:lnTo>
                  <a:lnTo>
                    <a:pt x="23" y="8"/>
                  </a:lnTo>
                  <a:lnTo>
                    <a:pt x="36" y="9"/>
                  </a:lnTo>
                  <a:lnTo>
                    <a:pt x="50" y="10"/>
                  </a:lnTo>
                  <a:lnTo>
                    <a:pt x="65" y="9"/>
                  </a:lnTo>
                  <a:lnTo>
                    <a:pt x="79" y="8"/>
                  </a:lnTo>
                  <a:lnTo>
                    <a:pt x="95" y="5"/>
                  </a:lnTo>
                  <a:lnTo>
                    <a:pt x="111" y="0"/>
                  </a:lnTo>
                  <a:lnTo>
                    <a:pt x="111" y="38"/>
                  </a:lnTo>
                  <a:close/>
                </a:path>
              </a:pathLst>
            </a:cu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ru-RU" sz="1633"/>
            </a:p>
          </p:txBody>
        </p:sp>
      </p:grpSp>
      <p:sp>
        <p:nvSpPr>
          <p:cNvPr id="179" name="Rectangle 174"/>
          <p:cNvSpPr>
            <a:spLocks noChangeArrowheads="1"/>
          </p:cNvSpPr>
          <p:nvPr/>
        </p:nvSpPr>
        <p:spPr bwMode="auto">
          <a:xfrm>
            <a:off x="1091554" y="1968166"/>
            <a:ext cx="3241536" cy="28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3068" tIns="43195" rIns="83068" bIns="43195">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marL="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spcBef>
                <a:spcPts val="415"/>
              </a:spcBef>
              <a:buSzPct val="100000"/>
              <a:defRPr/>
            </a:pPr>
            <a:r>
              <a:rPr lang="ru-RU" altLang="ru-RU" sz="1477" i="1" dirty="0">
                <a:solidFill>
                  <a:srgbClr val="800000"/>
                </a:solidFill>
                <a:effectLst>
                  <a:outerShdw blurRad="38100" dist="38100" dir="2700000" algn="tl">
                    <a:srgbClr val="C0C0C0"/>
                  </a:outerShdw>
                </a:effectLst>
                <a:latin typeface="Calibri" panose="020F0502020204030204" pitchFamily="34" charset="0"/>
                <a:cs typeface="Calibri" panose="020F0502020204030204" pitchFamily="34" charset="0"/>
              </a:rPr>
              <a:t>Предоставляйте ребенку выбор. </a:t>
            </a:r>
          </a:p>
          <a:p>
            <a:pPr>
              <a:spcBef>
                <a:spcPts val="415"/>
              </a:spcBef>
              <a:buSzPct val="100000"/>
              <a:defRPr/>
            </a:pPr>
            <a:r>
              <a:rPr lang="ru-RU" altLang="ru-RU" sz="1477" i="1" dirty="0">
                <a:solidFill>
                  <a:srgbClr val="800000"/>
                </a:solidFill>
                <a:effectLst>
                  <a:outerShdw blurRad="38100" dist="38100" dir="2700000" algn="tl">
                    <a:srgbClr val="C0C0C0"/>
                  </a:outerShdw>
                </a:effectLst>
                <a:latin typeface="Calibri" panose="020F0502020204030204" pitchFamily="34" charset="0"/>
                <a:cs typeface="Calibri" panose="020F0502020204030204" pitchFamily="34" charset="0"/>
              </a:rPr>
              <a:t>Принимайте его индивидуальность .</a:t>
            </a:r>
          </a:p>
          <a:p>
            <a:pPr>
              <a:spcBef>
                <a:spcPts val="415"/>
              </a:spcBef>
              <a:buSzPct val="100000"/>
              <a:defRPr/>
            </a:pPr>
            <a:r>
              <a:rPr lang="ru-RU" altLang="ru-RU" sz="1477" i="1" dirty="0">
                <a:solidFill>
                  <a:srgbClr val="800000"/>
                </a:solidFill>
                <a:effectLst>
                  <a:outerShdw blurRad="38100" dist="38100" dir="2700000" algn="tl">
                    <a:srgbClr val="C0C0C0"/>
                  </a:outerShdw>
                </a:effectLst>
                <a:latin typeface="Calibri" panose="020F0502020204030204" pitchFamily="34" charset="0"/>
                <a:cs typeface="Calibri" panose="020F0502020204030204" pitchFamily="34" charset="0"/>
              </a:rPr>
              <a:t>Сохраняйте, поддерживайте и поощряйте широту его интересов. </a:t>
            </a:r>
          </a:p>
          <a:p>
            <a:pPr>
              <a:spcBef>
                <a:spcPts val="415"/>
              </a:spcBef>
              <a:buSzPct val="100000"/>
              <a:defRPr/>
            </a:pPr>
            <a:r>
              <a:rPr lang="ru-RU" altLang="ru-RU" sz="1477" i="1" dirty="0">
                <a:solidFill>
                  <a:srgbClr val="800000"/>
                </a:solidFill>
                <a:effectLst>
                  <a:outerShdw blurRad="38100" dist="38100" dir="2700000" algn="tl">
                    <a:srgbClr val="C0C0C0"/>
                  </a:outerShdw>
                </a:effectLst>
                <a:latin typeface="Calibri" panose="020F0502020204030204" pitchFamily="34" charset="0"/>
                <a:cs typeface="Calibri" panose="020F0502020204030204" pitchFamily="34" charset="0"/>
              </a:rPr>
              <a:t>Воспитывайте стойкость.</a:t>
            </a:r>
          </a:p>
          <a:p>
            <a:pPr>
              <a:spcBef>
                <a:spcPts val="415"/>
              </a:spcBef>
              <a:buSzPct val="100000"/>
              <a:defRPr/>
            </a:pPr>
            <a:r>
              <a:rPr lang="ru-RU" altLang="ru-RU" sz="1477" i="1" dirty="0">
                <a:solidFill>
                  <a:srgbClr val="800000"/>
                </a:solidFill>
                <a:effectLst>
                  <a:outerShdw blurRad="38100" dist="38100" dir="2700000" algn="tl">
                    <a:srgbClr val="C0C0C0"/>
                  </a:outerShdw>
                </a:effectLst>
                <a:latin typeface="Calibri" panose="020F0502020204030204" pitchFamily="34" charset="0"/>
                <a:cs typeface="Calibri" panose="020F0502020204030204" pitchFamily="34" charset="0"/>
              </a:rPr>
              <a:t>Опирайтесь на сильные стороны ребенка.</a:t>
            </a:r>
          </a:p>
          <a:p>
            <a:pPr>
              <a:spcBef>
                <a:spcPts val="415"/>
              </a:spcBef>
              <a:buSzPct val="100000"/>
              <a:defRPr/>
            </a:pPr>
            <a:r>
              <a:rPr lang="ru-RU" sz="1477" i="1" dirty="0">
                <a:solidFill>
                  <a:srgbClr val="990033"/>
                </a:solidFill>
                <a:latin typeface="Calibri" panose="020F0502020204030204" pitchFamily="34" charset="0"/>
                <a:cs typeface="Calibri" panose="020F0502020204030204" pitchFamily="34" charset="0"/>
              </a:rPr>
              <a:t>Поддерживайте  и направляйте искателя с любовью не только на словах</a:t>
            </a:r>
          </a:p>
          <a:p>
            <a:pPr>
              <a:spcBef>
                <a:spcPts val="415"/>
              </a:spcBef>
              <a:buSzPct val="100000"/>
              <a:defRPr/>
            </a:pPr>
            <a:r>
              <a:rPr lang="ru-RU" altLang="ru-RU" sz="1477" i="1" dirty="0">
                <a:solidFill>
                  <a:srgbClr val="800000"/>
                </a:solidFill>
                <a:effectLst>
                  <a:outerShdw blurRad="38100" dist="38100" dir="2700000" algn="tl">
                    <a:srgbClr val="C0C0C0"/>
                  </a:outerShdw>
                </a:effectLst>
                <a:latin typeface="Calibri" panose="020F0502020204030204" pitchFamily="34" charset="0"/>
                <a:cs typeface="Calibri" panose="020F0502020204030204" pitchFamily="34" charset="0"/>
              </a:rPr>
              <a:t>Заботьтесь о семейном    счастье</a:t>
            </a:r>
          </a:p>
        </p:txBody>
      </p:sp>
      <p:sp>
        <p:nvSpPr>
          <p:cNvPr id="180" name="Rectangle 176"/>
          <p:cNvSpPr>
            <a:spLocks noChangeArrowheads="1"/>
          </p:cNvSpPr>
          <p:nvPr/>
        </p:nvSpPr>
        <p:spPr bwMode="auto">
          <a:xfrm>
            <a:off x="4957021" y="1868589"/>
            <a:ext cx="3097212" cy="317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068" tIns="43195" rIns="83068" bIns="43195">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spcBef>
                <a:spcPts val="415"/>
              </a:spcBef>
              <a:buSzPct val="100000"/>
              <a:defRPr/>
            </a:pPr>
            <a:r>
              <a:rPr lang="ru-RU" altLang="ru-RU" sz="1477" i="1" dirty="0">
                <a:solidFill>
                  <a:srgbClr val="800000"/>
                </a:solidFill>
                <a:effectLst>
                  <a:outerShdw blurRad="38100" dist="38100" dir="2700000" algn="tl">
                    <a:srgbClr val="C0C0C0"/>
                  </a:outerShdw>
                </a:effectLst>
                <a:latin typeface="Calibri" panose="020F0502020204030204" pitchFamily="34" charset="0"/>
                <a:cs typeface="Calibri" panose="020F0502020204030204" pitchFamily="34" charset="0"/>
              </a:rPr>
              <a:t>Не забывайте разговаривать </a:t>
            </a:r>
          </a:p>
          <a:p>
            <a:pPr>
              <a:spcBef>
                <a:spcPts val="415"/>
              </a:spcBef>
              <a:buSzPct val="100000"/>
              <a:defRPr/>
            </a:pPr>
            <a:r>
              <a:rPr lang="ru-RU" altLang="ru-RU" sz="1477" i="1" dirty="0">
                <a:solidFill>
                  <a:srgbClr val="800000"/>
                </a:solidFill>
                <a:effectLst>
                  <a:outerShdw blurRad="38100" dist="38100" dir="2700000" algn="tl">
                    <a:srgbClr val="C0C0C0"/>
                  </a:outerShdw>
                </a:effectLst>
                <a:latin typeface="Calibri" panose="020F0502020204030204" pitchFamily="34" charset="0"/>
                <a:cs typeface="Calibri" panose="020F0502020204030204" pitchFamily="34" charset="0"/>
              </a:rPr>
              <a:t>	с детьми</a:t>
            </a:r>
          </a:p>
          <a:p>
            <a:pPr>
              <a:spcBef>
                <a:spcPts val="415"/>
              </a:spcBef>
              <a:buSzPct val="100000"/>
              <a:defRPr/>
            </a:pPr>
            <a:r>
              <a:rPr lang="ru-RU" altLang="ru-RU" sz="1477" i="1" dirty="0">
                <a:solidFill>
                  <a:srgbClr val="800000"/>
                </a:solidFill>
                <a:effectLst>
                  <a:outerShdw blurRad="38100" dist="38100" dir="2700000" algn="tl">
                    <a:srgbClr val="C0C0C0"/>
                  </a:outerShdw>
                </a:effectLst>
                <a:latin typeface="Calibri" panose="020F0502020204030204" pitchFamily="34" charset="0"/>
                <a:cs typeface="Calibri" panose="020F0502020204030204" pitchFamily="34" charset="0"/>
              </a:rPr>
              <a:t>Прислушивайтесь к вопросам ребенка.</a:t>
            </a:r>
          </a:p>
          <a:p>
            <a:pPr>
              <a:spcBef>
                <a:spcPts val="415"/>
              </a:spcBef>
              <a:buSzPct val="100000"/>
              <a:defRPr/>
            </a:pPr>
            <a:r>
              <a:rPr lang="ru-RU" altLang="ru-RU" sz="1477" i="1" dirty="0">
                <a:solidFill>
                  <a:srgbClr val="800000"/>
                </a:solidFill>
                <a:effectLst>
                  <a:outerShdw blurRad="38100" dist="38100" dir="2700000" algn="tl">
                    <a:srgbClr val="C0C0C0"/>
                  </a:outerShdw>
                </a:effectLst>
                <a:latin typeface="Calibri" panose="020F0502020204030204" pitchFamily="34" charset="0"/>
                <a:cs typeface="Calibri" panose="020F0502020204030204" pitchFamily="34" charset="0"/>
              </a:rPr>
              <a:t>Следите за тем, что говорите сами. </a:t>
            </a:r>
          </a:p>
          <a:p>
            <a:pPr>
              <a:spcBef>
                <a:spcPts val="415"/>
              </a:spcBef>
              <a:buSzPct val="100000"/>
              <a:defRPr/>
            </a:pPr>
            <a:r>
              <a:rPr lang="ru-RU" altLang="ru-RU" sz="1477" i="1" dirty="0">
                <a:solidFill>
                  <a:srgbClr val="800000"/>
                </a:solidFill>
                <a:effectLst>
                  <a:outerShdw blurRad="38100" dist="38100" dir="2700000" algn="tl">
                    <a:srgbClr val="C0C0C0"/>
                  </a:outerShdw>
                </a:effectLst>
                <a:latin typeface="Calibri" panose="020F0502020204030204" pitchFamily="34" charset="0"/>
                <a:cs typeface="Calibri" panose="020F0502020204030204" pitchFamily="34" charset="0"/>
              </a:rPr>
              <a:t>Показывайте, а не рассказывайте.</a:t>
            </a:r>
          </a:p>
          <a:p>
            <a:pPr>
              <a:spcBef>
                <a:spcPts val="415"/>
              </a:spcBef>
              <a:buSzPct val="100000"/>
              <a:defRPr/>
            </a:pPr>
            <a:r>
              <a:rPr lang="ru-RU" altLang="ru-RU" sz="1477" i="1" dirty="0">
                <a:solidFill>
                  <a:srgbClr val="800000"/>
                </a:solidFill>
                <a:effectLst>
                  <a:outerShdw blurRad="38100" dist="38100" dir="2700000" algn="tl">
                    <a:srgbClr val="C0C0C0"/>
                  </a:outerShdw>
                </a:effectLst>
                <a:latin typeface="Calibri" panose="020F0502020204030204" pitchFamily="34" charset="0"/>
                <a:cs typeface="Calibri" panose="020F0502020204030204" pitchFamily="34" charset="0"/>
              </a:rPr>
              <a:t>Старайтесь увидеть мир глазами ребенка</a:t>
            </a:r>
          </a:p>
          <a:p>
            <a:pPr>
              <a:spcBef>
                <a:spcPts val="415"/>
              </a:spcBef>
              <a:buSzPct val="100000"/>
              <a:defRPr/>
            </a:pPr>
            <a:r>
              <a:rPr lang="ru-RU" altLang="ru-RU" sz="1477" i="1" dirty="0">
                <a:solidFill>
                  <a:srgbClr val="800000"/>
                </a:solidFill>
                <a:effectLst>
                  <a:outerShdw blurRad="38100" dist="38100" dir="2700000" algn="tl">
                    <a:srgbClr val="C0C0C0"/>
                  </a:outerShdw>
                </a:effectLst>
                <a:latin typeface="Calibri" panose="020F0502020204030204" pitchFamily="34" charset="0"/>
                <a:cs typeface="Calibri" panose="020F0502020204030204" pitchFamily="34" charset="0"/>
              </a:rPr>
              <a:t>Позвольте ребенку решать </a:t>
            </a:r>
          </a:p>
          <a:p>
            <a:pPr>
              <a:spcBef>
                <a:spcPts val="415"/>
              </a:spcBef>
              <a:buSzPct val="100000"/>
              <a:defRPr/>
            </a:pPr>
            <a:r>
              <a:rPr lang="ru-RU" altLang="ru-RU" sz="1477" i="1" dirty="0">
                <a:solidFill>
                  <a:srgbClr val="800000"/>
                </a:solidFill>
                <a:effectLst>
                  <a:outerShdw blurRad="38100" dist="38100" dir="2700000" algn="tl">
                    <a:srgbClr val="C0C0C0"/>
                  </a:outerShdw>
                </a:effectLst>
                <a:latin typeface="Calibri" panose="020F0502020204030204" pitchFamily="34" charset="0"/>
                <a:cs typeface="Calibri" panose="020F0502020204030204" pitchFamily="34" charset="0"/>
              </a:rPr>
              <a:t>	проблемы там, где это возможно</a:t>
            </a:r>
          </a:p>
        </p:txBody>
      </p:sp>
      <p:sp>
        <p:nvSpPr>
          <p:cNvPr id="182" name="Прямоугольник 1"/>
          <p:cNvSpPr>
            <a:spLocks noChangeArrowheads="1"/>
          </p:cNvSpPr>
          <p:nvPr/>
        </p:nvSpPr>
        <p:spPr bwMode="auto">
          <a:xfrm>
            <a:off x="1183086" y="5535261"/>
            <a:ext cx="654864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9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tx2"/>
              </a:buClr>
              <a:buChar char="–"/>
              <a:defRPr sz="3200">
                <a:solidFill>
                  <a:schemeClr val="tx1"/>
                </a:solidFill>
                <a:latin typeface="Arial" panose="020B0604020202020204" pitchFamily="34" charset="0"/>
              </a:defRPr>
            </a:lvl2pPr>
            <a:lvl3pPr marL="1143000" indent="-228600">
              <a:spcBef>
                <a:spcPct val="20000"/>
              </a:spcBef>
              <a:buClr>
                <a:schemeClr val="tx2"/>
              </a:buClr>
              <a:buSzPct val="75000"/>
              <a:buFont typeface="Wingdings" panose="05000000000000000000" pitchFamily="2" charset="2"/>
              <a:buChar char="v"/>
              <a:defRPr sz="3200">
                <a:solidFill>
                  <a:schemeClr val="tx1"/>
                </a:solidFill>
                <a:latin typeface="Arial" panose="020B0604020202020204" pitchFamily="34" charset="0"/>
              </a:defRPr>
            </a:lvl3pPr>
            <a:lvl4pPr marL="1600200" indent="-228600">
              <a:spcBef>
                <a:spcPct val="20000"/>
              </a:spcBef>
              <a:buClr>
                <a:schemeClr val="tx2"/>
              </a:buClr>
              <a:buChar char="–"/>
              <a:defRPr sz="3200">
                <a:solidFill>
                  <a:schemeClr val="tx1"/>
                </a:solidFill>
                <a:latin typeface="Arial" panose="020B0604020202020204" pitchFamily="34" charset="0"/>
              </a:defRPr>
            </a:lvl4pPr>
            <a:lvl5pPr marL="2057400" indent="-228600">
              <a:spcBef>
                <a:spcPct val="20000"/>
              </a:spcBef>
              <a:buClr>
                <a:schemeClr val="tx2"/>
              </a:buClr>
              <a:buChar char="–"/>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32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None/>
              <a:defRPr/>
            </a:pPr>
            <a:r>
              <a:rPr lang="ru-RU" altLang="ru-RU" sz="1300" b="1" i="1" dirty="0">
                <a:solidFill>
                  <a:srgbClr val="FF0000"/>
                </a:solidFill>
                <a:latin typeface="+mn-lt"/>
                <a:cs typeface="Times New Roman" panose="02020603050405020304" pitchFamily="18" charset="0"/>
              </a:rPr>
              <a:t>Умение добиваться своих целей  </a:t>
            </a:r>
            <a:r>
              <a:rPr lang="ru-RU" altLang="ru-RU" sz="1300" b="1" i="1"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43%	</a:t>
            </a:r>
            <a:r>
              <a:rPr lang="ru-RU" altLang="ru-RU" sz="1300" b="1" i="1" dirty="0" smtClean="0">
                <a:solidFill>
                  <a:srgbClr val="FF0000"/>
                </a:solidFill>
                <a:effectLst>
                  <a:outerShdw blurRad="38100" dist="38100" dir="2700000" algn="tl">
                    <a:srgbClr val="000000">
                      <a:alpha val="43137"/>
                    </a:srgbClr>
                  </a:outerShdw>
                </a:effectLst>
                <a:latin typeface="+mn-lt"/>
                <a:cs typeface="Times New Roman" panose="02020603050405020304" pitchFamily="18" charset="0"/>
              </a:rPr>
              <a:t>	</a:t>
            </a:r>
            <a:r>
              <a:rPr lang="ru-RU" altLang="ru-RU" sz="1300" b="1" i="1" dirty="0" smtClean="0">
                <a:solidFill>
                  <a:srgbClr val="FF0000"/>
                </a:solidFill>
                <a:latin typeface="+mn-lt"/>
                <a:cs typeface="Times New Roman" panose="02020603050405020304" pitchFamily="18" charset="0"/>
              </a:rPr>
              <a:t>Умение </a:t>
            </a:r>
            <a:r>
              <a:rPr lang="ru-RU" altLang="ru-RU" sz="1300" b="1" i="1" dirty="0">
                <a:solidFill>
                  <a:srgbClr val="FF0000"/>
                </a:solidFill>
                <a:latin typeface="+mn-lt"/>
                <a:cs typeface="Times New Roman" panose="02020603050405020304" pitchFamily="18" charset="0"/>
              </a:rPr>
              <a:t>общаться с людьми  </a:t>
            </a:r>
            <a:r>
              <a:rPr lang="ru-RU" altLang="ru-RU" sz="1300" b="1" i="1"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35%</a:t>
            </a:r>
          </a:p>
          <a:p>
            <a:pPr eaLnBrk="1" hangingPunct="1">
              <a:spcBef>
                <a:spcPct val="0"/>
              </a:spcBef>
              <a:buClrTx/>
              <a:buSzTx/>
              <a:buFont typeface="Wingdings" panose="05000000000000000000" pitchFamily="2" charset="2"/>
              <a:buNone/>
              <a:defRPr/>
            </a:pPr>
            <a:r>
              <a:rPr lang="ru-RU" altLang="ru-RU" sz="1300" b="1" i="1" dirty="0">
                <a:solidFill>
                  <a:srgbClr val="FF0000"/>
                </a:solidFill>
                <a:latin typeface="+mn-lt"/>
                <a:cs typeface="Times New Roman" panose="02020603050405020304" pitchFamily="18" charset="0"/>
              </a:rPr>
              <a:t>Умение вести себя в обществе  </a:t>
            </a:r>
            <a:r>
              <a:rPr lang="ru-RU" altLang="ru-RU" sz="1300" b="1" i="1"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40</a:t>
            </a:r>
            <a:r>
              <a:rPr lang="ru-RU" altLang="ru-RU" sz="1300" b="1" i="1" dirty="0" smtClean="0">
                <a:solidFill>
                  <a:srgbClr val="FF0000"/>
                </a:solidFill>
                <a:effectLst>
                  <a:outerShdw blurRad="38100" dist="38100" dir="2700000" algn="tl">
                    <a:srgbClr val="000000">
                      <a:alpha val="43137"/>
                    </a:srgbClr>
                  </a:outerShdw>
                </a:effectLst>
                <a:latin typeface="+mn-lt"/>
                <a:cs typeface="Times New Roman" panose="02020603050405020304" pitchFamily="18" charset="0"/>
              </a:rPr>
              <a:t>%	</a:t>
            </a:r>
            <a:r>
              <a:rPr lang="ru-RU" altLang="ru-RU" sz="1300" b="1" i="1"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	</a:t>
            </a:r>
            <a:r>
              <a:rPr lang="ru-RU" altLang="ru-RU" sz="1300" b="1" i="1" dirty="0" smtClean="0">
                <a:solidFill>
                  <a:srgbClr val="FF0000"/>
                </a:solidFill>
                <a:latin typeface="+mn-lt"/>
                <a:cs typeface="Times New Roman" panose="02020603050405020304" pitchFamily="18" charset="0"/>
              </a:rPr>
              <a:t>Умение </a:t>
            </a:r>
            <a:r>
              <a:rPr lang="ru-RU" altLang="ru-RU" sz="1300" b="1" i="1" dirty="0">
                <a:solidFill>
                  <a:srgbClr val="FF0000"/>
                </a:solidFill>
                <a:latin typeface="+mn-lt"/>
                <a:cs typeface="Times New Roman" panose="02020603050405020304" pitchFamily="18" charset="0"/>
              </a:rPr>
              <a:t>постоять за себя </a:t>
            </a:r>
            <a:r>
              <a:rPr lang="ru-RU" altLang="ru-RU" sz="1300" b="1" i="1"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32%</a:t>
            </a:r>
          </a:p>
          <a:p>
            <a:pPr eaLnBrk="1" hangingPunct="1">
              <a:spcBef>
                <a:spcPct val="0"/>
              </a:spcBef>
              <a:buClrTx/>
              <a:buSzTx/>
              <a:buFont typeface="Wingdings" panose="05000000000000000000" pitchFamily="2" charset="2"/>
              <a:buNone/>
              <a:defRPr/>
            </a:pPr>
            <a:r>
              <a:rPr lang="ru-RU" altLang="ru-RU" sz="1300" b="1" i="1" dirty="0">
                <a:solidFill>
                  <a:srgbClr val="FF0000"/>
                </a:solidFill>
                <a:latin typeface="+mn-lt"/>
                <a:cs typeface="Times New Roman" panose="02020603050405020304" pitchFamily="18" charset="0"/>
              </a:rPr>
              <a:t>Чувство ответственности  </a:t>
            </a:r>
            <a:r>
              <a:rPr lang="ru-RU" altLang="ru-RU" sz="1300" b="1" i="1"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37%	</a:t>
            </a:r>
            <a:r>
              <a:rPr lang="ru-RU" altLang="ru-RU" sz="1300" b="1" i="1" dirty="0" smtClean="0">
                <a:solidFill>
                  <a:srgbClr val="FF0000"/>
                </a:solidFill>
                <a:effectLst>
                  <a:outerShdw blurRad="38100" dist="38100" dir="2700000" algn="tl">
                    <a:srgbClr val="000000">
                      <a:alpha val="43137"/>
                    </a:srgbClr>
                  </a:outerShdw>
                </a:effectLst>
                <a:latin typeface="+mn-lt"/>
                <a:cs typeface="Times New Roman" panose="02020603050405020304" pitchFamily="18" charset="0"/>
              </a:rPr>
              <a:t>	</a:t>
            </a:r>
            <a:r>
              <a:rPr lang="ru-RU" altLang="ru-RU" sz="1300" b="1" i="1" dirty="0" smtClean="0">
                <a:solidFill>
                  <a:srgbClr val="FF0000"/>
                </a:solidFill>
                <a:latin typeface="+mn-lt"/>
                <a:cs typeface="Times New Roman" panose="02020603050405020304" pitchFamily="18" charset="0"/>
              </a:rPr>
              <a:t>Уважение </a:t>
            </a:r>
            <a:r>
              <a:rPr lang="ru-RU" altLang="ru-RU" sz="1300" b="1" i="1" dirty="0">
                <a:solidFill>
                  <a:srgbClr val="FF0000"/>
                </a:solidFill>
                <a:latin typeface="+mn-lt"/>
                <a:cs typeface="Times New Roman" panose="02020603050405020304" pitchFamily="18" charset="0"/>
              </a:rPr>
              <a:t>к другим </a:t>
            </a:r>
            <a:r>
              <a:rPr lang="ru-RU" altLang="ru-RU" sz="1300" b="1" i="1"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24% 	           </a:t>
            </a:r>
          </a:p>
        </p:txBody>
      </p:sp>
      <p:sp>
        <p:nvSpPr>
          <p:cNvPr id="183" name="Прямоугольник 9"/>
          <p:cNvSpPr>
            <a:spLocks noChangeArrowheads="1"/>
          </p:cNvSpPr>
          <p:nvPr/>
        </p:nvSpPr>
        <p:spPr bwMode="auto">
          <a:xfrm>
            <a:off x="3059724" y="26862"/>
            <a:ext cx="612353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ru-RU" altLang="ru-RU" sz="1100" b="1" i="1" dirty="0">
                <a:solidFill>
                  <a:srgbClr val="A50021"/>
                </a:solidFill>
                <a:latin typeface="Times New Roman" panose="02020603050405020304" pitchFamily="18" charset="0"/>
                <a:cs typeface="Times New Roman" panose="02020603050405020304" pitchFamily="18" charset="0"/>
              </a:rPr>
              <a:t>Существует ли жизнь в шутку? Нет, детский возраст - </a:t>
            </a:r>
            <a:r>
              <a:rPr lang="ru-RU" altLang="ru-RU" sz="1100" b="1" i="1" dirty="0" smtClean="0">
                <a:solidFill>
                  <a:srgbClr val="A50021"/>
                </a:solidFill>
                <a:latin typeface="Times New Roman" panose="02020603050405020304" pitchFamily="18" charset="0"/>
                <a:cs typeface="Times New Roman" panose="02020603050405020304" pitchFamily="18" charset="0"/>
              </a:rPr>
              <a:t>это </a:t>
            </a:r>
            <a:r>
              <a:rPr lang="ru-RU" altLang="ru-RU" sz="1100" b="1" i="1" dirty="0">
                <a:solidFill>
                  <a:srgbClr val="A50021"/>
                </a:solidFill>
                <a:latin typeface="Times New Roman" panose="02020603050405020304" pitchFamily="18" charset="0"/>
                <a:cs typeface="Times New Roman" panose="02020603050405020304" pitchFamily="18" charset="0"/>
              </a:rPr>
              <a:t>долгие, важные годы в жизни человека. Сто детей – </a:t>
            </a:r>
            <a:r>
              <a:rPr lang="ru-RU" altLang="ru-RU" sz="1100" b="1" i="1" dirty="0" smtClean="0">
                <a:solidFill>
                  <a:srgbClr val="A50021"/>
                </a:solidFill>
                <a:latin typeface="Times New Roman" panose="02020603050405020304" pitchFamily="18" charset="0"/>
                <a:cs typeface="Times New Roman" panose="02020603050405020304" pitchFamily="18" charset="0"/>
              </a:rPr>
              <a:t>это </a:t>
            </a:r>
            <a:r>
              <a:rPr lang="ru-RU" altLang="ru-RU" sz="1100" b="1" i="1" dirty="0">
                <a:solidFill>
                  <a:srgbClr val="A50021"/>
                </a:solidFill>
                <a:latin typeface="Times New Roman" panose="02020603050405020304" pitchFamily="18" charset="0"/>
                <a:cs typeface="Times New Roman" panose="02020603050405020304" pitchFamily="18" charset="0"/>
              </a:rPr>
              <a:t>сто людей, которые не когда-то там, а уже сейчас люди.</a:t>
            </a:r>
          </a:p>
          <a:p>
            <a:pPr algn="r" eaLnBrk="1" hangingPunct="1">
              <a:defRPr/>
            </a:pPr>
            <a:r>
              <a:rPr lang="ru-RU" altLang="ru-RU" sz="1100" b="1" i="1" dirty="0">
                <a:solidFill>
                  <a:srgbClr val="A50021"/>
                </a:solidFill>
                <a:latin typeface="Times New Roman" panose="02020603050405020304" pitchFamily="18" charset="0"/>
                <a:cs typeface="Times New Roman" panose="02020603050405020304" pitchFamily="18" charset="0"/>
              </a:rPr>
              <a:t>			</a:t>
            </a:r>
            <a:r>
              <a:rPr lang="ru-RU" altLang="ru-RU" sz="1100" b="1" i="1" dirty="0" err="1">
                <a:solidFill>
                  <a:srgbClr val="A50021"/>
                </a:solidFill>
                <a:latin typeface="Times New Roman" panose="02020603050405020304" pitchFamily="18" charset="0"/>
                <a:cs typeface="Times New Roman" panose="02020603050405020304" pitchFamily="18" charset="0"/>
              </a:rPr>
              <a:t>Януш</a:t>
            </a:r>
            <a:r>
              <a:rPr lang="ru-RU" altLang="ru-RU" sz="1100" b="1" i="1" dirty="0">
                <a:solidFill>
                  <a:srgbClr val="A50021"/>
                </a:solidFill>
                <a:latin typeface="Times New Roman" panose="02020603050405020304" pitchFamily="18" charset="0"/>
                <a:cs typeface="Times New Roman" panose="02020603050405020304" pitchFamily="18" charset="0"/>
              </a:rPr>
              <a:t> Корчак</a:t>
            </a:r>
            <a:endParaRPr lang="ru-RU" altLang="ru-RU" sz="1100" b="1" dirty="0">
              <a:solidFill>
                <a:srgbClr val="A5002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052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2208840" y="6118648"/>
            <a:ext cx="5917854" cy="667282"/>
            <a:chOff x="1336245" y="7071693"/>
            <a:chExt cx="6501709" cy="1093296"/>
          </a:xfrm>
        </p:grpSpPr>
        <p:sp>
          <p:nvSpPr>
            <p:cNvPr id="6" name="Скругленный прямоугольник 5"/>
            <p:cNvSpPr/>
            <p:nvPr/>
          </p:nvSpPr>
          <p:spPr>
            <a:xfrm>
              <a:off x="1336245" y="7129097"/>
              <a:ext cx="6501709" cy="1035892"/>
            </a:xfrm>
            <a:prstGeom prst="roundRect">
              <a:avLst>
                <a:gd name="adj" fmla="val 10000"/>
              </a:avLst>
            </a:prstGeom>
          </p:spPr>
          <p:style>
            <a:lnRef idx="3">
              <a:schemeClr val="lt1">
                <a:hueOff val="0"/>
                <a:satOff val="0"/>
                <a:lumOff val="0"/>
                <a:alphaOff val="0"/>
              </a:schemeClr>
            </a:lnRef>
            <a:fillRef idx="1">
              <a:schemeClr val="accent2">
                <a:shade val="50000"/>
                <a:hueOff val="-472938"/>
                <a:satOff val="6226"/>
                <a:lumOff val="37294"/>
                <a:alphaOff val="0"/>
              </a:schemeClr>
            </a:fillRef>
            <a:effectRef idx="1">
              <a:schemeClr val="accent2">
                <a:shade val="50000"/>
                <a:hueOff val="-472938"/>
                <a:satOff val="6226"/>
                <a:lumOff val="37294"/>
                <a:alphaOff val="0"/>
              </a:schemeClr>
            </a:effectRef>
            <a:fontRef idx="minor">
              <a:schemeClr val="lt1"/>
            </a:fontRef>
          </p:style>
        </p:sp>
        <p:sp>
          <p:nvSpPr>
            <p:cNvPr id="7" name="Скругленный прямоугольник 4"/>
            <p:cNvSpPr txBox="1"/>
            <p:nvPr/>
          </p:nvSpPr>
          <p:spPr>
            <a:xfrm>
              <a:off x="1336245" y="7071693"/>
              <a:ext cx="5282182" cy="9752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endParaRPr lang="ru-RU" sz="1100" kern="1200" dirty="0">
                <a:solidFill>
                  <a:schemeClr val="accent2">
                    <a:lumMod val="50000"/>
                  </a:schemeClr>
                </a:solidFill>
                <a:latin typeface="Constantia"/>
                <a:ea typeface="+mn-ea"/>
                <a:cs typeface="+mn-cs"/>
              </a:endParaRPr>
            </a:p>
          </p:txBody>
        </p:sp>
      </p:grpSp>
      <p:sp>
        <p:nvSpPr>
          <p:cNvPr id="9" name="Прямоугольник 8"/>
          <p:cNvSpPr/>
          <p:nvPr/>
        </p:nvSpPr>
        <p:spPr>
          <a:xfrm>
            <a:off x="165559" y="175623"/>
            <a:ext cx="3301541" cy="1376531"/>
          </a:xfrm>
          <a:prstGeom prst="rect">
            <a:avLst/>
          </a:prstGeom>
        </p:spPr>
        <p:txBody>
          <a:bodyPr wrap="square">
            <a:spAutoFit/>
          </a:bodyPr>
          <a:lstStyle/>
          <a:p>
            <a:pPr>
              <a:lnSpc>
                <a:spcPct val="107000"/>
              </a:lnSpc>
              <a:defRPr/>
            </a:pPr>
            <a:r>
              <a:rPr lang="ru-RU" sz="1300" b="1" dirty="0">
                <a:solidFill>
                  <a:srgbClr val="0000FF"/>
                </a:solidFill>
                <a:cs typeface="Times New Roman" panose="02020603050405020304" pitchFamily="18" charset="0"/>
              </a:rPr>
              <a:t>Как часто Вы читаете своему ребенку? Обсуждаете ли Вы прочитанные книги?</a:t>
            </a:r>
          </a:p>
          <a:p>
            <a:pPr>
              <a:lnSpc>
                <a:spcPct val="107000"/>
              </a:lnSpc>
              <a:defRPr/>
            </a:pPr>
            <a:r>
              <a:rPr lang="ru-RU" sz="1300" b="1" dirty="0">
                <a:solidFill>
                  <a:srgbClr val="FF0000"/>
                </a:solidFill>
                <a:ea typeface="Calibri" panose="020F0502020204030204" pitchFamily="34" charset="0"/>
                <a:cs typeface="Times New Roman" panose="02020603050405020304" pitchFamily="18" charset="0"/>
              </a:rPr>
              <a:t>в свободное время – 48,1%</a:t>
            </a:r>
          </a:p>
          <a:p>
            <a:pPr>
              <a:lnSpc>
                <a:spcPct val="107000"/>
              </a:lnSpc>
              <a:defRPr/>
            </a:pPr>
            <a:r>
              <a:rPr lang="ru-RU" sz="1300" b="1" dirty="0">
                <a:solidFill>
                  <a:srgbClr val="FF0000"/>
                </a:solidFill>
                <a:ea typeface="Calibri" panose="020F0502020204030204" pitchFamily="34" charset="0"/>
                <a:cs typeface="Times New Roman" panose="02020603050405020304" pitchFamily="18" charset="0"/>
              </a:rPr>
              <a:t>каждый вечер – 29,2%</a:t>
            </a:r>
          </a:p>
          <a:p>
            <a:pPr>
              <a:lnSpc>
                <a:spcPct val="107000"/>
              </a:lnSpc>
              <a:defRPr/>
            </a:pPr>
            <a:r>
              <a:rPr lang="ru-RU" sz="1300" b="1" dirty="0">
                <a:solidFill>
                  <a:srgbClr val="FF0000"/>
                </a:solidFill>
                <a:ea typeface="Calibri" panose="020F0502020204030204" pitchFamily="34" charset="0"/>
                <a:cs typeface="Times New Roman" panose="02020603050405020304" pitchFamily="18" charset="0"/>
              </a:rPr>
              <a:t>редко – 16,9%</a:t>
            </a:r>
          </a:p>
          <a:p>
            <a:pPr>
              <a:lnSpc>
                <a:spcPct val="107000"/>
              </a:lnSpc>
              <a:defRPr/>
            </a:pPr>
            <a:r>
              <a:rPr lang="ru-RU" sz="1300" b="1" dirty="0">
                <a:solidFill>
                  <a:srgbClr val="FF0000"/>
                </a:solidFill>
                <a:ea typeface="Calibri" panose="020F0502020204030204" pitchFamily="34" charset="0"/>
                <a:cs typeface="Times New Roman" panose="02020603050405020304" pitchFamily="18" charset="0"/>
              </a:rPr>
              <a:t>не читаю – 1,5%</a:t>
            </a:r>
          </a:p>
        </p:txBody>
      </p:sp>
      <p:sp>
        <p:nvSpPr>
          <p:cNvPr id="11" name="Скругленный прямоугольник 10"/>
          <p:cNvSpPr/>
          <p:nvPr/>
        </p:nvSpPr>
        <p:spPr>
          <a:xfrm>
            <a:off x="2596190" y="948489"/>
            <a:ext cx="6446671" cy="1347963"/>
          </a:xfrm>
          <a:prstGeom prst="roundRect">
            <a:avLst/>
          </a:prstGeom>
          <a:solidFill>
            <a:srgbClr val="ADFD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ru-RU" sz="1600" b="1" dirty="0">
                <a:solidFill>
                  <a:srgbClr val="C00000"/>
                </a:solidFill>
                <a:latin typeface="Calibri" panose="020F0502020204030204" pitchFamily="34" charset="0"/>
                <a:cs typeface="Calibri" panose="020F0502020204030204" pitchFamily="34" charset="0"/>
              </a:rPr>
              <a:t>ГИПОТЕЗА 1.    </a:t>
            </a:r>
            <a:r>
              <a:rPr lang="ru-RU" sz="1600" dirty="0">
                <a:solidFill>
                  <a:srgbClr val="C00000"/>
                </a:solidFill>
                <a:latin typeface="Calibri" panose="020F0502020204030204" pitchFamily="34" charset="0"/>
                <a:cs typeface="Calibri" panose="020F0502020204030204" pitchFamily="34" charset="0"/>
              </a:rPr>
              <a:t>НЕЛЮБОВЬ К ЧТЕНИЮ</a:t>
            </a:r>
          </a:p>
          <a:p>
            <a:pPr algn="just" eaLnBrk="1" hangingPunct="1">
              <a:defRPr/>
            </a:pPr>
            <a:r>
              <a:rPr lang="ru-RU" sz="1400" dirty="0">
                <a:solidFill>
                  <a:srgbClr val="002060"/>
                </a:solidFill>
                <a:latin typeface="Calibri" panose="020F0502020204030204" pitchFamily="34" charset="0"/>
                <a:cs typeface="Calibri" panose="020F0502020204030204" pitchFamily="34" charset="0"/>
              </a:rPr>
              <a:t>Родители редко признаются в собственной нелюбви к чтению. Чаще они ссылаются на то, что сам ребенок не любит, когда ему читают книги.</a:t>
            </a:r>
          </a:p>
          <a:p>
            <a:pPr algn="just" eaLnBrk="1" hangingPunct="1">
              <a:defRPr/>
            </a:pPr>
            <a:r>
              <a:rPr lang="ru-RU" sz="1400" dirty="0">
                <a:solidFill>
                  <a:srgbClr val="002060"/>
                </a:solidFill>
                <a:latin typeface="Calibri" panose="020F0502020204030204" pitchFamily="34" charset="0"/>
                <a:cs typeface="Calibri" panose="020F0502020204030204" pitchFamily="34" charset="0"/>
              </a:rPr>
              <a:t>Нелюбовь к чтению у детей, как правило, формируется мнением родителей о неважности чтения в целом, о том, что чтение старомодно на фоне современных </a:t>
            </a:r>
            <a:r>
              <a:rPr lang="ru-RU" sz="1400" dirty="0" smtClean="0">
                <a:solidFill>
                  <a:srgbClr val="002060"/>
                </a:solidFill>
                <a:latin typeface="Calibri" panose="020F0502020204030204" pitchFamily="34" charset="0"/>
                <a:cs typeface="Calibri" panose="020F0502020204030204" pitchFamily="34" charset="0"/>
              </a:rPr>
              <a:t>медиа. Любовь </a:t>
            </a:r>
            <a:r>
              <a:rPr lang="ru-RU" sz="1400" dirty="0">
                <a:solidFill>
                  <a:srgbClr val="002060"/>
                </a:solidFill>
                <a:latin typeface="Calibri" panose="020F0502020204030204" pitchFamily="34" charset="0"/>
                <a:cs typeface="Calibri" panose="020F0502020204030204" pitchFamily="34" charset="0"/>
              </a:rPr>
              <a:t>к чтению передается «по наследству». </a:t>
            </a:r>
          </a:p>
        </p:txBody>
      </p:sp>
      <p:sp>
        <p:nvSpPr>
          <p:cNvPr id="12" name="Скругленный прямоугольник 11"/>
          <p:cNvSpPr/>
          <p:nvPr/>
        </p:nvSpPr>
        <p:spPr>
          <a:xfrm>
            <a:off x="95250" y="2344271"/>
            <a:ext cx="8971423" cy="908335"/>
          </a:xfrm>
          <a:prstGeom prst="roundRect">
            <a:avLst/>
          </a:prstGeom>
          <a:solidFill>
            <a:srgbClr val="ADFD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ru-RU" sz="1600"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defRPr/>
            </a:pPr>
            <a:endParaRPr lang="ru-RU" sz="1600"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defRPr/>
            </a:pPr>
            <a:r>
              <a:rPr lang="ru-RU" sz="1600" b="1" dirty="0" smtClean="0">
                <a:solidFill>
                  <a:srgbClr val="C00000"/>
                </a:solidFill>
                <a:latin typeface="Calibri" panose="020F0502020204030204" pitchFamily="34" charset="0"/>
                <a:cs typeface="Calibri" panose="020F0502020204030204" pitchFamily="34" charset="0"/>
              </a:rPr>
              <a:t>ГИПОТЕЗА </a:t>
            </a:r>
            <a:r>
              <a:rPr lang="ru-RU" sz="1600" b="1" dirty="0">
                <a:solidFill>
                  <a:srgbClr val="C00000"/>
                </a:solidFill>
                <a:latin typeface="Calibri" panose="020F0502020204030204" pitchFamily="34" charset="0"/>
                <a:cs typeface="Calibri" panose="020F0502020204030204" pitchFamily="34" charset="0"/>
              </a:rPr>
              <a:t>2.</a:t>
            </a:r>
            <a:r>
              <a:rPr lang="ru-RU" sz="1600"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sz="1600" dirty="0">
                <a:solidFill>
                  <a:srgbClr val="C00000"/>
                </a:solidFill>
                <a:latin typeface="Calibri" panose="020F0502020204030204" pitchFamily="34" charset="0"/>
                <a:cs typeface="Calibri" panose="020F0502020204030204" pitchFamily="34" charset="0"/>
              </a:rPr>
              <a:t>У РОДИТЕЛЕЙ НЕТ ВРЕМЕНИ И СИЛ   ЧИТАТЬ ДЕТЯМ</a:t>
            </a:r>
          </a:p>
          <a:p>
            <a:pPr algn="just" eaLnBrk="1" hangingPunct="1">
              <a:defRPr/>
            </a:pPr>
            <a:r>
              <a:rPr lang="ru-RU" sz="1400" dirty="0">
                <a:solidFill>
                  <a:srgbClr val="002060"/>
                </a:solidFill>
                <a:latin typeface="Calibri" panose="020F0502020204030204" pitchFamily="34" charset="0"/>
                <a:cs typeface="Calibri" panose="020F0502020204030204" pitchFamily="34" charset="0"/>
              </a:rPr>
              <a:t>Самая часто называемая причина, по которой родители не читают книги детям. С увеличением возраста </a:t>
            </a:r>
            <a:r>
              <a:rPr lang="ru-RU" sz="1400" dirty="0" smtClean="0">
                <a:solidFill>
                  <a:srgbClr val="002060"/>
                </a:solidFill>
                <a:latin typeface="Calibri" panose="020F0502020204030204" pitchFamily="34" charset="0"/>
                <a:cs typeface="Calibri" panose="020F0502020204030204" pitchFamily="34" charset="0"/>
              </a:rPr>
              <a:t>ребенка доля </a:t>
            </a:r>
            <a:r>
              <a:rPr lang="ru-RU" sz="1400" dirty="0">
                <a:solidFill>
                  <a:srgbClr val="002060"/>
                </a:solidFill>
                <a:latin typeface="Calibri" panose="020F0502020204030204" pitchFamily="34" charset="0"/>
                <a:cs typeface="Calibri" panose="020F0502020204030204" pitchFamily="34" charset="0"/>
              </a:rPr>
              <a:t>таких родителей </a:t>
            </a:r>
            <a:r>
              <a:rPr lang="ru-RU" sz="1400" dirty="0" smtClean="0">
                <a:solidFill>
                  <a:srgbClr val="002060"/>
                </a:solidFill>
                <a:latin typeface="Calibri" panose="020F0502020204030204" pitchFamily="34" charset="0"/>
                <a:cs typeface="Calibri" panose="020F0502020204030204" pitchFamily="34" charset="0"/>
              </a:rPr>
              <a:t>множится.  Чаще </a:t>
            </a:r>
            <a:r>
              <a:rPr lang="ru-RU" sz="1400" dirty="0">
                <a:solidFill>
                  <a:srgbClr val="002060"/>
                </a:solidFill>
                <a:latin typeface="Calibri" panose="020F0502020204030204" pitchFamily="34" charset="0"/>
                <a:cs typeface="Calibri" panose="020F0502020204030204" pitchFamily="34" charset="0"/>
              </a:rPr>
              <a:t>на </a:t>
            </a:r>
            <a:r>
              <a:rPr lang="ru-RU" sz="1400" dirty="0" smtClean="0">
                <a:solidFill>
                  <a:srgbClr val="002060"/>
                </a:solidFill>
                <a:latin typeface="Calibri" panose="020F0502020204030204" pitchFamily="34" charset="0"/>
                <a:cs typeface="Calibri" panose="020F0502020204030204" pitchFamily="34" charset="0"/>
              </a:rPr>
              <a:t>различные причины </a:t>
            </a:r>
            <a:r>
              <a:rPr lang="ru-RU" sz="1400" dirty="0">
                <a:solidFill>
                  <a:srgbClr val="002060"/>
                </a:solidFill>
                <a:latin typeface="Calibri" panose="020F0502020204030204" pitchFamily="34" charset="0"/>
                <a:cs typeface="Calibri" panose="020F0502020204030204" pitchFamily="34" charset="0"/>
              </a:rPr>
              <a:t>ссылаются те родители, которые в целом не любят читать книги детям</a:t>
            </a:r>
            <a:r>
              <a:rPr lang="ru-RU" sz="1400" dirty="0" smtClean="0">
                <a:solidFill>
                  <a:srgbClr val="002060"/>
                </a:solidFill>
                <a:latin typeface="Calibri" panose="020F0502020204030204" pitchFamily="34" charset="0"/>
                <a:cs typeface="Calibri" panose="020F0502020204030204" pitchFamily="34" charset="0"/>
              </a:rPr>
              <a:t>.</a:t>
            </a:r>
          </a:p>
          <a:p>
            <a:pPr algn="ctr" eaLnBrk="1" hangingPunct="1">
              <a:defRPr/>
            </a:pPr>
            <a:endParaRPr lang="ru-RU" sz="2799" dirty="0">
              <a:solidFill>
                <a:srgbClr val="336600"/>
              </a:solidFill>
            </a:endParaRPr>
          </a:p>
        </p:txBody>
      </p:sp>
      <p:sp>
        <p:nvSpPr>
          <p:cNvPr id="13" name="Скругленный прямоугольник 12"/>
          <p:cNvSpPr/>
          <p:nvPr/>
        </p:nvSpPr>
        <p:spPr>
          <a:xfrm>
            <a:off x="95250" y="3300426"/>
            <a:ext cx="8947611" cy="1604302"/>
          </a:xfrm>
          <a:prstGeom prst="roundRect">
            <a:avLst/>
          </a:prstGeom>
          <a:solidFill>
            <a:srgbClr val="ADFD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ru-RU" sz="1600" b="1" dirty="0">
                <a:solidFill>
                  <a:srgbClr val="C00000"/>
                </a:solidFill>
                <a:latin typeface="Calibri" panose="020F0502020204030204" pitchFamily="34" charset="0"/>
                <a:cs typeface="Calibri" panose="020F0502020204030204" pitchFamily="34" charset="0"/>
              </a:rPr>
              <a:t>ГИПОТЕЗА 3.          </a:t>
            </a:r>
            <a:r>
              <a:rPr lang="ru-RU" sz="1600" dirty="0">
                <a:solidFill>
                  <a:srgbClr val="C00000"/>
                </a:solidFill>
                <a:latin typeface="Calibri" panose="020F0502020204030204" pitchFamily="34" charset="0"/>
                <a:cs typeface="Calibri" panose="020F0502020204030204" pitchFamily="34" charset="0"/>
              </a:rPr>
              <a:t>МНОГИМ СЕМЬЯМ КНИГИ НЕДОСТУПНЫ</a:t>
            </a:r>
          </a:p>
          <a:p>
            <a:pPr algn="just" eaLnBrk="1" hangingPunct="1">
              <a:defRPr/>
            </a:pPr>
            <a:r>
              <a:rPr lang="ru-RU" sz="1400" dirty="0">
                <a:solidFill>
                  <a:srgbClr val="002060"/>
                </a:solidFill>
                <a:latin typeface="Calibri" panose="020F0502020204030204" pitchFamily="34" charset="0"/>
                <a:cs typeface="Calibri" panose="020F0502020204030204" pitchFamily="34" charset="0"/>
              </a:rPr>
              <a:t>Распространенное мнение, как причина отказа родителей от чтения детям, - дороговизна детских книг Проблема недоступности книг актуальна для относительно небольшого числа семей с достатком ниже </a:t>
            </a:r>
            <a:r>
              <a:rPr lang="ru-RU" sz="1400" dirty="0" smtClean="0">
                <a:solidFill>
                  <a:srgbClr val="002060"/>
                </a:solidFill>
                <a:latin typeface="Calibri" panose="020F0502020204030204" pitchFamily="34" charset="0"/>
                <a:cs typeface="Calibri" panose="020F0502020204030204" pitchFamily="34" charset="0"/>
              </a:rPr>
              <a:t>среднего. Существует </a:t>
            </a:r>
            <a:r>
              <a:rPr lang="ru-RU" sz="1400" dirty="0">
                <a:solidFill>
                  <a:srgbClr val="002060"/>
                </a:solidFill>
                <a:latin typeface="Calibri" panose="020F0502020204030204" pitchFamily="34" charset="0"/>
                <a:cs typeface="Calibri" panose="020F0502020204030204" pitchFamily="34" charset="0"/>
              </a:rPr>
              <a:t>и прямая взаимосвязь между «физической» доступностью книг и частотой их совместного чтения: чем меньше дома детских книг, тем реже родители читают детям.</a:t>
            </a:r>
          </a:p>
          <a:p>
            <a:pPr algn="just" eaLnBrk="1" hangingPunct="1">
              <a:defRPr/>
            </a:pPr>
            <a:r>
              <a:rPr lang="ru-RU" sz="1400" dirty="0">
                <a:solidFill>
                  <a:srgbClr val="002060"/>
                </a:solidFill>
                <a:latin typeface="Calibri" panose="020F0502020204030204" pitchFamily="34" charset="0"/>
                <a:cs typeface="Calibri" panose="020F0502020204030204" pitchFamily="34" charset="0"/>
              </a:rPr>
              <a:t>Среднестатистическая российская семья с детьми до 6 лет имеет дома 15 детских книг. В семьях, где детям читают реже раза в неделю – в среднем 8 книг. </a:t>
            </a:r>
          </a:p>
        </p:txBody>
      </p:sp>
      <p:sp>
        <p:nvSpPr>
          <p:cNvPr id="14" name="Скругленный прямоугольник 13"/>
          <p:cNvSpPr/>
          <p:nvPr/>
        </p:nvSpPr>
        <p:spPr>
          <a:xfrm>
            <a:off x="165560" y="4929710"/>
            <a:ext cx="8901113" cy="1188938"/>
          </a:xfrm>
          <a:prstGeom prst="roundRect">
            <a:avLst/>
          </a:prstGeom>
          <a:solidFill>
            <a:srgbClr val="ADFD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633" dirty="0">
              <a:solidFill>
                <a:srgbClr val="336600"/>
              </a:solidFill>
              <a:cs typeface="Times New Roman" pitchFamily="18" charset="0"/>
            </a:endParaRPr>
          </a:p>
          <a:p>
            <a:pPr eaLnBrk="1" hangingPunct="1">
              <a:defRPr/>
            </a:pPr>
            <a:endParaRPr lang="ru-RU" sz="1600"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defRPr/>
            </a:pPr>
            <a:r>
              <a:rPr lang="ru-RU" sz="1600" b="1" dirty="0" smtClean="0">
                <a:solidFill>
                  <a:srgbClr val="C00000"/>
                </a:solidFill>
                <a:latin typeface="Calibri" panose="020F0502020204030204" pitchFamily="34" charset="0"/>
                <a:cs typeface="Calibri" panose="020F0502020204030204" pitchFamily="34" charset="0"/>
              </a:rPr>
              <a:t>ГИПОТЕЗА </a:t>
            </a:r>
            <a:r>
              <a:rPr lang="ru-RU" sz="1600" b="1" dirty="0">
                <a:solidFill>
                  <a:srgbClr val="C00000"/>
                </a:solidFill>
                <a:latin typeface="Calibri" panose="020F0502020204030204" pitchFamily="34" charset="0"/>
                <a:cs typeface="Calibri" panose="020F0502020204030204" pitchFamily="34" charset="0"/>
              </a:rPr>
              <a:t>4.         </a:t>
            </a:r>
            <a:r>
              <a:rPr lang="ru-RU" sz="1600" dirty="0">
                <a:solidFill>
                  <a:srgbClr val="C00000"/>
                </a:solidFill>
                <a:latin typeface="Calibri" panose="020F0502020204030204" pitchFamily="34" charset="0"/>
                <a:cs typeface="Calibri" panose="020F0502020204030204" pitchFamily="34" charset="0"/>
              </a:rPr>
              <a:t>РОДИТЕЛИ НЕ ПРИДАЮТ ВАЖНОСТИ ЧТЕНИЮ ДЕТЯМ ЛИЧНО</a:t>
            </a:r>
          </a:p>
          <a:p>
            <a:pPr algn="just" eaLnBrk="1" hangingPunct="1">
              <a:defRPr/>
            </a:pPr>
            <a:r>
              <a:rPr lang="ru-RU" sz="1400" dirty="0">
                <a:solidFill>
                  <a:srgbClr val="002060"/>
                </a:solidFill>
                <a:latin typeface="Calibri" panose="020F0502020204030204" pitchFamily="34" charset="0"/>
                <a:cs typeface="Calibri" panose="020F0502020204030204" pitchFamily="34" charset="0"/>
              </a:rPr>
              <a:t>Во многих случаях родители признают и декларируют важность чтения детям, но перекладывают роль читателя на других. Часто Перекладывание ответственности за чтение детям на других членов семьи и, частности на воспитателей детских садов. Особенно свойственно мужчинам из семей с хорошим и отличным материальным достатком.</a:t>
            </a:r>
          </a:p>
          <a:p>
            <a:pPr algn="ctr" eaLnBrk="1" hangingPunct="1">
              <a:defRPr/>
            </a:pPr>
            <a:endParaRPr lang="ru-RU" sz="2799" dirty="0">
              <a:solidFill>
                <a:schemeClr val="accent1">
                  <a:lumMod val="50000"/>
                </a:schemeClr>
              </a:solidFill>
            </a:endParaRPr>
          </a:p>
        </p:txBody>
      </p:sp>
      <p:sp>
        <p:nvSpPr>
          <p:cNvPr id="16" name="Text Box 175"/>
          <p:cNvSpPr txBox="1">
            <a:spLocks noChangeArrowheads="1"/>
          </p:cNvSpPr>
          <p:nvPr/>
        </p:nvSpPr>
        <p:spPr bwMode="auto">
          <a:xfrm>
            <a:off x="3942556" y="31982"/>
            <a:ext cx="4906169" cy="595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3068" tIns="43195" rIns="83068" bIns="43195">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defRPr/>
            </a:pPr>
            <a:r>
              <a:rPr lang="ru-RU" altLang="ru-RU" sz="1100" b="1" i="1" dirty="0">
                <a:solidFill>
                  <a:srgbClr val="A50021"/>
                </a:solidFill>
                <a:latin typeface="Times New Roman" panose="02020603050405020304" pitchFamily="18" charset="0"/>
                <a:ea typeface="Microsoft YaHei" panose="020B0503020204020204" pitchFamily="34" charset="-122"/>
                <a:cs typeface="Times New Roman" panose="02020603050405020304" pitchFamily="18" charset="0"/>
              </a:rPr>
              <a:t>«Для ребёнка нет ничего естественнее, как развиваться, формироваться, </a:t>
            </a:r>
          </a:p>
          <a:p>
            <a:pPr eaLnBrk="1" hangingPunct="1">
              <a:defRPr/>
            </a:pPr>
            <a:r>
              <a:rPr lang="ru-RU" altLang="ru-RU" sz="1100" b="1" i="1" dirty="0">
                <a:solidFill>
                  <a:srgbClr val="A50021"/>
                </a:solidFill>
                <a:latin typeface="Times New Roman" panose="02020603050405020304" pitchFamily="18" charset="0"/>
                <a:ea typeface="Microsoft YaHei" panose="020B0503020204020204" pitchFamily="34" charset="-122"/>
                <a:cs typeface="Times New Roman" panose="02020603050405020304" pitchFamily="18" charset="0"/>
              </a:rPr>
              <a:t>становится тем, что он есть, в процессе воспитания и обучения»</a:t>
            </a:r>
          </a:p>
          <a:p>
            <a:pPr algn="r" eaLnBrk="1" hangingPunct="1">
              <a:defRPr/>
            </a:pPr>
            <a:r>
              <a:rPr lang="ru-RU" altLang="ru-RU" sz="1100" b="1" dirty="0">
                <a:solidFill>
                  <a:srgbClr val="A50021"/>
                </a:solidFill>
                <a:latin typeface="Times New Roman" panose="02020603050405020304" pitchFamily="18" charset="0"/>
                <a:ea typeface="Microsoft YaHei" panose="020B0503020204020204" pitchFamily="34" charset="-122"/>
                <a:cs typeface="Times New Roman" panose="02020603050405020304" pitchFamily="18" charset="0"/>
              </a:rPr>
              <a:t>                                           </a:t>
            </a:r>
            <a:r>
              <a:rPr lang="ru-RU" altLang="ru-RU" sz="1100" b="1" i="1" dirty="0">
                <a:solidFill>
                  <a:srgbClr val="A50021"/>
                </a:solidFill>
                <a:latin typeface="Times New Roman" panose="02020603050405020304" pitchFamily="18" charset="0"/>
                <a:ea typeface="Microsoft YaHei" panose="020B0503020204020204" pitchFamily="34" charset="-122"/>
                <a:cs typeface="Times New Roman" panose="02020603050405020304" pitchFamily="18" charset="0"/>
              </a:rPr>
              <a:t>С.Л. Рубинштейн</a:t>
            </a:r>
          </a:p>
        </p:txBody>
      </p:sp>
    </p:spTree>
    <p:extLst>
      <p:ext uri="{BB962C8B-B14F-4D97-AF65-F5344CB8AC3E}">
        <p14:creationId xmlns:p14="http://schemas.microsoft.com/office/powerpoint/2010/main" val="2248771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2"/>
          <p:cNvSpPr>
            <a:spLocks noChangeArrowheads="1"/>
          </p:cNvSpPr>
          <p:nvPr/>
        </p:nvSpPr>
        <p:spPr bwMode="auto">
          <a:xfrm>
            <a:off x="5297487" y="65799"/>
            <a:ext cx="384651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a:spcBef>
                <a:spcPct val="0"/>
              </a:spcBef>
              <a:buClrTx/>
              <a:buSzTx/>
              <a:buFontTx/>
              <a:buNone/>
              <a:defRPr/>
            </a:pPr>
            <a:r>
              <a:rPr lang="ru-RU" sz="1100" b="1" i="1" dirty="0">
                <a:solidFill>
                  <a:srgbClr val="800000"/>
                </a:solidFill>
                <a:cs typeface="Times New Roman" panose="02020603050405020304" pitchFamily="18" charset="0"/>
              </a:rPr>
              <a:t>«Семейное чтение тонкой нитью соединяет одну душу </a:t>
            </a:r>
          </a:p>
          <a:p>
            <a:pPr algn="just">
              <a:spcBef>
                <a:spcPct val="0"/>
              </a:spcBef>
              <a:buClrTx/>
              <a:buSzTx/>
              <a:buFontTx/>
              <a:buNone/>
              <a:defRPr/>
            </a:pPr>
            <a:r>
              <a:rPr lang="ru-RU" sz="1100" b="1" i="1" dirty="0">
                <a:solidFill>
                  <a:srgbClr val="800000"/>
                </a:solidFill>
                <a:cs typeface="Times New Roman" panose="02020603050405020304" pitchFamily="18" charset="0"/>
              </a:rPr>
              <a:t>с другой, и тогда рождается родство души».</a:t>
            </a:r>
          </a:p>
          <a:p>
            <a:pPr marL="247647" indent="495294" algn="just">
              <a:spcBef>
                <a:spcPct val="0"/>
              </a:spcBef>
              <a:buClrTx/>
              <a:buSzTx/>
              <a:buFont typeface="Wingdings" panose="05000000000000000000" pitchFamily="2" charset="2"/>
              <a:buNone/>
              <a:defRPr/>
            </a:pPr>
            <a:r>
              <a:rPr lang="ru-RU" sz="1100" b="1" i="1" dirty="0">
                <a:solidFill>
                  <a:srgbClr val="800000"/>
                </a:solidFill>
                <a:cs typeface="Times New Roman" panose="02020603050405020304" pitchFamily="18" charset="0"/>
              </a:rPr>
              <a:t>			</a:t>
            </a:r>
            <a:r>
              <a:rPr lang="ru-RU" sz="1100" b="1" i="1" dirty="0" smtClean="0">
                <a:solidFill>
                  <a:srgbClr val="800000"/>
                </a:solidFill>
                <a:cs typeface="Times New Roman" panose="02020603050405020304" pitchFamily="18" charset="0"/>
              </a:rPr>
              <a:t>Я </a:t>
            </a:r>
            <a:r>
              <a:rPr lang="ru-RU" sz="1100" b="1" i="1" dirty="0">
                <a:solidFill>
                  <a:srgbClr val="800000"/>
                </a:solidFill>
                <a:cs typeface="Times New Roman" panose="02020603050405020304" pitchFamily="18" charset="0"/>
              </a:rPr>
              <a:t>.Корчак</a:t>
            </a:r>
          </a:p>
        </p:txBody>
      </p:sp>
      <p:sp>
        <p:nvSpPr>
          <p:cNvPr id="10" name="Прямоугольник 9"/>
          <p:cNvSpPr/>
          <p:nvPr/>
        </p:nvSpPr>
        <p:spPr>
          <a:xfrm>
            <a:off x="404810" y="449092"/>
            <a:ext cx="1747839" cy="830997"/>
          </a:xfrm>
          <a:prstGeom prst="rect">
            <a:avLst/>
          </a:prstGeom>
        </p:spPr>
        <p:txBody>
          <a:bodyPr wrap="square">
            <a:spAutoFit/>
          </a:bodyPr>
          <a:lstStyle/>
          <a:p>
            <a:pPr algn="ctr">
              <a:defRPr/>
            </a:pPr>
            <a:r>
              <a:rPr lang="ru-RU" sz="1200" b="1" dirty="0">
                <a:solidFill>
                  <a:srgbClr val="006600"/>
                </a:solidFill>
                <a:latin typeface="Calibri" panose="020F0502020204030204" pitchFamily="34" charset="0"/>
                <a:cs typeface="Calibri" panose="020F0502020204030204" pitchFamily="34" charset="0"/>
              </a:rPr>
              <a:t>Причины, </a:t>
            </a:r>
          </a:p>
          <a:p>
            <a:pPr algn="ctr">
              <a:defRPr/>
            </a:pPr>
            <a:r>
              <a:rPr lang="ru-RU" sz="1200" b="1" dirty="0">
                <a:solidFill>
                  <a:srgbClr val="006600"/>
                </a:solidFill>
                <a:latin typeface="Calibri" panose="020F0502020204030204" pitchFamily="34" charset="0"/>
                <a:cs typeface="Calibri" panose="020F0502020204030204" pitchFamily="34" charset="0"/>
              </a:rPr>
              <a:t>по которым </a:t>
            </a:r>
          </a:p>
          <a:p>
            <a:pPr algn="ctr">
              <a:defRPr/>
            </a:pPr>
            <a:r>
              <a:rPr lang="ru-RU" sz="1200" b="1" dirty="0">
                <a:solidFill>
                  <a:srgbClr val="006600"/>
                </a:solidFill>
                <a:latin typeface="Calibri" panose="020F0502020204030204" pitchFamily="34" charset="0"/>
                <a:cs typeface="Calibri" panose="020F0502020204030204" pitchFamily="34" charset="0"/>
              </a:rPr>
              <a:t>читать книги нужно </a:t>
            </a:r>
          </a:p>
          <a:p>
            <a:pPr algn="ctr">
              <a:defRPr/>
            </a:pPr>
            <a:r>
              <a:rPr lang="ru-RU" sz="1200" b="1" dirty="0">
                <a:solidFill>
                  <a:srgbClr val="006600"/>
                </a:solidFill>
                <a:latin typeface="Calibri" panose="020F0502020204030204" pitchFamily="34" charset="0"/>
                <a:cs typeface="Calibri" panose="020F0502020204030204" pitchFamily="34" charset="0"/>
              </a:rPr>
              <a:t>всей семьей</a:t>
            </a:r>
          </a:p>
        </p:txBody>
      </p:sp>
      <p:pic>
        <p:nvPicPr>
          <p:cNvPr id="11" name="Picture 2" descr="https://coolsen.ru/wp-content/uploads/2021/11/39-20211129_18125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75" y="2323234"/>
            <a:ext cx="2524125" cy="224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3"/>
          <p:cNvSpPr>
            <a:spLocks noChangeArrowheads="1"/>
          </p:cNvSpPr>
          <p:nvPr/>
        </p:nvSpPr>
        <p:spPr bwMode="auto">
          <a:xfrm>
            <a:off x="2876550" y="690140"/>
            <a:ext cx="3209925" cy="803275"/>
          </a:xfrm>
          <a:prstGeom prst="rect">
            <a:avLst/>
          </a:prstGeom>
          <a:solidFill>
            <a:schemeClr val="bg1"/>
          </a:solidFill>
          <a:ln w="9525">
            <a:solidFill>
              <a:schemeClr val="hlink"/>
            </a:solidFill>
            <a:miter lim="800000"/>
            <a:headEnd/>
            <a:tailEnd/>
          </a:ln>
          <a:effectLst>
            <a:outerShdw dist="107763" dir="18900000" algn="ctr" rotWithShape="0">
              <a:srgbClr val="9933FF"/>
            </a:outerShdw>
          </a:effec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defRPr/>
            </a:pPr>
            <a:r>
              <a:rPr lang="ru-RU" altLang="ru-RU" sz="1662" dirty="0">
                <a:solidFill>
                  <a:srgbClr val="CC3300"/>
                </a:solidFill>
                <a:latin typeface="Calibri" panose="020F0502020204030204" pitchFamily="34" charset="0"/>
                <a:cs typeface="Calibri" panose="020F0502020204030204" pitchFamily="34" charset="0"/>
              </a:rPr>
              <a:t> </a:t>
            </a:r>
            <a:r>
              <a:rPr lang="ru-RU" altLang="ru-RU" sz="1477" dirty="0">
                <a:solidFill>
                  <a:srgbClr val="C00000"/>
                </a:solidFill>
                <a:latin typeface="Calibri" panose="020F0502020204030204" pitchFamily="34" charset="0"/>
                <a:cs typeface="Calibri" panose="020F0502020204030204" pitchFamily="34" charset="0"/>
              </a:rPr>
              <a:t>Общение с книгой выступает мощным источником развития интеллекта. </a:t>
            </a:r>
          </a:p>
        </p:txBody>
      </p:sp>
      <p:sp>
        <p:nvSpPr>
          <p:cNvPr id="13" name="AutoShape 20"/>
          <p:cNvSpPr>
            <a:spLocks noChangeArrowheads="1"/>
          </p:cNvSpPr>
          <p:nvPr/>
        </p:nvSpPr>
        <p:spPr bwMode="auto">
          <a:xfrm>
            <a:off x="11112" y="1590224"/>
            <a:ext cx="2846388" cy="774251"/>
          </a:xfrm>
          <a:prstGeom prst="wedgeRectCallout">
            <a:avLst>
              <a:gd name="adj1" fmla="val 18167"/>
              <a:gd name="adj2" fmla="val 45838"/>
            </a:avLst>
          </a:prstGeom>
          <a:gradFill rotWithShape="1">
            <a:gsLst>
              <a:gs pos="0">
                <a:srgbClr val="FFFFFF"/>
              </a:gs>
              <a:gs pos="100000">
                <a:schemeClr val="bg2"/>
              </a:gs>
            </a:gsLst>
            <a:lin ang="5400000" scaled="1"/>
          </a:gradFill>
          <a:ln w="9525">
            <a:solidFill>
              <a:schemeClr val="hlink"/>
            </a:solidFill>
            <a:miter lim="800000"/>
            <a:headEnd/>
            <a:tailEnd/>
          </a:ln>
          <a:effectLst>
            <a:outerShdw dist="107763" dir="18900000" algn="ctr" rotWithShape="0">
              <a:srgbClr val="9900FF"/>
            </a:outerShdw>
          </a:effec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477" dirty="0">
                <a:solidFill>
                  <a:srgbClr val="CC3300"/>
                </a:solidFill>
                <a:latin typeface="Calibri" panose="020F0502020204030204" pitchFamily="34" charset="0"/>
                <a:cs typeface="Calibri" panose="020F0502020204030204" pitchFamily="34" charset="0"/>
              </a:rPr>
              <a:t>Семейное чтение способствует привитию ребенку любви к чтению без принуждения </a:t>
            </a:r>
          </a:p>
        </p:txBody>
      </p:sp>
      <p:sp>
        <p:nvSpPr>
          <p:cNvPr id="14" name="AutoShape 17"/>
          <p:cNvSpPr>
            <a:spLocks noChangeArrowheads="1"/>
          </p:cNvSpPr>
          <p:nvPr/>
        </p:nvSpPr>
        <p:spPr bwMode="auto">
          <a:xfrm>
            <a:off x="-36513" y="2446759"/>
            <a:ext cx="2898775" cy="1455738"/>
          </a:xfrm>
          <a:prstGeom prst="wedgeRectCallout">
            <a:avLst>
              <a:gd name="adj1" fmla="val -41884"/>
              <a:gd name="adj2" fmla="val -24815"/>
            </a:avLst>
          </a:prstGeom>
          <a:gradFill rotWithShape="1">
            <a:gsLst>
              <a:gs pos="0">
                <a:srgbClr val="FFFFFF"/>
              </a:gs>
              <a:gs pos="100000">
                <a:schemeClr val="bg2"/>
              </a:gs>
            </a:gsLst>
            <a:lin ang="5400000" scaled="1"/>
          </a:gradFill>
          <a:ln w="9525">
            <a:solidFill>
              <a:schemeClr val="hlink"/>
            </a:solidFill>
            <a:miter lim="800000"/>
            <a:headEnd/>
            <a:tailEnd/>
          </a:ln>
          <a:effectLst>
            <a:outerShdw dist="107763" dir="18900000" algn="ctr" rotWithShape="0">
              <a:srgbClr val="9900FF"/>
            </a:outerShdw>
          </a:effec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477" dirty="0">
                <a:solidFill>
                  <a:srgbClr val="CC3300"/>
                </a:solidFill>
                <a:latin typeface="Calibri" panose="020F0502020204030204" pitchFamily="34" charset="0"/>
                <a:cs typeface="Calibri" panose="020F0502020204030204" pitchFamily="34" charset="0"/>
              </a:rPr>
              <a:t>Ребенок может спросить взрослого о непонятном </a:t>
            </a:r>
          </a:p>
          <a:p>
            <a:pPr algn="ctr" eaLnBrk="1" hangingPunct="1">
              <a:spcBef>
                <a:spcPct val="0"/>
              </a:spcBef>
              <a:buFontTx/>
              <a:buNone/>
              <a:defRPr/>
            </a:pPr>
            <a:r>
              <a:rPr lang="ru-RU" altLang="ru-RU" sz="1477" dirty="0">
                <a:solidFill>
                  <a:srgbClr val="CC3300"/>
                </a:solidFill>
                <a:latin typeface="Calibri" panose="020F0502020204030204" pitchFamily="34" charset="0"/>
                <a:cs typeface="Calibri" panose="020F0502020204030204" pitchFamily="34" charset="0"/>
              </a:rPr>
              <a:t>в книге, задать вопросы </a:t>
            </a:r>
          </a:p>
          <a:p>
            <a:pPr algn="ctr" eaLnBrk="1" hangingPunct="1">
              <a:spcBef>
                <a:spcPct val="0"/>
              </a:spcBef>
              <a:buFontTx/>
              <a:buNone/>
              <a:defRPr/>
            </a:pPr>
            <a:r>
              <a:rPr lang="ru-RU" altLang="ru-RU" sz="1477" dirty="0">
                <a:solidFill>
                  <a:srgbClr val="CC3300"/>
                </a:solidFill>
                <a:latin typeface="Calibri" panose="020F0502020204030204" pitchFamily="34" charset="0"/>
                <a:cs typeface="Calibri" panose="020F0502020204030204" pitchFamily="34" charset="0"/>
              </a:rPr>
              <a:t>по прочитанному. </a:t>
            </a:r>
          </a:p>
          <a:p>
            <a:pPr algn="ctr" eaLnBrk="1" hangingPunct="1">
              <a:spcBef>
                <a:spcPct val="0"/>
              </a:spcBef>
              <a:buFontTx/>
              <a:buNone/>
              <a:defRPr/>
            </a:pPr>
            <a:r>
              <a:rPr lang="ru-RU" altLang="ru-RU" sz="1477" dirty="0">
                <a:solidFill>
                  <a:srgbClr val="CC3300"/>
                </a:solidFill>
                <a:latin typeface="Calibri" panose="020F0502020204030204" pitchFamily="34" charset="0"/>
                <a:cs typeface="Calibri" panose="020F0502020204030204" pitchFamily="34" charset="0"/>
              </a:rPr>
              <a:t>Это повышает у ребенка авторитет родителей </a:t>
            </a:r>
          </a:p>
        </p:txBody>
      </p:sp>
      <p:sp>
        <p:nvSpPr>
          <p:cNvPr id="15" name="AutoShape 16"/>
          <p:cNvSpPr>
            <a:spLocks noChangeArrowheads="1"/>
          </p:cNvSpPr>
          <p:nvPr/>
        </p:nvSpPr>
        <p:spPr bwMode="auto">
          <a:xfrm>
            <a:off x="-26988" y="3997109"/>
            <a:ext cx="2922588" cy="774251"/>
          </a:xfrm>
          <a:prstGeom prst="wedgeRectCallout">
            <a:avLst>
              <a:gd name="adj1" fmla="val 47380"/>
              <a:gd name="adj2" fmla="val -41458"/>
            </a:avLst>
          </a:prstGeom>
          <a:gradFill rotWithShape="1">
            <a:gsLst>
              <a:gs pos="0">
                <a:srgbClr val="FFFFFF"/>
              </a:gs>
              <a:gs pos="100000">
                <a:schemeClr val="bg2"/>
              </a:gs>
            </a:gsLst>
            <a:lin ang="5400000" scaled="1"/>
          </a:gradFill>
          <a:ln w="9525">
            <a:solidFill>
              <a:schemeClr val="hlink"/>
            </a:solidFill>
            <a:miter lim="800000"/>
            <a:headEnd/>
            <a:tailEnd/>
          </a:ln>
          <a:effectLst>
            <a:outerShdw dist="107763" dir="18900000" algn="ctr" rotWithShape="0">
              <a:srgbClr val="9900FF"/>
            </a:outerShdw>
          </a:effec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477" dirty="0">
                <a:solidFill>
                  <a:srgbClr val="CC3300"/>
                </a:solidFill>
                <a:latin typeface="Calibri" panose="020F0502020204030204" pitchFamily="34" charset="0"/>
                <a:cs typeface="Calibri" panose="020F0502020204030204" pitchFamily="34" charset="0"/>
              </a:rPr>
              <a:t>Совместное чтение и обсуждение прочитанной книги укрепляет семейные связи </a:t>
            </a:r>
          </a:p>
        </p:txBody>
      </p:sp>
      <p:sp>
        <p:nvSpPr>
          <p:cNvPr id="16" name="Rectangle 39"/>
          <p:cNvSpPr>
            <a:spLocks noChangeArrowheads="1"/>
          </p:cNvSpPr>
          <p:nvPr/>
        </p:nvSpPr>
        <p:spPr bwMode="auto">
          <a:xfrm>
            <a:off x="-36513" y="4882023"/>
            <a:ext cx="2898775" cy="774700"/>
          </a:xfrm>
          <a:prstGeom prst="rect">
            <a:avLst/>
          </a:prstGeom>
          <a:solidFill>
            <a:schemeClr val="bg1"/>
          </a:solidFill>
          <a:ln w="9525">
            <a:solidFill>
              <a:schemeClr val="hlink"/>
            </a:solidFill>
            <a:miter lim="800000"/>
            <a:headEnd/>
            <a:tailEnd/>
          </a:ln>
          <a:effectLst>
            <a:outerShdw dist="107763" dir="18900000" algn="ctr" rotWithShape="0">
              <a:srgbClr val="9933FF"/>
            </a:outerShdw>
          </a:effec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477" dirty="0">
                <a:solidFill>
                  <a:srgbClr val="C00000"/>
                </a:solidFill>
                <a:latin typeface="Calibri" panose="020F0502020204030204" pitchFamily="34" charset="0"/>
                <a:cs typeface="Calibri" panose="020F0502020204030204" pitchFamily="34" charset="0"/>
              </a:rPr>
              <a:t>Ребенок задумывается, сопереживает, развивается эмоционально. </a:t>
            </a:r>
          </a:p>
        </p:txBody>
      </p:sp>
      <p:sp>
        <p:nvSpPr>
          <p:cNvPr id="17" name="AutoShape 19"/>
          <p:cNvSpPr>
            <a:spLocks noChangeArrowheads="1"/>
          </p:cNvSpPr>
          <p:nvPr/>
        </p:nvSpPr>
        <p:spPr bwMode="auto">
          <a:xfrm>
            <a:off x="6129162" y="1483679"/>
            <a:ext cx="2748137" cy="773113"/>
          </a:xfrm>
          <a:prstGeom prst="wedgeRectCallout">
            <a:avLst>
              <a:gd name="adj1" fmla="val -22898"/>
              <a:gd name="adj2" fmla="val 37329"/>
            </a:avLst>
          </a:prstGeom>
          <a:gradFill rotWithShape="1">
            <a:gsLst>
              <a:gs pos="0">
                <a:srgbClr val="FFFFFF"/>
              </a:gs>
              <a:gs pos="100000">
                <a:schemeClr val="bg2"/>
              </a:gs>
            </a:gsLst>
            <a:lin ang="5400000" scaled="1"/>
          </a:gradFill>
          <a:ln w="9525">
            <a:solidFill>
              <a:schemeClr val="hlink"/>
            </a:solidFill>
            <a:miter lim="800000"/>
            <a:headEnd/>
            <a:tailEnd/>
          </a:ln>
          <a:effectLst>
            <a:outerShdw dist="107763" dir="18900000" algn="ctr" rotWithShape="0">
              <a:srgbClr val="9900FF"/>
            </a:outerShdw>
          </a:effec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477" dirty="0">
                <a:solidFill>
                  <a:srgbClr val="CC3300"/>
                </a:solidFill>
                <a:latin typeface="Calibri" panose="020F0502020204030204" pitchFamily="34" charset="0"/>
                <a:cs typeface="Calibri" panose="020F0502020204030204" pitchFamily="34" charset="0"/>
              </a:rPr>
              <a:t>Чтение ребенком книги вслух для всей семьи улучшает </a:t>
            </a:r>
            <a:endParaRPr lang="ru-RU" altLang="ru-RU" sz="1477" dirty="0" smtClean="0">
              <a:solidFill>
                <a:srgbClr val="CC3300"/>
              </a:solidFill>
              <a:latin typeface="Calibri" panose="020F0502020204030204" pitchFamily="34" charset="0"/>
              <a:cs typeface="Calibri" panose="020F0502020204030204" pitchFamily="34" charset="0"/>
            </a:endParaRPr>
          </a:p>
          <a:p>
            <a:pPr algn="ctr" eaLnBrk="1" hangingPunct="1">
              <a:spcBef>
                <a:spcPct val="0"/>
              </a:spcBef>
              <a:buFontTx/>
              <a:buNone/>
              <a:defRPr/>
            </a:pPr>
            <a:r>
              <a:rPr lang="ru-RU" altLang="ru-RU" sz="1477" dirty="0" smtClean="0">
                <a:solidFill>
                  <a:srgbClr val="CC3300"/>
                </a:solidFill>
                <a:latin typeface="Calibri" panose="020F0502020204030204" pitchFamily="34" charset="0"/>
                <a:cs typeface="Calibri" panose="020F0502020204030204" pitchFamily="34" charset="0"/>
              </a:rPr>
              <a:t>у </a:t>
            </a:r>
            <a:r>
              <a:rPr lang="ru-RU" altLang="ru-RU" sz="1477" dirty="0">
                <a:solidFill>
                  <a:srgbClr val="CC3300"/>
                </a:solidFill>
                <a:latin typeface="Calibri" panose="020F0502020204030204" pitchFamily="34" charset="0"/>
                <a:cs typeface="Calibri" panose="020F0502020204030204" pitchFamily="34" charset="0"/>
              </a:rPr>
              <a:t>него память</a:t>
            </a:r>
          </a:p>
        </p:txBody>
      </p:sp>
      <p:sp>
        <p:nvSpPr>
          <p:cNvPr id="18" name="Rectangle 41"/>
          <p:cNvSpPr>
            <a:spLocks noChangeArrowheads="1"/>
          </p:cNvSpPr>
          <p:nvPr/>
        </p:nvSpPr>
        <p:spPr bwMode="auto">
          <a:xfrm>
            <a:off x="6110289" y="4231597"/>
            <a:ext cx="2843212" cy="1001713"/>
          </a:xfrm>
          <a:prstGeom prst="rect">
            <a:avLst/>
          </a:prstGeom>
          <a:solidFill>
            <a:schemeClr val="bg1"/>
          </a:solidFill>
          <a:ln w="9525">
            <a:solidFill>
              <a:schemeClr val="hlink"/>
            </a:solidFill>
            <a:miter lim="800000"/>
            <a:headEnd/>
            <a:tailEnd/>
          </a:ln>
          <a:effectLst>
            <a:outerShdw dist="107763" dir="18900000" algn="ctr" rotWithShape="0">
              <a:srgbClr val="9933FF"/>
            </a:outerShdw>
          </a:effec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477" dirty="0">
                <a:solidFill>
                  <a:srgbClr val="C00000"/>
                </a:solidFill>
                <a:latin typeface="Calibri" panose="020F0502020204030204" pitchFamily="34" charset="0"/>
                <a:cs typeface="Calibri" panose="020F0502020204030204" pitchFamily="34" charset="0"/>
              </a:rPr>
              <a:t>Успешность ребенка </a:t>
            </a:r>
          </a:p>
          <a:p>
            <a:pPr algn="ctr" eaLnBrk="1" hangingPunct="1">
              <a:spcBef>
                <a:spcPct val="0"/>
              </a:spcBef>
              <a:buFontTx/>
              <a:buNone/>
              <a:defRPr/>
            </a:pPr>
            <a:r>
              <a:rPr lang="ru-RU" altLang="ru-RU" sz="1477" dirty="0">
                <a:solidFill>
                  <a:srgbClr val="C00000"/>
                </a:solidFill>
                <a:latin typeface="Calibri" panose="020F0502020204030204" pitchFamily="34" charset="0"/>
                <a:cs typeface="Calibri" panose="020F0502020204030204" pitchFamily="34" charset="0"/>
              </a:rPr>
              <a:t>в процессе учебы находится в прямой зависимости от его начитанности.</a:t>
            </a:r>
          </a:p>
        </p:txBody>
      </p:sp>
      <p:sp>
        <p:nvSpPr>
          <p:cNvPr id="19" name="Прямоугольник 18"/>
          <p:cNvSpPr/>
          <p:nvPr/>
        </p:nvSpPr>
        <p:spPr>
          <a:xfrm>
            <a:off x="7038975" y="5580033"/>
            <a:ext cx="1665287" cy="646331"/>
          </a:xfrm>
          <a:prstGeom prst="rect">
            <a:avLst/>
          </a:prstGeom>
        </p:spPr>
        <p:txBody>
          <a:bodyPr wrap="square">
            <a:spAutoFit/>
          </a:bodyPr>
          <a:lstStyle/>
          <a:p>
            <a:pPr algn="ctr">
              <a:defRPr/>
            </a:pPr>
            <a:r>
              <a:rPr lang="ru-RU" sz="1200" b="1" dirty="0">
                <a:solidFill>
                  <a:srgbClr val="006600"/>
                </a:solidFill>
                <a:latin typeface="Calibri" panose="020F0502020204030204" pitchFamily="34" charset="0"/>
                <a:cs typeface="Calibri" panose="020F0502020204030204" pitchFamily="34" charset="0"/>
              </a:rPr>
              <a:t>Причины, </a:t>
            </a:r>
          </a:p>
          <a:p>
            <a:pPr algn="ctr">
              <a:defRPr/>
            </a:pPr>
            <a:r>
              <a:rPr lang="ru-RU" sz="1200" b="1" dirty="0">
                <a:solidFill>
                  <a:srgbClr val="006600"/>
                </a:solidFill>
                <a:latin typeface="Calibri" panose="020F0502020204030204" pitchFamily="34" charset="0"/>
                <a:cs typeface="Calibri" panose="020F0502020204030204" pitchFamily="34" charset="0"/>
              </a:rPr>
              <a:t>по которым </a:t>
            </a:r>
          </a:p>
          <a:p>
            <a:pPr algn="ctr">
              <a:defRPr/>
            </a:pPr>
            <a:r>
              <a:rPr lang="ru-RU" sz="1200" b="1" dirty="0">
                <a:solidFill>
                  <a:srgbClr val="006600"/>
                </a:solidFill>
                <a:latin typeface="Calibri" panose="020F0502020204030204" pitchFamily="34" charset="0"/>
                <a:cs typeface="Calibri" panose="020F0502020204030204" pitchFamily="34" charset="0"/>
              </a:rPr>
              <a:t>нужно читать книги </a:t>
            </a:r>
          </a:p>
        </p:txBody>
      </p:sp>
      <p:sp>
        <p:nvSpPr>
          <p:cNvPr id="20" name="Прямоугольник 19"/>
          <p:cNvSpPr/>
          <p:nvPr/>
        </p:nvSpPr>
        <p:spPr>
          <a:xfrm>
            <a:off x="752476" y="5623384"/>
            <a:ext cx="6591300" cy="1162498"/>
          </a:xfrm>
          <a:prstGeom prst="rect">
            <a:avLst/>
          </a:prstGeom>
        </p:spPr>
        <p:txBody>
          <a:bodyPr wrap="square">
            <a:spAutoFit/>
          </a:bodyPr>
          <a:lstStyle/>
          <a:p>
            <a:pPr algn="ctr">
              <a:lnSpc>
                <a:spcPct val="107000"/>
              </a:lnSpc>
              <a:defRPr/>
            </a:pPr>
            <a:r>
              <a:rPr lang="ru-RU" sz="1300" b="1" dirty="0">
                <a:solidFill>
                  <a:srgbClr val="0000FF"/>
                </a:solidFill>
                <a:cs typeface="Times New Roman" panose="02020603050405020304" pitchFamily="18" charset="0"/>
              </a:rPr>
              <a:t>Куда бы Вы отправились со своим ребенком в свободное время?</a:t>
            </a:r>
          </a:p>
          <a:p>
            <a:pPr>
              <a:lnSpc>
                <a:spcPct val="107000"/>
              </a:lnSpc>
              <a:defRPr/>
            </a:pPr>
            <a:r>
              <a:rPr lang="ru-RU" sz="1300" b="1" i="1" dirty="0">
                <a:solidFill>
                  <a:srgbClr val="FF0000"/>
                </a:solidFill>
                <a:ea typeface="Calibri" panose="020F0502020204030204" pitchFamily="34" charset="0"/>
                <a:cs typeface="Times New Roman" panose="02020603050405020304" pitchFamily="18" charset="0"/>
              </a:rPr>
              <a:t>парк – </a:t>
            </a:r>
            <a:r>
              <a:rPr lang="ru-RU" sz="1300" b="1" i="1" dirty="0" smtClean="0">
                <a:solidFill>
                  <a:srgbClr val="FF0000"/>
                </a:solidFill>
                <a:ea typeface="Calibri" panose="020F0502020204030204" pitchFamily="34" charset="0"/>
                <a:cs typeface="Times New Roman" panose="02020603050405020304" pitchFamily="18" charset="0"/>
              </a:rPr>
              <a:t>84		  </a:t>
            </a:r>
            <a:r>
              <a:rPr lang="ru-RU" sz="1300" b="1" i="1" dirty="0">
                <a:solidFill>
                  <a:srgbClr val="FF0000"/>
                </a:solidFill>
                <a:ea typeface="Calibri" panose="020F0502020204030204" pitchFamily="34" charset="0"/>
                <a:cs typeface="Times New Roman" panose="02020603050405020304" pitchFamily="18" charset="0"/>
              </a:rPr>
              <a:t>кинотеатр – </a:t>
            </a:r>
            <a:r>
              <a:rPr lang="ru-RU" sz="1300" b="1" i="1" dirty="0" smtClean="0">
                <a:solidFill>
                  <a:srgbClr val="FF0000"/>
                </a:solidFill>
                <a:ea typeface="Calibri" panose="020F0502020204030204" pitchFamily="34" charset="0"/>
                <a:cs typeface="Times New Roman" panose="02020603050405020304" pitchFamily="18" charset="0"/>
              </a:rPr>
              <a:t>52	  </a:t>
            </a:r>
            <a:r>
              <a:rPr lang="ru-RU" sz="1300" b="1" i="1" dirty="0">
                <a:solidFill>
                  <a:srgbClr val="FF0000"/>
                </a:solidFill>
                <a:ea typeface="Calibri" panose="020F0502020204030204" pitchFamily="34" charset="0"/>
                <a:cs typeface="Times New Roman" panose="02020603050405020304" pitchFamily="18" charset="0"/>
              </a:rPr>
              <a:t>в гости – 49%	                </a:t>
            </a:r>
          </a:p>
          <a:p>
            <a:pPr>
              <a:lnSpc>
                <a:spcPct val="107000"/>
              </a:lnSpc>
              <a:defRPr/>
            </a:pPr>
            <a:r>
              <a:rPr lang="ru-RU" sz="1300" b="1" i="1" dirty="0">
                <a:solidFill>
                  <a:srgbClr val="FF0000"/>
                </a:solidFill>
                <a:ea typeface="Calibri" panose="020F0502020204030204" pitchFamily="34" charset="0"/>
                <a:cs typeface="Times New Roman" panose="02020603050405020304" pitchFamily="18" charset="0"/>
              </a:rPr>
              <a:t>в поход – 43,6%              </a:t>
            </a:r>
            <a:r>
              <a:rPr lang="ru-RU" sz="1300" b="1" i="1" dirty="0" smtClean="0">
                <a:solidFill>
                  <a:srgbClr val="FF0000"/>
                </a:solidFill>
                <a:ea typeface="Calibri" panose="020F0502020204030204" pitchFamily="34" charset="0"/>
                <a:cs typeface="Times New Roman" panose="02020603050405020304" pitchFamily="18" charset="0"/>
              </a:rPr>
              <a:t>	 </a:t>
            </a:r>
            <a:r>
              <a:rPr lang="ru-RU" sz="1300" b="1" i="1" dirty="0">
                <a:solidFill>
                  <a:srgbClr val="FF0000"/>
                </a:solidFill>
                <a:ea typeface="Calibri" panose="020F0502020204030204" pitchFamily="34" charset="0"/>
                <a:cs typeface="Times New Roman" panose="02020603050405020304" pitchFamily="18" charset="0"/>
              </a:rPr>
              <a:t>экскурсия – 45%              </a:t>
            </a:r>
            <a:r>
              <a:rPr lang="ru-RU" sz="1300" b="1" i="1" dirty="0" smtClean="0">
                <a:solidFill>
                  <a:srgbClr val="FF0000"/>
                </a:solidFill>
                <a:ea typeface="Calibri" panose="020F0502020204030204" pitchFamily="34" charset="0"/>
                <a:cs typeface="Times New Roman" panose="02020603050405020304" pitchFamily="18" charset="0"/>
              </a:rPr>
              <a:t>	 </a:t>
            </a:r>
            <a:r>
              <a:rPr lang="ru-RU" sz="1300" b="1" i="1" dirty="0">
                <a:solidFill>
                  <a:srgbClr val="FF0000"/>
                </a:solidFill>
                <a:ea typeface="Calibri" panose="020F0502020204030204" pitchFamily="34" charset="0"/>
                <a:cs typeface="Times New Roman" panose="02020603050405020304" pitchFamily="18" charset="0"/>
              </a:rPr>
              <a:t>театр – 36,9%</a:t>
            </a:r>
          </a:p>
          <a:p>
            <a:pPr>
              <a:lnSpc>
                <a:spcPct val="107000"/>
              </a:lnSpc>
              <a:defRPr/>
            </a:pPr>
            <a:r>
              <a:rPr lang="ru-RU" sz="1300" b="1" i="1" dirty="0">
                <a:solidFill>
                  <a:srgbClr val="FF0000"/>
                </a:solidFill>
                <a:ea typeface="Calibri" panose="020F0502020204030204" pitchFamily="34" charset="0"/>
                <a:cs typeface="Times New Roman" panose="02020603050405020304" pitchFamily="18" charset="0"/>
              </a:rPr>
              <a:t>музей – 28,2%                  </a:t>
            </a:r>
            <a:r>
              <a:rPr lang="ru-RU" sz="1300" b="1" i="1" dirty="0" smtClean="0">
                <a:solidFill>
                  <a:srgbClr val="FF0000"/>
                </a:solidFill>
                <a:ea typeface="Calibri" panose="020F0502020204030204" pitchFamily="34" charset="0"/>
                <a:cs typeface="Times New Roman" panose="02020603050405020304" pitchFamily="18" charset="0"/>
              </a:rPr>
              <a:t>	выставка </a:t>
            </a:r>
            <a:r>
              <a:rPr lang="ru-RU" sz="1300" b="1" i="1" dirty="0">
                <a:solidFill>
                  <a:srgbClr val="FF0000"/>
                </a:solidFill>
                <a:ea typeface="Calibri" panose="020F0502020204030204" pitchFamily="34" charset="0"/>
                <a:cs typeface="Times New Roman" panose="02020603050405020304" pitchFamily="18" charset="0"/>
              </a:rPr>
              <a:t>– 23,6%           </a:t>
            </a:r>
            <a:r>
              <a:rPr lang="ru-RU" sz="1300" b="1" i="1" dirty="0" smtClean="0">
                <a:solidFill>
                  <a:srgbClr val="FF0000"/>
                </a:solidFill>
                <a:ea typeface="Calibri" panose="020F0502020204030204" pitchFamily="34" charset="0"/>
                <a:cs typeface="Times New Roman" panose="02020603050405020304" pitchFamily="18" charset="0"/>
              </a:rPr>
              <a:t>	   </a:t>
            </a:r>
            <a:r>
              <a:rPr lang="ru-RU" sz="1300" b="1" i="1" dirty="0">
                <a:solidFill>
                  <a:srgbClr val="FF0000"/>
                </a:solidFill>
                <a:ea typeface="Calibri" panose="020F0502020204030204" pitchFamily="34" charset="0"/>
                <a:cs typeface="Times New Roman" panose="02020603050405020304" pitchFamily="18" charset="0"/>
              </a:rPr>
              <a:t>спортивные соревнования – 22,0%</a:t>
            </a:r>
          </a:p>
          <a:p>
            <a:pPr>
              <a:lnSpc>
                <a:spcPct val="107000"/>
              </a:lnSpc>
              <a:defRPr/>
            </a:pPr>
            <a:r>
              <a:rPr lang="ru-RU" sz="1300" b="1" i="1" dirty="0">
                <a:solidFill>
                  <a:srgbClr val="FF0000"/>
                </a:solidFill>
                <a:ea typeface="Calibri" panose="020F0502020204030204" pitchFamily="34" charset="0"/>
                <a:cs typeface="Times New Roman" panose="02020603050405020304" pitchFamily="18" charset="0"/>
              </a:rPr>
              <a:t>	библиотека – 11,9%     	другое </a:t>
            </a:r>
            <a:r>
              <a:rPr lang="ru-RU" sz="1300" b="1" i="1" dirty="0" smtClean="0">
                <a:solidFill>
                  <a:srgbClr val="FF0000"/>
                </a:solidFill>
                <a:ea typeface="Calibri" panose="020F0502020204030204" pitchFamily="34" charset="0"/>
                <a:cs typeface="Times New Roman" panose="02020603050405020304" pitchFamily="18" charset="0"/>
              </a:rPr>
              <a:t>– </a:t>
            </a:r>
            <a:r>
              <a:rPr lang="ru-RU" sz="1300" b="1" i="1" dirty="0">
                <a:solidFill>
                  <a:srgbClr val="FF0000"/>
                </a:solidFill>
                <a:ea typeface="Calibri" panose="020F0502020204030204" pitchFamily="34" charset="0"/>
                <a:cs typeface="Times New Roman" panose="02020603050405020304" pitchFamily="18" charset="0"/>
              </a:rPr>
              <a:t>20,6%</a:t>
            </a:r>
          </a:p>
        </p:txBody>
      </p:sp>
      <p:sp>
        <p:nvSpPr>
          <p:cNvPr id="22" name="Rectangle 40"/>
          <p:cNvSpPr>
            <a:spLocks noChangeArrowheads="1"/>
          </p:cNvSpPr>
          <p:nvPr/>
        </p:nvSpPr>
        <p:spPr bwMode="auto">
          <a:xfrm>
            <a:off x="6129163" y="2323234"/>
            <a:ext cx="2824337" cy="1001713"/>
          </a:xfrm>
          <a:prstGeom prst="rect">
            <a:avLst/>
          </a:prstGeom>
          <a:solidFill>
            <a:schemeClr val="bg1"/>
          </a:solidFill>
          <a:ln w="9525">
            <a:solidFill>
              <a:schemeClr val="hlink"/>
            </a:solidFill>
            <a:miter lim="800000"/>
            <a:headEnd/>
            <a:tailEnd/>
          </a:ln>
          <a:effectLst>
            <a:outerShdw dist="107763" dir="18900000" algn="ctr" rotWithShape="0">
              <a:srgbClr val="9933FF"/>
            </a:outerShdw>
          </a:effec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477" dirty="0">
                <a:solidFill>
                  <a:srgbClr val="C00000"/>
                </a:solidFill>
                <a:latin typeface="Calibri" panose="020F0502020204030204" pitchFamily="34" charset="0"/>
                <a:cs typeface="Calibri" panose="020F0502020204030204" pitchFamily="34" charset="0"/>
              </a:rPr>
              <a:t>Чтение содействует в</a:t>
            </a:r>
          </a:p>
          <a:p>
            <a:pPr algn="ctr" eaLnBrk="1" hangingPunct="1">
              <a:spcBef>
                <a:spcPct val="0"/>
              </a:spcBef>
              <a:buFontTx/>
              <a:buNone/>
              <a:defRPr/>
            </a:pPr>
            <a:r>
              <a:rPr lang="ru-RU" altLang="ru-RU" sz="1477" dirty="0">
                <a:solidFill>
                  <a:srgbClr val="C00000"/>
                </a:solidFill>
                <a:latin typeface="Calibri" panose="020F0502020204030204" pitchFamily="34" charset="0"/>
                <a:cs typeface="Calibri" panose="020F0502020204030204" pitchFamily="34" charset="0"/>
              </a:rPr>
              <a:t> дальнейшем успешному</a:t>
            </a:r>
          </a:p>
          <a:p>
            <a:pPr algn="ctr" eaLnBrk="1" hangingPunct="1">
              <a:spcBef>
                <a:spcPct val="0"/>
              </a:spcBef>
              <a:buFontTx/>
              <a:buNone/>
              <a:defRPr/>
            </a:pPr>
            <a:r>
              <a:rPr lang="ru-RU" altLang="ru-RU" sz="1477" dirty="0">
                <a:solidFill>
                  <a:srgbClr val="C00000"/>
                </a:solidFill>
                <a:latin typeface="Calibri" panose="020F0502020204030204" pitchFamily="34" charset="0"/>
                <a:cs typeface="Calibri" panose="020F0502020204030204" pitchFamily="34" charset="0"/>
              </a:rPr>
              <a:t> освоению детьми грамотного письма . </a:t>
            </a:r>
          </a:p>
        </p:txBody>
      </p:sp>
      <p:sp>
        <p:nvSpPr>
          <p:cNvPr id="23" name="Rectangle 42"/>
          <p:cNvSpPr>
            <a:spLocks noChangeArrowheads="1"/>
          </p:cNvSpPr>
          <p:nvPr/>
        </p:nvSpPr>
        <p:spPr bwMode="auto">
          <a:xfrm>
            <a:off x="6099174" y="3425800"/>
            <a:ext cx="2854326" cy="706155"/>
          </a:xfrm>
          <a:prstGeom prst="rect">
            <a:avLst/>
          </a:prstGeom>
          <a:solidFill>
            <a:schemeClr val="bg1"/>
          </a:solidFill>
          <a:ln w="9525">
            <a:solidFill>
              <a:schemeClr val="hlink"/>
            </a:solidFill>
            <a:miter lim="800000"/>
            <a:headEnd/>
            <a:tailEnd/>
          </a:ln>
          <a:effectLst>
            <a:outerShdw dist="107763" dir="18900000" algn="ctr" rotWithShape="0">
              <a:srgbClr val="9933FF"/>
            </a:outerShdw>
          </a:effec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lnSpc>
                <a:spcPct val="90000"/>
              </a:lnSpc>
              <a:buClr>
                <a:schemeClr val="tx2"/>
              </a:buClr>
              <a:buSzPct val="90000"/>
              <a:buFont typeface="Wingdings" panose="05000000000000000000" pitchFamily="2" charset="2"/>
              <a:buNone/>
              <a:defRPr/>
            </a:pPr>
            <a:r>
              <a:rPr lang="ru-RU" altLang="ru-RU" sz="1477" dirty="0">
                <a:solidFill>
                  <a:srgbClr val="C00000"/>
                </a:solidFill>
                <a:latin typeface="Calibri" panose="020F0502020204030204" pitchFamily="34" charset="0"/>
                <a:cs typeface="Calibri" panose="020F0502020204030204" pitchFamily="34" charset="0"/>
              </a:rPr>
              <a:t>Читая книги, ребенок обогащает словарный запас, развивает память и воображение. </a:t>
            </a:r>
          </a:p>
        </p:txBody>
      </p:sp>
    </p:spTree>
    <p:extLst>
      <p:ext uri="{BB962C8B-B14F-4D97-AF65-F5344CB8AC3E}">
        <p14:creationId xmlns:p14="http://schemas.microsoft.com/office/powerpoint/2010/main" val="39820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diamond(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amond(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amond(in)">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strVal val="#ppt_w*0.70"/>
                                          </p:val>
                                        </p:tav>
                                        <p:tav tm="100000">
                                          <p:val>
                                            <p:strVal val="#ppt_w"/>
                                          </p:val>
                                        </p:tav>
                                      </p:tavLst>
                                    </p:anim>
                                    <p:anim calcmode="lin" valueType="num">
                                      <p:cBhvr>
                                        <p:cTn id="30" dur="1000" fill="hold"/>
                                        <p:tgtEl>
                                          <p:spTgt spid="16"/>
                                        </p:tgtEl>
                                        <p:attrNameLst>
                                          <p:attrName>ppt_h</p:attrName>
                                        </p:attrNameLst>
                                      </p:cBhvr>
                                      <p:tavLst>
                                        <p:tav tm="0">
                                          <p:val>
                                            <p:strVal val="#ppt_h"/>
                                          </p:val>
                                        </p:tav>
                                        <p:tav tm="100000">
                                          <p:val>
                                            <p:strVal val="#ppt_h"/>
                                          </p:val>
                                        </p:tav>
                                      </p:tavLst>
                                    </p:anim>
                                    <p:animEffect transition="in" filter="fade">
                                      <p:cBhvr>
                                        <p:cTn id="31" dur="1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amond(in)">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strVal val="#ppt_w*0.70"/>
                                          </p:val>
                                        </p:tav>
                                        <p:tav tm="100000">
                                          <p:val>
                                            <p:strVal val="#ppt_w"/>
                                          </p:val>
                                        </p:tav>
                                      </p:tavLst>
                                    </p:anim>
                                    <p:anim calcmode="lin" valueType="num">
                                      <p:cBhvr>
                                        <p:cTn id="42" dur="1000" fill="hold"/>
                                        <p:tgtEl>
                                          <p:spTgt spid="18"/>
                                        </p:tgtEl>
                                        <p:attrNameLst>
                                          <p:attrName>ppt_h</p:attrName>
                                        </p:attrNameLst>
                                      </p:cBhvr>
                                      <p:tavLst>
                                        <p:tav tm="0">
                                          <p:val>
                                            <p:strVal val="#ppt_h"/>
                                          </p:val>
                                        </p:tav>
                                        <p:tav tm="100000">
                                          <p:val>
                                            <p:strVal val="#ppt_h"/>
                                          </p:val>
                                        </p:tav>
                                      </p:tavLst>
                                    </p:anim>
                                    <p:animEffect transition="in" filter="fade">
                                      <p:cBhvr>
                                        <p:cTn id="43" dur="1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1000" fill="hold"/>
                                        <p:tgtEl>
                                          <p:spTgt spid="22"/>
                                        </p:tgtEl>
                                        <p:attrNameLst>
                                          <p:attrName>ppt_w</p:attrName>
                                        </p:attrNameLst>
                                      </p:cBhvr>
                                      <p:tavLst>
                                        <p:tav tm="0">
                                          <p:val>
                                            <p:strVal val="#ppt_w*0.70"/>
                                          </p:val>
                                        </p:tav>
                                        <p:tav tm="100000">
                                          <p:val>
                                            <p:strVal val="#ppt_w"/>
                                          </p:val>
                                        </p:tav>
                                      </p:tavLst>
                                    </p:anim>
                                    <p:anim calcmode="lin" valueType="num">
                                      <p:cBhvr>
                                        <p:cTn id="49" dur="1000" fill="hold"/>
                                        <p:tgtEl>
                                          <p:spTgt spid="22"/>
                                        </p:tgtEl>
                                        <p:attrNameLst>
                                          <p:attrName>ppt_h</p:attrName>
                                        </p:attrNameLst>
                                      </p:cBhvr>
                                      <p:tavLst>
                                        <p:tav tm="0">
                                          <p:val>
                                            <p:strVal val="#ppt_h"/>
                                          </p:val>
                                        </p:tav>
                                        <p:tav tm="100000">
                                          <p:val>
                                            <p:strVal val="#ppt_h"/>
                                          </p:val>
                                        </p:tav>
                                      </p:tavLst>
                                    </p:anim>
                                    <p:animEffect transition="in" filter="fade">
                                      <p:cBhvr>
                                        <p:cTn id="50" dur="10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ppt_w</p:attrName>
                                        </p:attrNameLst>
                                      </p:cBhvr>
                                      <p:tavLst>
                                        <p:tav tm="0">
                                          <p:val>
                                            <p:strVal val="#ppt_w*0.70"/>
                                          </p:val>
                                        </p:tav>
                                        <p:tav tm="100000">
                                          <p:val>
                                            <p:strVal val="#ppt_w"/>
                                          </p:val>
                                        </p:tav>
                                      </p:tavLst>
                                    </p:anim>
                                    <p:anim calcmode="lin" valueType="num">
                                      <p:cBhvr>
                                        <p:cTn id="56" dur="1000" fill="hold"/>
                                        <p:tgtEl>
                                          <p:spTgt spid="23"/>
                                        </p:tgtEl>
                                        <p:attrNameLst>
                                          <p:attrName>ppt_h</p:attrName>
                                        </p:attrNameLst>
                                      </p:cBhvr>
                                      <p:tavLst>
                                        <p:tav tm="0">
                                          <p:val>
                                            <p:strVal val="#ppt_h"/>
                                          </p:val>
                                        </p:tav>
                                        <p:tav tm="100000">
                                          <p:val>
                                            <p:strVal val="#ppt_h"/>
                                          </p:val>
                                        </p:tav>
                                      </p:tavLst>
                                    </p:anim>
                                    <p:animEffect transition="in" filter="fade">
                                      <p:cBhvr>
                                        <p:cTn id="5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21"/>
          <p:cNvSpPr>
            <a:spLocks noChangeArrowheads="1"/>
          </p:cNvSpPr>
          <p:nvPr/>
        </p:nvSpPr>
        <p:spPr bwMode="auto">
          <a:xfrm>
            <a:off x="4489450" y="130215"/>
            <a:ext cx="45593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ru-RU" altLang="ru-RU" sz="1100" b="1" i="1" dirty="0">
                <a:solidFill>
                  <a:srgbClr val="800000"/>
                </a:solidFill>
                <a:cs typeface="Times New Roman" panose="02020603050405020304" pitchFamily="18" charset="0"/>
              </a:rPr>
              <a:t>«</a:t>
            </a:r>
            <a:r>
              <a:rPr lang="ru-RU" altLang="ru-RU" sz="1100" b="1" i="1" dirty="0">
                <a:solidFill>
                  <a:srgbClr val="A50021"/>
                </a:solidFill>
                <a:cs typeface="Times New Roman" panose="02020603050405020304" pitchFamily="18" charset="0"/>
              </a:rPr>
              <a:t>Книги — корабли мысли, странствующие по волнам времени и бережно несущие свой драгоценный груз от поколения к поколению»</a:t>
            </a:r>
          </a:p>
          <a:p>
            <a:pPr algn="r">
              <a:spcBef>
                <a:spcPct val="0"/>
              </a:spcBef>
              <a:buFontTx/>
              <a:buNone/>
            </a:pPr>
            <a:r>
              <a:rPr lang="ru-RU" altLang="ru-RU" sz="1100" b="1" i="1" dirty="0">
                <a:solidFill>
                  <a:srgbClr val="A50021"/>
                </a:solidFill>
                <a:cs typeface="Times New Roman" panose="02020603050405020304" pitchFamily="18" charset="0"/>
              </a:rPr>
              <a:t>Френсис Бэкон </a:t>
            </a:r>
          </a:p>
        </p:txBody>
      </p:sp>
      <p:sp>
        <p:nvSpPr>
          <p:cNvPr id="9" name="Прямоугольник 8"/>
          <p:cNvSpPr/>
          <p:nvPr/>
        </p:nvSpPr>
        <p:spPr>
          <a:xfrm>
            <a:off x="119769" y="470500"/>
            <a:ext cx="8739361" cy="5370701"/>
          </a:xfrm>
          <a:prstGeom prst="rect">
            <a:avLst/>
          </a:prstGeom>
        </p:spPr>
        <p:txBody>
          <a:bodyPr wrap="square">
            <a:spAutoFit/>
          </a:bodyPr>
          <a:lstStyle/>
          <a:p>
            <a:pPr>
              <a:defRPr/>
            </a:pPr>
            <a:r>
              <a:rPr lang="ru-RU" sz="1600" b="1" i="1" dirty="0">
                <a:solidFill>
                  <a:srgbClr val="C00000"/>
                </a:solidFill>
                <a:effectLst>
                  <a:outerShdw blurRad="38100" dist="38100" dir="2700000" algn="tl">
                    <a:srgbClr val="000000">
                      <a:alpha val="43137"/>
                    </a:srgbClr>
                  </a:outerShdw>
                </a:effectLst>
                <a:cs typeface="Calibri" panose="020F0502020204030204" pitchFamily="34" charset="0"/>
              </a:rPr>
              <a:t>РЕКОМЕНДАЦИИ</a:t>
            </a:r>
          </a:p>
          <a:p>
            <a:pPr algn="just">
              <a:buAutoNum type="arabicPeriod"/>
              <a:defRPr/>
            </a:pPr>
            <a:r>
              <a:rPr lang="ru-RU" sz="1400" b="1" dirty="0" smtClean="0">
                <a:solidFill>
                  <a:srgbClr val="C00000"/>
                </a:solidFill>
                <a:cs typeface="Calibri" panose="020F0502020204030204" pitchFamily="34" charset="0"/>
              </a:rPr>
              <a:t> Показывайте </a:t>
            </a:r>
            <a:r>
              <a:rPr lang="ru-RU" sz="1400" b="1" dirty="0">
                <a:solidFill>
                  <a:srgbClr val="C00000"/>
                </a:solidFill>
                <a:cs typeface="Calibri" panose="020F0502020204030204" pitchFamily="34" charset="0"/>
              </a:rPr>
              <a:t>детям пример. </a:t>
            </a:r>
            <a:r>
              <a:rPr lang="ru-RU" sz="1400" b="1" dirty="0">
                <a:solidFill>
                  <a:schemeClr val="accent1">
                    <a:lumMod val="25000"/>
                  </a:schemeClr>
                </a:solidFill>
                <a:cs typeface="Calibri" panose="020F0502020204030204" pitchFamily="34" charset="0"/>
              </a:rPr>
              <a:t>Несмотря на глобальное понимание обществом роли чтения, во многих семьях родители не демонстрируют своим примером практику чтения детям, в результате чего дети в свою очередь не проявляют интереса к книгам</a:t>
            </a:r>
            <a:r>
              <a:rPr lang="ru-RU" sz="1400" b="1" dirty="0" smtClean="0">
                <a:solidFill>
                  <a:schemeClr val="accent1">
                    <a:lumMod val="25000"/>
                  </a:schemeClr>
                </a:solidFill>
                <a:cs typeface="Calibri" panose="020F0502020204030204" pitchFamily="34" charset="0"/>
              </a:rPr>
              <a:t>.</a:t>
            </a:r>
          </a:p>
          <a:p>
            <a:pPr algn="just">
              <a:defRPr/>
            </a:pPr>
            <a:endParaRPr lang="ru-RU" sz="800" b="1" dirty="0">
              <a:solidFill>
                <a:schemeClr val="accent1">
                  <a:lumMod val="25000"/>
                </a:schemeClr>
              </a:solidFill>
              <a:cs typeface="Calibri" panose="020F0502020204030204" pitchFamily="34" charset="0"/>
            </a:endParaRPr>
          </a:p>
          <a:p>
            <a:pPr algn="just">
              <a:defRPr/>
            </a:pPr>
            <a:r>
              <a:rPr lang="ru-RU" sz="1400" b="1" dirty="0">
                <a:cs typeface="Calibri" panose="020F0502020204030204" pitchFamily="34" charset="0"/>
              </a:rPr>
              <a:t>2. </a:t>
            </a:r>
            <a:r>
              <a:rPr lang="ru-RU" sz="1400" b="1" dirty="0" smtClean="0">
                <a:solidFill>
                  <a:srgbClr val="C00000"/>
                </a:solidFill>
                <a:cs typeface="Calibri" panose="020F0502020204030204" pitchFamily="34" charset="0"/>
              </a:rPr>
              <a:t>Традиция чтения передается «по наследству»</a:t>
            </a:r>
            <a:r>
              <a:rPr lang="ru-RU" sz="1400" b="1" dirty="0" smtClean="0">
                <a:cs typeface="Calibri" panose="020F0502020204030204" pitchFamily="34" charset="0"/>
              </a:rPr>
              <a:t>. </a:t>
            </a:r>
            <a:r>
              <a:rPr lang="ru-RU" sz="1400" b="1" dirty="0">
                <a:solidFill>
                  <a:schemeClr val="accent1">
                    <a:lumMod val="25000"/>
                  </a:schemeClr>
                </a:solidFill>
                <a:cs typeface="Calibri" panose="020F0502020204030204" pitchFamily="34" charset="0"/>
              </a:rPr>
              <a:t>Родители, которые читают ребенку книги, делают вклад в интеллектуальный потенциал своих внуков. Независимо от отношения к чтению родителей или детей, следует практиковать семейное чтение систематически и целенаправленно</a:t>
            </a:r>
            <a:r>
              <a:rPr lang="ru-RU" sz="1400" b="1" dirty="0" smtClean="0">
                <a:solidFill>
                  <a:schemeClr val="accent1">
                    <a:lumMod val="25000"/>
                  </a:schemeClr>
                </a:solidFill>
                <a:cs typeface="Calibri" panose="020F0502020204030204" pitchFamily="34" charset="0"/>
              </a:rPr>
              <a:t>.</a:t>
            </a:r>
          </a:p>
          <a:p>
            <a:pPr algn="just">
              <a:defRPr/>
            </a:pPr>
            <a:endParaRPr lang="ru-RU" sz="800" b="1" dirty="0">
              <a:solidFill>
                <a:schemeClr val="accent1">
                  <a:lumMod val="25000"/>
                </a:schemeClr>
              </a:solidFill>
              <a:cs typeface="Calibri" panose="020F0502020204030204" pitchFamily="34" charset="0"/>
            </a:endParaRPr>
          </a:p>
          <a:p>
            <a:pPr algn="just">
              <a:defRPr/>
            </a:pPr>
            <a:r>
              <a:rPr lang="ru-RU" sz="1400" b="1" dirty="0">
                <a:cs typeface="Calibri" panose="020F0502020204030204" pitchFamily="34" charset="0"/>
              </a:rPr>
              <a:t>3</a:t>
            </a:r>
            <a:r>
              <a:rPr lang="ru-RU" sz="1400" b="1" dirty="0">
                <a:solidFill>
                  <a:srgbClr val="C00000"/>
                </a:solidFill>
                <a:cs typeface="Calibri" panose="020F0502020204030204" pitchFamily="34" charset="0"/>
              </a:rPr>
              <a:t>. Планируйте время на чтение детям</a:t>
            </a:r>
            <a:r>
              <a:rPr lang="ru-RU" sz="1400" b="1" dirty="0">
                <a:cs typeface="Calibri" panose="020F0502020204030204" pitchFamily="34" charset="0"/>
              </a:rPr>
              <a:t>. </a:t>
            </a:r>
            <a:r>
              <a:rPr lang="ru-RU" sz="1400" b="1" dirty="0">
                <a:solidFill>
                  <a:schemeClr val="accent1">
                    <a:lumMod val="25000"/>
                  </a:schemeClr>
                </a:solidFill>
                <a:cs typeface="Calibri" panose="020F0502020204030204" pitchFamily="34" charset="0"/>
              </a:rPr>
              <a:t>При расстановке приоритетов дня выделите в графике время на семейное чтение: пусть немного, но - главное – читайте книги вместе с ребенком регулярно</a:t>
            </a:r>
            <a:r>
              <a:rPr lang="ru-RU" sz="1400" b="1" dirty="0" smtClean="0">
                <a:solidFill>
                  <a:schemeClr val="accent1">
                    <a:lumMod val="25000"/>
                  </a:schemeClr>
                </a:solidFill>
                <a:cs typeface="Calibri" panose="020F0502020204030204" pitchFamily="34" charset="0"/>
              </a:rPr>
              <a:t>.</a:t>
            </a:r>
          </a:p>
          <a:p>
            <a:pPr algn="just">
              <a:defRPr/>
            </a:pPr>
            <a:endParaRPr lang="ru-RU" sz="800" b="1" dirty="0">
              <a:solidFill>
                <a:schemeClr val="accent1">
                  <a:lumMod val="25000"/>
                </a:schemeClr>
              </a:solidFill>
              <a:cs typeface="Calibri" panose="020F0502020204030204" pitchFamily="34" charset="0"/>
            </a:endParaRPr>
          </a:p>
          <a:p>
            <a:pPr algn="just">
              <a:defRPr/>
            </a:pPr>
            <a:r>
              <a:rPr lang="ru-RU" sz="1400" b="1" dirty="0">
                <a:cs typeface="Calibri" panose="020F0502020204030204" pitchFamily="34" charset="0"/>
              </a:rPr>
              <a:t>4. </a:t>
            </a:r>
            <a:r>
              <a:rPr lang="ru-RU" sz="1400" b="1" dirty="0">
                <a:solidFill>
                  <a:srgbClr val="C00000"/>
                </a:solidFill>
                <a:cs typeface="Calibri" panose="020F0502020204030204" pitchFamily="34" charset="0"/>
              </a:rPr>
              <a:t>Рассчитывайте свои силы. </a:t>
            </a:r>
            <a:r>
              <a:rPr lang="ru-RU" sz="1400" b="1" dirty="0">
                <a:solidFill>
                  <a:schemeClr val="accent1">
                    <a:lumMod val="25000"/>
                  </a:schemeClr>
                </a:solidFill>
                <a:cs typeface="Calibri" panose="020F0502020204030204" pitchFamily="34" charset="0"/>
              </a:rPr>
              <a:t>Чтение детям требует от родителей </a:t>
            </a:r>
            <a:r>
              <a:rPr lang="ru-RU" sz="1400" b="1" dirty="0" smtClean="0">
                <a:solidFill>
                  <a:schemeClr val="accent1">
                    <a:lumMod val="25000"/>
                  </a:schemeClr>
                </a:solidFill>
                <a:cs typeface="Calibri" panose="020F0502020204030204" pitchFamily="34" charset="0"/>
              </a:rPr>
              <a:t>внимания, сил и эмоций. </a:t>
            </a:r>
            <a:r>
              <a:rPr lang="ru-RU" sz="1400" b="1" dirty="0">
                <a:solidFill>
                  <a:schemeClr val="accent1">
                    <a:lumMod val="25000"/>
                  </a:schemeClr>
                </a:solidFill>
                <a:cs typeface="Calibri" panose="020F0502020204030204" pitchFamily="34" charset="0"/>
              </a:rPr>
              <a:t>Это не просто чтение вслух, но и усилия по выбору и поиску подходящей книги, обсуждение с ребенком прочитанного</a:t>
            </a:r>
            <a:r>
              <a:rPr lang="ru-RU" sz="1400" b="1" dirty="0" smtClean="0">
                <a:solidFill>
                  <a:schemeClr val="accent1">
                    <a:lumMod val="25000"/>
                  </a:schemeClr>
                </a:solidFill>
                <a:cs typeface="Calibri" panose="020F0502020204030204" pitchFamily="34" charset="0"/>
              </a:rPr>
              <a:t>. </a:t>
            </a:r>
          </a:p>
          <a:p>
            <a:pPr algn="just">
              <a:defRPr/>
            </a:pPr>
            <a:endParaRPr lang="ru-RU" sz="800" b="1" dirty="0">
              <a:solidFill>
                <a:schemeClr val="accent1">
                  <a:lumMod val="25000"/>
                </a:schemeClr>
              </a:solidFill>
              <a:cs typeface="Calibri" panose="020F0502020204030204" pitchFamily="34" charset="0"/>
            </a:endParaRPr>
          </a:p>
          <a:p>
            <a:pPr algn="just">
              <a:defRPr/>
            </a:pPr>
            <a:r>
              <a:rPr lang="ru-RU" sz="1400" b="1" dirty="0">
                <a:solidFill>
                  <a:srgbClr val="C00000"/>
                </a:solidFill>
                <a:cs typeface="Calibri" panose="020F0502020204030204" pitchFamily="34" charset="0"/>
              </a:rPr>
              <a:t>5. Наличие книг под рукой – половина пути к их прочтению. </a:t>
            </a:r>
            <a:r>
              <a:rPr lang="ru-RU" sz="1400" b="1" dirty="0">
                <a:solidFill>
                  <a:schemeClr val="accent1">
                    <a:lumMod val="25000"/>
                  </a:schemeClr>
                </a:solidFill>
                <a:cs typeface="Calibri" panose="020F0502020204030204" pitchFamily="34" charset="0"/>
              </a:rPr>
              <a:t>Обеспечьте легкий физический доступ к книгам: по возможности приобретайте детские книги, запишитесь в библиотеки, обсуждайте возможные источники получения книг с другими родителями, воспитателями</a:t>
            </a:r>
            <a:r>
              <a:rPr lang="ru-RU" sz="1400" b="1" dirty="0" smtClean="0">
                <a:solidFill>
                  <a:schemeClr val="accent1">
                    <a:lumMod val="25000"/>
                  </a:schemeClr>
                </a:solidFill>
                <a:cs typeface="Calibri" panose="020F0502020204030204" pitchFamily="34" charset="0"/>
              </a:rPr>
              <a:t>.</a:t>
            </a:r>
          </a:p>
          <a:p>
            <a:pPr algn="just">
              <a:defRPr/>
            </a:pPr>
            <a:endParaRPr lang="ru-RU" sz="800" b="1" dirty="0">
              <a:solidFill>
                <a:schemeClr val="accent1">
                  <a:lumMod val="25000"/>
                </a:schemeClr>
              </a:solidFill>
              <a:cs typeface="Calibri" panose="020F0502020204030204" pitchFamily="34" charset="0"/>
            </a:endParaRPr>
          </a:p>
          <a:p>
            <a:pPr algn="just">
              <a:defRPr/>
            </a:pPr>
            <a:r>
              <a:rPr lang="ru-RU" sz="1400" b="1" dirty="0">
                <a:solidFill>
                  <a:srgbClr val="C00000"/>
                </a:solidFill>
                <a:cs typeface="Calibri" panose="020F0502020204030204" pitchFamily="34" charset="0"/>
              </a:rPr>
              <a:t>6. Сделайте процесс совместного чтения полезным и интересным для всех участников</a:t>
            </a:r>
            <a:r>
              <a:rPr lang="ru-RU" sz="1400" b="1" dirty="0">
                <a:cs typeface="Calibri" panose="020F0502020204030204" pitchFamily="34" charset="0"/>
              </a:rPr>
              <a:t>. </a:t>
            </a:r>
            <a:r>
              <a:rPr lang="ru-RU" sz="1400" b="1" dirty="0">
                <a:solidFill>
                  <a:schemeClr val="accent1">
                    <a:lumMod val="25000"/>
                  </a:schemeClr>
                </a:solidFill>
                <a:cs typeface="Calibri" panose="020F0502020204030204" pitchFamily="34" charset="0"/>
              </a:rPr>
              <a:t>Обсуждайте с ребенком прочитанное; обогащайте восприятие произведения, добавляя в процесс чтения интерактивные элементы (</a:t>
            </a:r>
            <a:r>
              <a:rPr lang="ru-RU" sz="1400" b="1" i="1" dirty="0">
                <a:solidFill>
                  <a:schemeClr val="accent1">
                    <a:lumMod val="25000"/>
                  </a:schemeClr>
                </a:solidFill>
                <a:cs typeface="Calibri" panose="020F0502020204030204" pitchFamily="34" charset="0"/>
              </a:rPr>
              <a:t>попросите ребенка изобразить, нарисовать, слепить героев прочитанных книг</a:t>
            </a:r>
            <a:r>
              <a:rPr lang="ru-RU" sz="1400" b="1" dirty="0" smtClean="0">
                <a:solidFill>
                  <a:schemeClr val="accent1">
                    <a:lumMod val="25000"/>
                  </a:schemeClr>
                </a:solidFill>
                <a:cs typeface="Calibri" panose="020F0502020204030204" pitchFamily="34" charset="0"/>
              </a:rPr>
              <a:t>).</a:t>
            </a:r>
          </a:p>
          <a:p>
            <a:pPr algn="just">
              <a:defRPr/>
            </a:pPr>
            <a:endParaRPr lang="ru-RU" sz="800" b="1" dirty="0">
              <a:solidFill>
                <a:schemeClr val="accent1">
                  <a:lumMod val="25000"/>
                </a:schemeClr>
              </a:solidFill>
              <a:cs typeface="Calibri" panose="020F0502020204030204" pitchFamily="34" charset="0"/>
            </a:endParaRPr>
          </a:p>
          <a:p>
            <a:pPr algn="just">
              <a:defRPr/>
            </a:pPr>
            <a:r>
              <a:rPr lang="ru-RU" sz="1400" b="1" dirty="0">
                <a:solidFill>
                  <a:srgbClr val="C00000"/>
                </a:solidFill>
                <a:cs typeface="Calibri" panose="020F0502020204030204" pitchFamily="34" charset="0"/>
              </a:rPr>
              <a:t>7. Берите ответственность на себя. </a:t>
            </a:r>
            <a:r>
              <a:rPr lang="ru-RU" sz="1400" b="1" dirty="0">
                <a:solidFill>
                  <a:schemeClr val="accent1">
                    <a:lumMod val="25000"/>
                  </a:schemeClr>
                </a:solidFill>
                <a:cs typeface="Calibri" panose="020F0502020204030204" pitchFamily="34" charset="0"/>
              </a:rPr>
              <a:t>Следует помнить о важном научном факте – чтение книг детям укрепляет внутрисемейные отношения. Чем шире круг читателей и слушателей, тем более прочные отношения складываются между всеми членами семьи</a:t>
            </a:r>
            <a:r>
              <a:rPr lang="ru-RU" sz="1400" b="1" dirty="0" smtClean="0">
                <a:solidFill>
                  <a:schemeClr val="accent1">
                    <a:lumMod val="25000"/>
                  </a:schemeClr>
                </a:solidFill>
                <a:cs typeface="Calibri" panose="020F0502020204030204" pitchFamily="34" charset="0"/>
              </a:rPr>
              <a:t>.</a:t>
            </a:r>
            <a:endParaRPr lang="ru-RU" sz="1400" b="1" i="1" dirty="0" smtClean="0">
              <a:solidFill>
                <a:srgbClr val="C00000"/>
              </a:solidFill>
              <a:cs typeface="Calibri" panose="020F0502020204030204" pitchFamily="34" charset="0"/>
            </a:endParaRPr>
          </a:p>
          <a:p>
            <a:pPr algn="ctr">
              <a:defRPr/>
            </a:pPr>
            <a:r>
              <a:rPr lang="ru-RU" sz="1500" b="1" i="1" dirty="0" smtClean="0">
                <a:solidFill>
                  <a:srgbClr val="C00000"/>
                </a:solidFill>
                <a:cs typeface="Calibri" panose="020F0502020204030204" pitchFamily="34" charset="0"/>
              </a:rPr>
              <a:t>Чтение </a:t>
            </a:r>
            <a:r>
              <a:rPr lang="ru-RU" sz="1500" b="1" i="1" dirty="0">
                <a:solidFill>
                  <a:srgbClr val="C00000"/>
                </a:solidFill>
                <a:cs typeface="Calibri" panose="020F0502020204030204" pitchFamily="34" charset="0"/>
              </a:rPr>
              <a:t>книг детям крайне важно и начинать читать вслух необходимо с раннего возраста!</a:t>
            </a:r>
          </a:p>
        </p:txBody>
      </p:sp>
      <p:sp>
        <p:nvSpPr>
          <p:cNvPr id="4" name="TextBox 5"/>
          <p:cNvSpPr txBox="1">
            <a:spLocks noChangeArrowheads="1"/>
          </p:cNvSpPr>
          <p:nvPr/>
        </p:nvSpPr>
        <p:spPr bwMode="auto">
          <a:xfrm>
            <a:off x="4705350" y="5841201"/>
            <a:ext cx="418416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just" eaLnBrk="1" hangingPunct="1">
              <a:spcBef>
                <a:spcPct val="0"/>
              </a:spcBef>
              <a:buFontTx/>
              <a:buNone/>
              <a:defRPr/>
            </a:pPr>
            <a:r>
              <a:rPr lang="ru-RU" altLang="ru-RU" sz="1300" dirty="0">
                <a:solidFill>
                  <a:srgbClr val="0000FF"/>
                </a:solidFill>
                <a:latin typeface="Calibri" panose="020F0502020204030204" pitchFamily="34" charset="0"/>
                <a:cs typeface="Calibri" panose="020F0502020204030204" pitchFamily="34" charset="0"/>
              </a:rPr>
              <a:t>А какую оценку себе, как родителю, Вы поставите</a:t>
            </a:r>
            <a:r>
              <a:rPr lang="ru-RU" altLang="ru-RU" sz="1300" dirty="0" smtClean="0">
                <a:solidFill>
                  <a:srgbClr val="0000FF"/>
                </a:solidFill>
                <a:latin typeface="Calibri" panose="020F0502020204030204" pitchFamily="34" charset="0"/>
                <a:cs typeface="Calibri" panose="020F0502020204030204" pitchFamily="34" charset="0"/>
              </a:rPr>
              <a:t>?</a:t>
            </a:r>
            <a:endParaRPr lang="ru-RU" altLang="ru-RU" sz="1300" dirty="0">
              <a:solidFill>
                <a:srgbClr val="0000FF"/>
              </a:solidFill>
              <a:latin typeface="Calibri" panose="020F0502020204030204" pitchFamily="34" charset="0"/>
              <a:cs typeface="Calibri" panose="020F0502020204030204" pitchFamily="34" charset="0"/>
            </a:endParaRPr>
          </a:p>
          <a:p>
            <a:pPr algn="ctr" eaLnBrk="1" hangingPunct="1">
              <a:spcBef>
                <a:spcPct val="0"/>
              </a:spcBef>
              <a:buFontTx/>
              <a:buNone/>
              <a:defRPr/>
            </a:pPr>
            <a:r>
              <a:rPr lang="ru-RU" altLang="ru-RU" sz="1300" dirty="0" smtClean="0">
                <a:solidFill>
                  <a:srgbClr val="A50021"/>
                </a:solidFill>
                <a:latin typeface="Calibri" panose="020F0502020204030204" pitchFamily="34" charset="0"/>
                <a:cs typeface="Calibri" panose="020F0502020204030204" pitchFamily="34" charset="0"/>
              </a:rPr>
              <a:t>«</a:t>
            </a:r>
            <a:r>
              <a:rPr lang="ru-RU" altLang="ru-RU" sz="1300" dirty="0" smtClean="0">
                <a:solidFill>
                  <a:srgbClr val="FF0000"/>
                </a:solidFill>
                <a:latin typeface="Calibri" panose="020F0502020204030204" pitchFamily="34" charset="0"/>
                <a:cs typeface="Calibri" panose="020F0502020204030204" pitchFamily="34" charset="0"/>
              </a:rPr>
              <a:t>Отлично</a:t>
            </a:r>
            <a:r>
              <a:rPr lang="ru-RU" altLang="ru-RU" sz="1300" dirty="0">
                <a:solidFill>
                  <a:srgbClr val="FF0000"/>
                </a:solidFill>
                <a:latin typeface="Calibri" panose="020F0502020204030204" pitchFamily="34" charset="0"/>
                <a:cs typeface="Calibri" panose="020F0502020204030204" pitchFamily="34" charset="0"/>
              </a:rPr>
              <a:t>» 	          	</a:t>
            </a:r>
            <a:r>
              <a:rPr lang="ru-RU" altLang="ru-RU" sz="1300" dirty="0" smtClean="0">
                <a:solidFill>
                  <a:srgbClr val="FF0000"/>
                </a:solidFill>
                <a:latin typeface="Calibri" panose="020F0502020204030204" pitchFamily="34" charset="0"/>
                <a:cs typeface="Calibri" panose="020F0502020204030204" pitchFamily="34" charset="0"/>
              </a:rPr>
              <a:t>	- </a:t>
            </a:r>
            <a:r>
              <a:rPr lang="ru-RU" altLang="ru-RU" sz="1300" dirty="0">
                <a:solidFill>
                  <a:srgbClr val="FF0000"/>
                </a:solidFill>
                <a:latin typeface="Calibri" panose="020F0502020204030204" pitchFamily="34" charset="0"/>
                <a:cs typeface="Calibri" panose="020F0502020204030204" pitchFamily="34" charset="0"/>
              </a:rPr>
              <a:t>12,7% </a:t>
            </a:r>
          </a:p>
          <a:p>
            <a:pPr algn="ctr" eaLnBrk="1" hangingPunct="1">
              <a:spcBef>
                <a:spcPct val="0"/>
              </a:spcBef>
              <a:buFontTx/>
              <a:buNone/>
              <a:defRPr/>
            </a:pPr>
            <a:r>
              <a:rPr lang="ru-RU" altLang="ru-RU" sz="1300" dirty="0">
                <a:solidFill>
                  <a:srgbClr val="FF0000"/>
                </a:solidFill>
                <a:latin typeface="Calibri" panose="020F0502020204030204" pitchFamily="34" charset="0"/>
                <a:cs typeface="Calibri" panose="020F0502020204030204" pitchFamily="34" charset="0"/>
              </a:rPr>
              <a:t>«Хорошо» 		</a:t>
            </a:r>
            <a:r>
              <a:rPr lang="ru-RU" altLang="ru-RU" sz="1300" dirty="0" smtClean="0">
                <a:solidFill>
                  <a:srgbClr val="FF0000"/>
                </a:solidFill>
                <a:latin typeface="Calibri" panose="020F0502020204030204" pitchFamily="34" charset="0"/>
                <a:cs typeface="Calibri" panose="020F0502020204030204" pitchFamily="34" charset="0"/>
              </a:rPr>
              <a:t>	- </a:t>
            </a:r>
            <a:r>
              <a:rPr lang="ru-RU" altLang="ru-RU" sz="1300" dirty="0">
                <a:solidFill>
                  <a:srgbClr val="FF0000"/>
                </a:solidFill>
                <a:latin typeface="Calibri" panose="020F0502020204030204" pitchFamily="34" charset="0"/>
                <a:cs typeface="Calibri" panose="020F0502020204030204" pitchFamily="34" charset="0"/>
              </a:rPr>
              <a:t>57,2%</a:t>
            </a:r>
          </a:p>
          <a:p>
            <a:pPr algn="ctr" eaLnBrk="1" hangingPunct="1">
              <a:spcBef>
                <a:spcPct val="0"/>
              </a:spcBef>
              <a:buFontTx/>
              <a:buNone/>
              <a:defRPr/>
            </a:pPr>
            <a:r>
              <a:rPr lang="ru-RU" altLang="ru-RU" sz="1300" dirty="0">
                <a:solidFill>
                  <a:srgbClr val="FF0000"/>
                </a:solidFill>
                <a:latin typeface="Calibri" panose="020F0502020204030204" pitchFamily="34" charset="0"/>
                <a:cs typeface="Calibri" panose="020F0502020204030204" pitchFamily="34" charset="0"/>
              </a:rPr>
              <a:t>«Удовлетворительно	</a:t>
            </a:r>
            <a:r>
              <a:rPr lang="ru-RU" altLang="ru-RU" sz="1300" dirty="0" smtClean="0">
                <a:solidFill>
                  <a:srgbClr val="FF0000"/>
                </a:solidFill>
                <a:latin typeface="Calibri" panose="020F0502020204030204" pitchFamily="34" charset="0"/>
                <a:cs typeface="Calibri" panose="020F0502020204030204" pitchFamily="34" charset="0"/>
              </a:rPr>
              <a:t>	-   </a:t>
            </a:r>
            <a:r>
              <a:rPr lang="ru-RU" altLang="ru-RU" sz="1300" dirty="0">
                <a:solidFill>
                  <a:srgbClr val="FF0000"/>
                </a:solidFill>
                <a:latin typeface="Calibri" panose="020F0502020204030204" pitchFamily="34" charset="0"/>
                <a:cs typeface="Calibri" panose="020F0502020204030204" pitchFamily="34" charset="0"/>
              </a:rPr>
              <a:t>9,6%</a:t>
            </a:r>
          </a:p>
        </p:txBody>
      </p:sp>
    </p:spTree>
    <p:extLst>
      <p:ext uri="{BB962C8B-B14F-4D97-AF65-F5344CB8AC3E}">
        <p14:creationId xmlns:p14="http://schemas.microsoft.com/office/powerpoint/2010/main" val="219342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2626122" y="131847"/>
            <a:ext cx="3886198" cy="657226"/>
          </a:xfrm>
        </p:spPr>
        <p:txBody>
          <a:bodyPr>
            <a:normAutofit fontScale="90000"/>
          </a:bodyPr>
          <a:lstStyle/>
          <a:p>
            <a:pPr algn="ctr">
              <a:defRPr/>
            </a:pPr>
            <a:r>
              <a:rPr lang="ru-RU" altLang="ru-RU" sz="2400" b="1" dirty="0" smtClean="0">
                <a:solidFill>
                  <a:srgbClr val="0000FF"/>
                </a:solidFill>
                <a:effectLst>
                  <a:outerShdw blurRad="38100" dist="38100" dir="2700000" algn="tl">
                    <a:srgbClr val="C0C0C0"/>
                  </a:outerShdw>
                </a:effectLst>
                <a:latin typeface="Calibri" panose="020F0502020204030204" pitchFamily="34" charset="0"/>
                <a:cs typeface="Calibri" panose="020F0502020204030204" pitchFamily="34" charset="0"/>
              </a:rPr>
              <a:t>Дошкольное образование России, год 2023</a:t>
            </a:r>
            <a:endParaRPr lang="ru-RU" altLang="ru-RU" sz="2400" b="1" dirty="0">
              <a:solidFill>
                <a:srgbClr val="0000FF"/>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10" name="TextBox 1"/>
          <p:cNvSpPr txBox="1">
            <a:spLocks noChangeArrowheads="1"/>
          </p:cNvSpPr>
          <p:nvPr/>
        </p:nvSpPr>
        <p:spPr bwMode="auto">
          <a:xfrm>
            <a:off x="159515" y="786320"/>
            <a:ext cx="878639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pPr>
            <a:r>
              <a:rPr lang="ru-RU" altLang="ru-RU" sz="1400" b="1" dirty="0" smtClean="0">
                <a:solidFill>
                  <a:srgbClr val="A50021"/>
                </a:solidFill>
                <a:latin typeface="Calibri" panose="020F0502020204030204" pitchFamily="34" charset="0"/>
                <a:cs typeface="Calibri" panose="020F0502020204030204" pitchFamily="34" charset="0"/>
              </a:rPr>
              <a:t>1.1 млн </a:t>
            </a:r>
            <a:r>
              <a:rPr lang="ru-RU" altLang="ru-RU" sz="1400" dirty="0" smtClean="0">
                <a:solidFill>
                  <a:srgbClr val="262673"/>
                </a:solidFill>
                <a:latin typeface="Calibri" panose="020F0502020204030204" pitchFamily="34" charset="0"/>
                <a:cs typeface="Calibri" panose="020F0502020204030204" pitchFamily="34" charset="0"/>
              </a:rPr>
              <a:t>– </a:t>
            </a:r>
            <a:r>
              <a:rPr lang="ru-RU" altLang="ru-RU" sz="1400" dirty="0" smtClean="0">
                <a:solidFill>
                  <a:srgbClr val="0000FF"/>
                </a:solidFill>
                <a:latin typeface="Calibri" panose="020F0502020204030204" pitchFamily="34" charset="0"/>
                <a:cs typeface="Calibri" panose="020F0502020204030204" pitchFamily="34" charset="0"/>
              </a:rPr>
              <a:t>в возраста до 3 лет</a:t>
            </a:r>
            <a:r>
              <a:rPr lang="ru-RU" altLang="ru-RU" sz="1400" dirty="0" smtClean="0">
                <a:solidFill>
                  <a:srgbClr val="7030A0"/>
                </a:solidFill>
                <a:latin typeface="Calibri" panose="020F0502020204030204" pitchFamily="34" charset="0"/>
                <a:cs typeface="Calibri" panose="020F0502020204030204" pitchFamily="34" charset="0"/>
              </a:rPr>
              <a:t>	</a:t>
            </a:r>
            <a:r>
              <a:rPr lang="ru-RU" altLang="ru-RU" sz="1400" b="1" dirty="0" smtClean="0">
                <a:solidFill>
                  <a:srgbClr val="A50021"/>
                </a:solidFill>
                <a:latin typeface="Calibri" panose="020F0502020204030204" pitchFamily="34" charset="0"/>
                <a:cs typeface="Calibri" panose="020F0502020204030204" pitchFamily="34" charset="0"/>
              </a:rPr>
              <a:t>6,1 млн </a:t>
            </a:r>
            <a:r>
              <a:rPr lang="ru-RU" altLang="ru-RU" sz="1400" dirty="0" smtClean="0">
                <a:solidFill>
                  <a:srgbClr val="7030A0"/>
                </a:solidFill>
                <a:latin typeface="Calibri" panose="020F0502020204030204" pitchFamily="34" charset="0"/>
                <a:cs typeface="Calibri" panose="020F0502020204030204" pitchFamily="34" charset="0"/>
              </a:rPr>
              <a:t>– </a:t>
            </a:r>
            <a:r>
              <a:rPr lang="ru-RU" altLang="ru-RU" sz="1400" dirty="0" smtClean="0">
                <a:solidFill>
                  <a:srgbClr val="0000FF"/>
                </a:solidFill>
                <a:latin typeface="Calibri" panose="020F0502020204030204" pitchFamily="34" charset="0"/>
                <a:cs typeface="Calibri" panose="020F0502020204030204" pitchFamily="34" charset="0"/>
              </a:rPr>
              <a:t>от 3 до 7 лет	</a:t>
            </a:r>
            <a:r>
              <a:rPr lang="ru-RU" altLang="ru-RU" sz="1400" dirty="0" smtClean="0">
                <a:solidFill>
                  <a:srgbClr val="7030A0"/>
                </a:solidFill>
                <a:latin typeface="Calibri" panose="020F0502020204030204" pitchFamily="34" charset="0"/>
                <a:cs typeface="Calibri" panose="020F0502020204030204" pitchFamily="34" charset="0"/>
              </a:rPr>
              <a:t>	</a:t>
            </a:r>
            <a:r>
              <a:rPr lang="ru-RU" altLang="ru-RU" sz="1400" b="1" dirty="0" smtClean="0">
                <a:solidFill>
                  <a:srgbClr val="A50021"/>
                </a:solidFill>
                <a:latin typeface="Calibri" panose="020F0502020204030204" pitchFamily="34" charset="0"/>
                <a:cs typeface="Calibri" panose="020F0502020204030204" pitchFamily="34" charset="0"/>
              </a:rPr>
              <a:t>6,2 млн</a:t>
            </a:r>
            <a:r>
              <a:rPr lang="ru-RU" altLang="ru-RU" sz="1400" dirty="0" smtClean="0">
                <a:solidFill>
                  <a:srgbClr val="7030A0"/>
                </a:solidFill>
                <a:latin typeface="Calibri" panose="020F0502020204030204" pitchFamily="34" charset="0"/>
                <a:cs typeface="Calibri" panose="020F0502020204030204" pitchFamily="34" charset="0"/>
              </a:rPr>
              <a:t>  </a:t>
            </a:r>
            <a:r>
              <a:rPr lang="ru-RU" altLang="ru-RU" sz="1400" dirty="0" smtClean="0">
                <a:solidFill>
                  <a:srgbClr val="0000FF"/>
                </a:solidFill>
                <a:latin typeface="Calibri" panose="020F0502020204030204" pitchFamily="34" charset="0"/>
                <a:cs typeface="Calibri" panose="020F0502020204030204" pitchFamily="34" charset="0"/>
              </a:rPr>
              <a:t>воспитанников ДОО</a:t>
            </a:r>
          </a:p>
          <a:p>
            <a:pPr algn="just">
              <a:spcBef>
                <a:spcPct val="0"/>
              </a:spcBef>
              <a:buFontTx/>
              <a:buNone/>
              <a:defRPr/>
            </a:pPr>
            <a:r>
              <a:rPr lang="ru-RU" altLang="ru-RU" sz="1400" b="1" dirty="0" smtClean="0">
                <a:solidFill>
                  <a:srgbClr val="A50021"/>
                </a:solidFill>
                <a:latin typeface="Calibri" panose="020F0502020204030204" pitchFamily="34" charset="0"/>
                <a:cs typeface="Calibri" panose="020F0502020204030204" pitchFamily="34" charset="0"/>
              </a:rPr>
              <a:t>81%</a:t>
            </a:r>
            <a:r>
              <a:rPr lang="ru-RU" altLang="ru-RU" sz="1400" dirty="0" smtClean="0">
                <a:solidFill>
                  <a:srgbClr val="FF0000"/>
                </a:solidFill>
                <a:latin typeface="Calibri" panose="020F0502020204030204" pitchFamily="34" charset="0"/>
                <a:cs typeface="Calibri" panose="020F0502020204030204" pitchFamily="34" charset="0"/>
              </a:rPr>
              <a:t> </a:t>
            </a:r>
            <a:r>
              <a:rPr lang="ru-RU" altLang="ru-RU" sz="1400" dirty="0" smtClean="0">
                <a:solidFill>
                  <a:srgbClr val="7030A0"/>
                </a:solidFill>
                <a:latin typeface="Calibri" panose="020F0502020204030204" pitchFamily="34" charset="0"/>
                <a:cs typeface="Calibri" panose="020F0502020204030204" pitchFamily="34" charset="0"/>
              </a:rPr>
              <a:t>- воспитанников  проживают  </a:t>
            </a:r>
            <a:r>
              <a:rPr lang="ru-RU" altLang="ru-RU" sz="1400" dirty="0">
                <a:solidFill>
                  <a:srgbClr val="7030A0"/>
                </a:solidFill>
                <a:latin typeface="Calibri" panose="020F0502020204030204" pitchFamily="34" charset="0"/>
                <a:cs typeface="Calibri" panose="020F0502020204030204" pitchFamily="34" charset="0"/>
              </a:rPr>
              <a:t>в городской </a:t>
            </a:r>
            <a:r>
              <a:rPr lang="ru-RU" altLang="ru-RU" sz="1400" dirty="0" smtClean="0">
                <a:solidFill>
                  <a:srgbClr val="7030A0"/>
                </a:solidFill>
                <a:latin typeface="Calibri" panose="020F0502020204030204" pitchFamily="34" charset="0"/>
                <a:cs typeface="Calibri" panose="020F0502020204030204" pitchFamily="34" charset="0"/>
              </a:rPr>
              <a:t>местности;</a:t>
            </a:r>
            <a:r>
              <a:rPr lang="ru-RU" altLang="ru-RU" sz="1400" dirty="0" smtClean="0">
                <a:solidFill>
                  <a:srgbClr val="FF0000"/>
                </a:solidFill>
                <a:latin typeface="Calibri" panose="020F0502020204030204" pitchFamily="34" charset="0"/>
                <a:cs typeface="Calibri" panose="020F0502020204030204" pitchFamily="34" charset="0"/>
              </a:rPr>
              <a:t> </a:t>
            </a:r>
            <a:r>
              <a:rPr lang="ru-RU" altLang="ru-RU" sz="1400" b="1" dirty="0" smtClean="0">
                <a:solidFill>
                  <a:srgbClr val="A50021"/>
                </a:solidFill>
                <a:latin typeface="Calibri" panose="020F0502020204030204" pitchFamily="34" charset="0"/>
                <a:cs typeface="Calibri" panose="020F0502020204030204" pitchFamily="34" charset="0"/>
              </a:rPr>
              <a:t>19%</a:t>
            </a:r>
            <a:r>
              <a:rPr lang="ru-RU" altLang="ru-RU" sz="1400" dirty="0" smtClean="0">
                <a:solidFill>
                  <a:srgbClr val="FF0000"/>
                </a:solidFill>
                <a:latin typeface="Calibri" panose="020F0502020204030204" pitchFamily="34" charset="0"/>
                <a:cs typeface="Calibri" panose="020F0502020204030204" pitchFamily="34" charset="0"/>
              </a:rPr>
              <a:t> </a:t>
            </a:r>
            <a:r>
              <a:rPr lang="ru-RU" altLang="ru-RU" sz="1400" dirty="0" smtClean="0">
                <a:solidFill>
                  <a:srgbClr val="7030A0"/>
                </a:solidFill>
                <a:latin typeface="Calibri" panose="020F0502020204030204" pitchFamily="34" charset="0"/>
                <a:cs typeface="Calibri" panose="020F0502020204030204" pitchFamily="34" charset="0"/>
              </a:rPr>
              <a:t>- воспитанников проживают в сельской местности </a:t>
            </a:r>
          </a:p>
          <a:p>
            <a:pPr algn="just">
              <a:spcBef>
                <a:spcPct val="0"/>
              </a:spcBef>
              <a:buFontTx/>
              <a:buNone/>
              <a:defRPr/>
            </a:pPr>
            <a:r>
              <a:rPr lang="ru-RU" altLang="ru-RU" sz="1400" b="1" dirty="0" smtClean="0">
                <a:solidFill>
                  <a:srgbClr val="A50021"/>
                </a:solidFill>
                <a:latin typeface="Calibri" panose="020F0502020204030204" pitchFamily="34" charset="0"/>
                <a:cs typeface="Calibri" panose="020F0502020204030204" pitchFamily="34" charset="0"/>
              </a:rPr>
              <a:t>681500</a:t>
            </a:r>
            <a:r>
              <a:rPr lang="ru-RU" altLang="ru-RU" sz="1400" dirty="0" smtClean="0">
                <a:solidFill>
                  <a:srgbClr val="7030A0"/>
                </a:solidFill>
                <a:latin typeface="Calibri" panose="020F0502020204030204" pitchFamily="34" charset="0"/>
                <a:cs typeface="Calibri" panose="020F0502020204030204" pitchFamily="34" charset="0"/>
              </a:rPr>
              <a:t> педагогов  -  </a:t>
            </a:r>
            <a:r>
              <a:rPr lang="ru-RU" altLang="ru-RU" sz="1400" b="1" dirty="0" smtClean="0">
                <a:solidFill>
                  <a:srgbClr val="A50021"/>
                </a:solidFill>
                <a:latin typeface="Calibri" panose="020F0502020204030204" pitchFamily="34" charset="0"/>
                <a:cs typeface="Calibri" panose="020F0502020204030204" pitchFamily="34" charset="0"/>
              </a:rPr>
              <a:t>47,8</a:t>
            </a:r>
            <a:r>
              <a:rPr lang="ru-RU" altLang="ru-RU" sz="1400" dirty="0" smtClean="0">
                <a:solidFill>
                  <a:srgbClr val="7030A0"/>
                </a:solidFill>
                <a:latin typeface="Calibri" panose="020F0502020204030204" pitchFamily="34" charset="0"/>
                <a:cs typeface="Calibri" panose="020F0502020204030204" pitchFamily="34" charset="0"/>
              </a:rPr>
              <a:t> тыс. детских садов:</a:t>
            </a:r>
          </a:p>
          <a:p>
            <a:pPr eaLnBrk="1" hangingPunct="1">
              <a:spcBef>
                <a:spcPct val="0"/>
              </a:spcBef>
              <a:buFont typeface="Wingdings" panose="05000000000000000000" pitchFamily="2" charset="2"/>
              <a:buNone/>
              <a:defRPr/>
            </a:pPr>
            <a:r>
              <a:rPr lang="ru-RU" altLang="ru-RU" sz="1400" dirty="0" smtClean="0">
                <a:solidFill>
                  <a:srgbClr val="7030A0"/>
                </a:solidFill>
                <a:latin typeface="Calibri" panose="020F0502020204030204" pitchFamily="34" charset="0"/>
                <a:cs typeface="Calibri" panose="020F0502020204030204" pitchFamily="34" charset="0"/>
              </a:rPr>
              <a:t>в городской местности детских садов –  </a:t>
            </a:r>
            <a:r>
              <a:rPr lang="ru-RU" altLang="ru-RU" sz="1400" b="1" dirty="0" smtClean="0">
                <a:solidFill>
                  <a:srgbClr val="A50021"/>
                </a:solidFill>
                <a:latin typeface="Calibri" panose="020F0502020204030204" pitchFamily="34" charset="0"/>
                <a:cs typeface="Calibri" panose="020F0502020204030204" pitchFamily="34" charset="0"/>
              </a:rPr>
              <a:t>51% </a:t>
            </a:r>
            <a:r>
              <a:rPr lang="ru-RU" altLang="ru-RU" sz="1400" dirty="0" smtClean="0">
                <a:solidFill>
                  <a:srgbClr val="7030A0"/>
                </a:solidFill>
                <a:latin typeface="Calibri" panose="020F0502020204030204" pitchFamily="34" charset="0"/>
                <a:cs typeface="Calibri" panose="020F0502020204030204" pitchFamily="34" charset="0"/>
              </a:rPr>
              <a:t>в сельской местности детских садов – </a:t>
            </a:r>
            <a:r>
              <a:rPr lang="ru-RU" altLang="ru-RU" sz="1400" b="1" dirty="0" smtClean="0">
                <a:solidFill>
                  <a:srgbClr val="A50021"/>
                </a:solidFill>
                <a:latin typeface="Calibri" panose="020F0502020204030204" pitchFamily="34" charset="0"/>
                <a:cs typeface="Calibri" panose="020F0502020204030204" pitchFamily="34" charset="0"/>
              </a:rPr>
              <a:t>49% </a:t>
            </a:r>
          </a:p>
          <a:p>
            <a:pPr eaLnBrk="1" hangingPunct="1">
              <a:spcBef>
                <a:spcPct val="0"/>
              </a:spcBef>
              <a:buFontTx/>
              <a:buNone/>
              <a:defRPr/>
            </a:pPr>
            <a:r>
              <a:rPr lang="ru-RU" altLang="ru-RU" sz="1400" dirty="0" smtClean="0">
                <a:solidFill>
                  <a:srgbClr val="7030A0"/>
                </a:solidFill>
                <a:latin typeface="Calibri" panose="020F0502020204030204" pitchFamily="34" charset="0"/>
                <a:cs typeface="Calibri" panose="020F0502020204030204" pitchFamily="34" charset="0"/>
              </a:rPr>
              <a:t> Доступность: дошкольное образование для детей от 3 до 7 лет - </a:t>
            </a:r>
            <a:r>
              <a:rPr lang="ru-RU" altLang="ru-RU" sz="1400" b="1" dirty="0" smtClean="0">
                <a:solidFill>
                  <a:srgbClr val="A50021"/>
                </a:solidFill>
                <a:latin typeface="Calibri" panose="020F0502020204030204" pitchFamily="34" charset="0"/>
                <a:cs typeface="Calibri" panose="020F0502020204030204" pitchFamily="34" charset="0"/>
              </a:rPr>
              <a:t>99,08%</a:t>
            </a:r>
            <a:endParaRPr lang="ru-RU" altLang="ru-RU" sz="1400" b="1" dirty="0">
              <a:solidFill>
                <a:srgbClr val="A50021"/>
              </a:solidFill>
              <a:latin typeface="Calibri" panose="020F0502020204030204" pitchFamily="34" charset="0"/>
              <a:cs typeface="Calibri" panose="020F0502020204030204" pitchFamily="34" charset="0"/>
            </a:endParaRPr>
          </a:p>
        </p:txBody>
      </p:sp>
      <p:sp>
        <p:nvSpPr>
          <p:cNvPr id="11" name="Скругленный прямоугольник 10"/>
          <p:cNvSpPr/>
          <p:nvPr/>
        </p:nvSpPr>
        <p:spPr>
          <a:xfrm>
            <a:off x="183284" y="2107576"/>
            <a:ext cx="3277974" cy="950992"/>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2286463"/>
              <a:satOff val="100000"/>
              <a:lumOff val="85490"/>
              <a:alphaOff val="0"/>
            </a:schemeClr>
          </a:fillRef>
          <a:effectRef idx="2">
            <a:schemeClr val="accent4">
              <a:hueOff val="2286463"/>
              <a:satOff val="100000"/>
              <a:lumOff val="85490"/>
              <a:alphaOff val="0"/>
            </a:schemeClr>
          </a:effectRef>
          <a:fontRef idx="minor">
            <a:schemeClr val="lt1"/>
          </a:fontRef>
        </p:style>
        <p:txBody>
          <a:bodyPr/>
          <a:lstStyle/>
          <a:p>
            <a:pPr algn="ctr" defTabSz="1244471">
              <a:defRPr/>
            </a:pPr>
            <a:r>
              <a:rPr lang="ru-RU" sz="1600" b="1" dirty="0">
                <a:solidFill>
                  <a:srgbClr val="A50021"/>
                </a:solidFill>
                <a:cs typeface="Calibri" panose="020F0502020204030204" pitchFamily="34" charset="0"/>
              </a:rPr>
              <a:t>Закон об образовании </a:t>
            </a:r>
          </a:p>
          <a:p>
            <a:pPr algn="ctr" defTabSz="1244471">
              <a:defRPr/>
            </a:pPr>
            <a:r>
              <a:rPr lang="ru-RU" sz="1600" b="1" dirty="0">
                <a:solidFill>
                  <a:srgbClr val="A50021"/>
                </a:solidFill>
                <a:cs typeface="Calibri" panose="020F0502020204030204" pitchFamily="34" charset="0"/>
              </a:rPr>
              <a:t>в Российской Федерации</a:t>
            </a:r>
          </a:p>
        </p:txBody>
      </p:sp>
      <p:sp>
        <p:nvSpPr>
          <p:cNvPr id="12" name="Скругленный прямоугольник 11"/>
          <p:cNvSpPr/>
          <p:nvPr/>
        </p:nvSpPr>
        <p:spPr>
          <a:xfrm>
            <a:off x="258654" y="3135283"/>
            <a:ext cx="3216871" cy="897235"/>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2286463"/>
              <a:satOff val="100000"/>
              <a:lumOff val="85490"/>
              <a:alphaOff val="0"/>
            </a:schemeClr>
          </a:fillRef>
          <a:effectRef idx="2">
            <a:schemeClr val="accent4">
              <a:hueOff val="2286463"/>
              <a:satOff val="100000"/>
              <a:lumOff val="85490"/>
              <a:alphaOff val="0"/>
            </a:schemeClr>
          </a:effectRef>
          <a:fontRef idx="minor">
            <a:schemeClr val="lt1"/>
          </a:fontRef>
        </p:style>
      </p:sp>
      <p:sp>
        <p:nvSpPr>
          <p:cNvPr id="17" name="Скругленный прямоугольник 4"/>
          <p:cNvSpPr/>
          <p:nvPr/>
        </p:nvSpPr>
        <p:spPr>
          <a:xfrm>
            <a:off x="394406" y="3223213"/>
            <a:ext cx="2851922" cy="575197"/>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06669" tIns="53334" rIns="106669" bIns="53334" spcCol="1270" anchor="ctr"/>
          <a:lstStyle/>
          <a:p>
            <a:pPr algn="ctr" defTabSz="1244471">
              <a:defRPr/>
            </a:pPr>
            <a:r>
              <a:rPr lang="ru-RU" sz="1600" b="1" dirty="0" smtClean="0">
                <a:solidFill>
                  <a:srgbClr val="A50021"/>
                </a:solidFill>
                <a:cs typeface="Calibri" panose="020F0502020204030204" pitchFamily="34" charset="0"/>
              </a:rPr>
              <a:t>ФГОС </a:t>
            </a:r>
          </a:p>
          <a:p>
            <a:pPr algn="ctr" defTabSz="1244471">
              <a:defRPr/>
            </a:pPr>
            <a:r>
              <a:rPr lang="ru-RU" sz="1600" b="1" dirty="0" smtClean="0">
                <a:solidFill>
                  <a:srgbClr val="A50021"/>
                </a:solidFill>
                <a:cs typeface="Calibri" panose="020F0502020204030204" pitchFamily="34" charset="0"/>
              </a:rPr>
              <a:t> дошкольного образования</a:t>
            </a:r>
            <a:endParaRPr lang="ru-RU" sz="1600" b="1" dirty="0">
              <a:solidFill>
                <a:srgbClr val="A50021"/>
              </a:solidFill>
              <a:cs typeface="Calibri" panose="020F0502020204030204" pitchFamily="34" charset="0"/>
            </a:endParaRPr>
          </a:p>
        </p:txBody>
      </p:sp>
      <p:sp>
        <p:nvSpPr>
          <p:cNvPr id="18" name="Скругленный прямоугольник 17"/>
          <p:cNvSpPr/>
          <p:nvPr/>
        </p:nvSpPr>
        <p:spPr>
          <a:xfrm>
            <a:off x="93129" y="4266488"/>
            <a:ext cx="3321704" cy="738664"/>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2286463"/>
              <a:satOff val="100000"/>
              <a:lumOff val="85490"/>
              <a:alphaOff val="0"/>
            </a:schemeClr>
          </a:fillRef>
          <a:effectRef idx="2">
            <a:schemeClr val="accent4">
              <a:hueOff val="2286463"/>
              <a:satOff val="100000"/>
              <a:lumOff val="85490"/>
              <a:alphaOff val="0"/>
            </a:schemeClr>
          </a:effectRef>
          <a:fontRef idx="minor">
            <a:schemeClr val="lt1"/>
          </a:fontRef>
        </p:style>
        <p:txBody>
          <a:bodyPr/>
          <a:lstStyle/>
          <a:p>
            <a:pPr algn="ctr" defTabSz="1244471">
              <a:defRPr/>
            </a:pPr>
            <a:r>
              <a:rPr lang="ru-RU" sz="1600" b="1" dirty="0">
                <a:solidFill>
                  <a:srgbClr val="A50021"/>
                </a:solidFill>
                <a:cs typeface="Calibri" panose="020F0502020204030204" pitchFamily="34" charset="0"/>
              </a:rPr>
              <a:t>Федеральная </a:t>
            </a:r>
          </a:p>
          <a:p>
            <a:pPr algn="ctr" defTabSz="1244471">
              <a:defRPr/>
            </a:pPr>
            <a:r>
              <a:rPr lang="ru-RU" sz="1600" b="1" dirty="0">
                <a:solidFill>
                  <a:srgbClr val="A50021"/>
                </a:solidFill>
                <a:cs typeface="Calibri" panose="020F0502020204030204" pitchFamily="34" charset="0"/>
              </a:rPr>
              <a:t>образовательная программа  ДО</a:t>
            </a:r>
          </a:p>
        </p:txBody>
      </p:sp>
      <p:sp>
        <p:nvSpPr>
          <p:cNvPr id="19" name="Объект 2"/>
          <p:cNvSpPr txBox="1">
            <a:spLocks/>
          </p:cNvSpPr>
          <p:nvPr/>
        </p:nvSpPr>
        <p:spPr>
          <a:xfrm>
            <a:off x="3522248" y="1812959"/>
            <a:ext cx="5295899" cy="1857906"/>
          </a:xfrm>
          <a:prstGeom prst="rect">
            <a:avLst/>
          </a:prstGeom>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defRPr/>
            </a:pPr>
            <a:r>
              <a:rPr lang="ru-RU" altLang="ru-RU" sz="1200" b="1" u="sng" dirty="0">
                <a:solidFill>
                  <a:srgbClr val="006600"/>
                </a:solidFill>
                <a:effectLst>
                  <a:outerShdw blurRad="38100" dist="38100" dir="2700000" algn="tl">
                    <a:srgbClr val="C0C0C0"/>
                  </a:outerShdw>
                </a:effectLst>
                <a:latin typeface="+mn-lt"/>
                <a:cs typeface="Calibri" panose="020F0502020204030204" pitchFamily="34" charset="0"/>
              </a:rPr>
              <a:t>обеспечивают: </a:t>
            </a:r>
          </a:p>
          <a:p>
            <a:pPr algn="just" eaLnBrk="1" hangingPunct="1">
              <a:spcBef>
                <a:spcPct val="0"/>
              </a:spcBef>
              <a:buFontTx/>
              <a:buNone/>
              <a:defRPr/>
            </a:pPr>
            <a:r>
              <a:rPr lang="ru-RU" altLang="ru-RU" sz="1200" dirty="0">
                <a:solidFill>
                  <a:srgbClr val="7030A0"/>
                </a:solidFill>
                <a:latin typeface="+mn-lt"/>
                <a:cs typeface="Calibri" panose="020F0502020204030204" pitchFamily="34" charset="0"/>
              </a:rPr>
              <a:t>- единство образовательного пространства РФ; </a:t>
            </a:r>
          </a:p>
          <a:p>
            <a:pPr algn="just" eaLnBrk="1" hangingPunct="1">
              <a:spcBef>
                <a:spcPct val="0"/>
              </a:spcBef>
              <a:buFontTx/>
              <a:buNone/>
              <a:defRPr/>
            </a:pPr>
            <a:r>
              <a:rPr lang="ru-RU" altLang="ru-RU" sz="1200" dirty="0">
                <a:solidFill>
                  <a:srgbClr val="7030A0"/>
                </a:solidFill>
                <a:latin typeface="+mn-lt"/>
                <a:cs typeface="Calibri" panose="020F0502020204030204" pitchFamily="34" charset="0"/>
              </a:rPr>
              <a:t>- преемственность основных образовательных программ;</a:t>
            </a:r>
          </a:p>
          <a:p>
            <a:pPr algn="just" eaLnBrk="1" hangingPunct="1">
              <a:spcBef>
                <a:spcPct val="0"/>
              </a:spcBef>
              <a:buFontTx/>
              <a:buNone/>
              <a:defRPr/>
            </a:pPr>
            <a:r>
              <a:rPr lang="ru-RU" altLang="ru-RU" sz="1200" dirty="0">
                <a:solidFill>
                  <a:srgbClr val="7030A0"/>
                </a:solidFill>
                <a:latin typeface="+mn-lt"/>
                <a:cs typeface="Calibri" panose="020F0502020204030204" pitchFamily="34" charset="0"/>
              </a:rPr>
              <a:t>- вариативность содержания программ соответствующего </a:t>
            </a:r>
          </a:p>
          <a:p>
            <a:pPr algn="just" eaLnBrk="1" hangingPunct="1">
              <a:spcBef>
                <a:spcPct val="0"/>
              </a:spcBef>
              <a:buFontTx/>
              <a:buNone/>
              <a:defRPr/>
            </a:pPr>
            <a:r>
              <a:rPr lang="ru-RU" altLang="ru-RU" sz="1200" dirty="0">
                <a:solidFill>
                  <a:srgbClr val="7030A0"/>
                </a:solidFill>
                <a:latin typeface="+mn-lt"/>
                <a:cs typeface="Calibri" panose="020F0502020204030204" pitchFamily="34" charset="0"/>
              </a:rPr>
              <a:t>   уровня образования;</a:t>
            </a:r>
          </a:p>
          <a:p>
            <a:pPr algn="just" eaLnBrk="1" hangingPunct="1">
              <a:spcBef>
                <a:spcPct val="0"/>
              </a:spcBef>
              <a:buFontTx/>
              <a:buNone/>
              <a:defRPr/>
            </a:pPr>
            <a:r>
              <a:rPr lang="ru-RU" altLang="ru-RU" sz="1200" dirty="0">
                <a:solidFill>
                  <a:srgbClr val="7030A0"/>
                </a:solidFill>
                <a:latin typeface="+mn-lt"/>
                <a:cs typeface="Calibri" panose="020F0502020204030204" pitchFamily="34" charset="0"/>
              </a:rPr>
              <a:t>- государственные гарантии уровня и качества образования на основе     единства обязательных требований к условиям реализации  ООП и результатам их освоения</a:t>
            </a:r>
          </a:p>
          <a:p>
            <a:pPr algn="ctr" eaLnBrk="1" hangingPunct="1">
              <a:buFont typeface="Wingdings" panose="05000000000000000000" pitchFamily="2" charset="2"/>
              <a:buNone/>
              <a:defRPr/>
            </a:pPr>
            <a:r>
              <a:rPr lang="ru-RU" altLang="ru-RU" sz="1200" i="1" dirty="0">
                <a:solidFill>
                  <a:srgbClr val="FFFF00"/>
                </a:solidFill>
              </a:rPr>
              <a:t/>
            </a:r>
            <a:br>
              <a:rPr lang="ru-RU" altLang="ru-RU" sz="1200" i="1" dirty="0">
                <a:solidFill>
                  <a:srgbClr val="FFFF00"/>
                </a:solidFill>
              </a:rPr>
            </a:br>
            <a:r>
              <a:rPr lang="ru-RU" altLang="ru-RU" sz="1200" i="1" dirty="0">
                <a:solidFill>
                  <a:srgbClr val="FFFF00"/>
                </a:solidFill>
              </a:rPr>
              <a:t>-- </a:t>
            </a:r>
            <a:endParaRPr lang="ru-RU" altLang="ru-RU" sz="1200" dirty="0">
              <a:solidFill>
                <a:srgbClr val="FFFF00"/>
              </a:solidFill>
              <a:cs typeface="Calibri" panose="020F0502020204030204" pitchFamily="34" charset="0"/>
            </a:endParaRPr>
          </a:p>
        </p:txBody>
      </p:sp>
      <p:sp>
        <p:nvSpPr>
          <p:cNvPr id="20" name="Прямоугольник 19"/>
          <p:cNvSpPr/>
          <p:nvPr/>
        </p:nvSpPr>
        <p:spPr>
          <a:xfrm>
            <a:off x="3615694" y="3163033"/>
            <a:ext cx="5295899" cy="1015663"/>
          </a:xfrm>
          <a:prstGeom prst="rect">
            <a:avLst/>
          </a:prstGeom>
        </p:spPr>
        <p:txBody>
          <a:bodyPr wrap="square">
            <a:spAutoFit/>
          </a:bodyPr>
          <a:lstStyle/>
          <a:p>
            <a:pPr algn="ctr" eaLnBrk="1" hangingPunct="1">
              <a:buFont typeface="Wingdings" panose="05000000000000000000" pitchFamily="2" charset="2"/>
              <a:buNone/>
              <a:defRPr/>
            </a:pPr>
            <a:r>
              <a:rPr lang="ru-RU" altLang="ru-RU" sz="1200" b="1" u="sng" dirty="0">
                <a:solidFill>
                  <a:srgbClr val="006600"/>
                </a:solidFill>
                <a:cs typeface="Calibri" panose="020F0502020204030204" pitchFamily="34" charset="0"/>
              </a:rPr>
              <a:t>закрепляют:</a:t>
            </a:r>
          </a:p>
          <a:p>
            <a:pPr algn="just" eaLnBrk="1" hangingPunct="1">
              <a:defRPr/>
            </a:pPr>
            <a:r>
              <a:rPr lang="ru-RU" sz="1200" dirty="0">
                <a:solidFill>
                  <a:srgbClr val="7030A0"/>
                </a:solidFill>
                <a:cs typeface="Calibri" panose="020F0502020204030204" pitchFamily="34" charset="0"/>
              </a:rPr>
              <a:t>- приобщение ребенка к ценностям культуры через игру</a:t>
            </a:r>
          </a:p>
          <a:p>
            <a:pPr algn="just" eaLnBrk="1" hangingPunct="1">
              <a:defRPr/>
            </a:pPr>
            <a:r>
              <a:rPr lang="ru-RU" sz="1200" dirty="0">
                <a:solidFill>
                  <a:srgbClr val="7030A0"/>
                </a:solidFill>
                <a:cs typeface="Calibri" panose="020F0502020204030204" pitchFamily="34" charset="0"/>
              </a:rPr>
              <a:t>- формирование у ребенка мотивации к познанию и творчеству</a:t>
            </a:r>
          </a:p>
          <a:p>
            <a:pPr algn="just" eaLnBrk="1" hangingPunct="1">
              <a:defRPr/>
            </a:pPr>
            <a:r>
              <a:rPr lang="ru-RU" sz="1200" dirty="0">
                <a:solidFill>
                  <a:srgbClr val="7030A0"/>
                </a:solidFill>
                <a:cs typeface="Calibri" panose="020F0502020204030204" pitchFamily="34" charset="0"/>
              </a:rPr>
              <a:t>- владение ребенком умением жить в мире с самим собой </a:t>
            </a:r>
          </a:p>
          <a:p>
            <a:pPr algn="just" eaLnBrk="1" hangingPunct="1">
              <a:defRPr/>
            </a:pPr>
            <a:r>
              <a:rPr lang="ru-RU" sz="1200" dirty="0">
                <a:solidFill>
                  <a:srgbClr val="7030A0"/>
                </a:solidFill>
                <a:cs typeface="Calibri" panose="020F0502020204030204" pitchFamily="34" charset="0"/>
              </a:rPr>
              <a:t>- потребность ребенка в желании научиться учиться</a:t>
            </a:r>
            <a:endParaRPr lang="ru-RU" sz="1200" dirty="0"/>
          </a:p>
        </p:txBody>
      </p:sp>
      <p:sp>
        <p:nvSpPr>
          <p:cNvPr id="13" name="Прямоугольник 12"/>
          <p:cNvSpPr/>
          <p:nvPr/>
        </p:nvSpPr>
        <p:spPr>
          <a:xfrm>
            <a:off x="93129" y="5331454"/>
            <a:ext cx="8348547" cy="1261884"/>
          </a:xfrm>
          <a:prstGeom prst="rect">
            <a:avLst/>
          </a:prstGeom>
        </p:spPr>
        <p:txBody>
          <a:bodyPr wrap="square">
            <a:spAutoFit/>
          </a:bodyPr>
          <a:lstStyle/>
          <a:p>
            <a:pPr algn="just">
              <a:defRPr/>
            </a:pPr>
            <a:r>
              <a:rPr lang="ru-RU" sz="1600" b="1" dirty="0" smtClean="0">
                <a:solidFill>
                  <a:srgbClr val="C00000"/>
                </a:solidFill>
              </a:rPr>
              <a:t>-Семейный </a:t>
            </a:r>
            <a:r>
              <a:rPr lang="ru-RU" sz="1600" b="1" dirty="0">
                <a:solidFill>
                  <a:srgbClr val="C00000"/>
                </a:solidFill>
              </a:rPr>
              <a:t>кодекс Российской Федерации. </a:t>
            </a:r>
            <a:r>
              <a:rPr lang="ru-RU" sz="1400" dirty="0">
                <a:solidFill>
                  <a:srgbClr val="7030A0"/>
                </a:solidFill>
              </a:rPr>
              <a:t>Утверждает права ребенка в семье. Защита прав и интересов детей возлагается на их родителей. Родители также наделены правами, обязанностями и ответственностью (Утвержден от 29.12.1995 N 223-ФЗ (ред. от 29.07.2018).</a:t>
            </a:r>
          </a:p>
          <a:p>
            <a:pPr algn="just">
              <a:defRPr/>
            </a:pPr>
            <a:r>
              <a:rPr lang="ru-RU" sz="1600" b="1" dirty="0" smtClean="0">
                <a:solidFill>
                  <a:srgbClr val="C00000"/>
                </a:solidFill>
              </a:rPr>
              <a:t>-ФЗ </a:t>
            </a:r>
            <a:r>
              <a:rPr lang="ru-RU" sz="1600" b="1" dirty="0">
                <a:solidFill>
                  <a:srgbClr val="C00000"/>
                </a:solidFill>
              </a:rPr>
              <a:t>«Об основных гарантиях прав ребенка в Российской Федерации» </a:t>
            </a:r>
            <a:r>
              <a:rPr lang="ru-RU" sz="1400" dirty="0">
                <a:solidFill>
                  <a:srgbClr val="7030A0"/>
                </a:solidFill>
              </a:rPr>
              <a:t>№ 124-ФЗ от 24 июля 1998 г. устанавливает основные гарантии прав и законных интересов ребенка </a:t>
            </a:r>
            <a:r>
              <a:rPr lang="ru-RU" sz="1400" dirty="0" smtClean="0">
                <a:solidFill>
                  <a:srgbClr val="7030A0"/>
                </a:solidFill>
              </a:rPr>
              <a:t>-</a:t>
            </a:r>
            <a:endParaRPr lang="ru-RU" sz="1400" dirty="0">
              <a:solidFill>
                <a:srgbClr val="7030A0"/>
              </a:solidFill>
            </a:endParaRPr>
          </a:p>
        </p:txBody>
      </p:sp>
      <p:sp>
        <p:nvSpPr>
          <p:cNvPr id="2" name="Прямоугольник 1"/>
          <p:cNvSpPr/>
          <p:nvPr/>
        </p:nvSpPr>
        <p:spPr>
          <a:xfrm>
            <a:off x="3522248" y="4266487"/>
            <a:ext cx="5423665" cy="830997"/>
          </a:xfrm>
          <a:prstGeom prst="rect">
            <a:avLst/>
          </a:prstGeom>
        </p:spPr>
        <p:txBody>
          <a:bodyPr wrap="square">
            <a:spAutoFit/>
          </a:bodyPr>
          <a:lstStyle/>
          <a:p>
            <a:pPr algn="just">
              <a:buSzPct val="100000"/>
              <a:defRPr/>
            </a:pPr>
            <a:r>
              <a:rPr lang="ru-RU" sz="1200" dirty="0" smtClean="0">
                <a:solidFill>
                  <a:srgbClr val="7030A0"/>
                </a:solidFill>
              </a:rPr>
              <a:t>- построена </a:t>
            </a:r>
            <a:r>
              <a:rPr lang="ru-RU" sz="1200" dirty="0">
                <a:solidFill>
                  <a:srgbClr val="7030A0"/>
                </a:solidFill>
              </a:rPr>
              <a:t>на принципах дошкольного образования, установленных </a:t>
            </a:r>
            <a:r>
              <a:rPr lang="ru-RU" sz="1200" dirty="0" smtClean="0">
                <a:solidFill>
                  <a:srgbClr val="7030A0"/>
                </a:solidFill>
              </a:rPr>
              <a:t>ФГОС </a:t>
            </a:r>
          </a:p>
          <a:p>
            <a:pPr algn="just">
              <a:tabLst>
                <a:tab pos="0" algn="l"/>
                <a:tab pos="180975" algn="l"/>
                <a:tab pos="1828800" algn="l"/>
                <a:tab pos="2743200" algn="l"/>
                <a:tab pos="3657600" algn="l"/>
                <a:tab pos="4572000" algn="l"/>
                <a:tab pos="5486400" algn="l"/>
                <a:tab pos="6400800" algn="l"/>
                <a:tab pos="7315200" algn="l"/>
                <a:tab pos="8229600" algn="l"/>
                <a:tab pos="9144000" algn="l"/>
                <a:tab pos="10058400" algn="l"/>
              </a:tabLst>
              <a:defRPr/>
            </a:pPr>
            <a:r>
              <a:rPr lang="ru-RU" sz="1200" dirty="0" smtClean="0">
                <a:solidFill>
                  <a:srgbClr val="7030A0"/>
                </a:solidFill>
              </a:rPr>
              <a:t>- обеспечение </a:t>
            </a:r>
            <a:r>
              <a:rPr lang="ru-RU" sz="1200" dirty="0">
                <a:solidFill>
                  <a:srgbClr val="7030A0"/>
                </a:solidFill>
              </a:rPr>
              <a:t>психолого-педагогической поддержки </a:t>
            </a:r>
            <a:r>
              <a:rPr lang="ru-RU" sz="1200" dirty="0" smtClean="0">
                <a:solidFill>
                  <a:srgbClr val="7030A0"/>
                </a:solidFill>
              </a:rPr>
              <a:t>семьи, </a:t>
            </a:r>
            <a:r>
              <a:rPr lang="ru-RU" sz="1200" dirty="0">
                <a:solidFill>
                  <a:srgbClr val="7030A0"/>
                </a:solidFill>
              </a:rPr>
              <a:t>повышение воспитательного потенциала </a:t>
            </a:r>
            <a:r>
              <a:rPr lang="ru-RU" sz="1200" dirty="0" smtClean="0">
                <a:solidFill>
                  <a:srgbClr val="7030A0"/>
                </a:solidFill>
              </a:rPr>
              <a:t>семьи и компетентности </a:t>
            </a:r>
            <a:r>
              <a:rPr lang="ru-RU" sz="1200" dirty="0">
                <a:solidFill>
                  <a:srgbClr val="7030A0"/>
                </a:solidFill>
              </a:rPr>
              <a:t>родителей в вопросах образования</a:t>
            </a:r>
            <a:r>
              <a:rPr lang="ru-RU" sz="1200" dirty="0" smtClean="0">
                <a:solidFill>
                  <a:srgbClr val="7030A0"/>
                </a:solidFill>
              </a:rPr>
              <a:t>;</a:t>
            </a:r>
            <a:endParaRPr lang="ru-RU" sz="1200" dirty="0">
              <a:solidFill>
                <a:srgbClr val="7030A0"/>
              </a:solidFill>
            </a:endParaRPr>
          </a:p>
        </p:txBody>
      </p:sp>
    </p:spTree>
    <p:extLst>
      <p:ext uri="{BB962C8B-B14F-4D97-AF65-F5344CB8AC3E}">
        <p14:creationId xmlns:p14="http://schemas.microsoft.com/office/powerpoint/2010/main" val="170719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5391150" y="139700"/>
            <a:ext cx="3646488" cy="465138"/>
          </a:xfrm>
        </p:spPr>
        <p:txBody>
          <a:bodyPr>
            <a:noAutofit/>
          </a:bodyPr>
          <a:lstStyle/>
          <a:p>
            <a:pPr>
              <a:defRPr/>
            </a:pPr>
            <a:r>
              <a:rPr lang="ru-RU" altLang="ru-RU" sz="1100" b="1" i="1" dirty="0">
                <a:solidFill>
                  <a:srgbClr val="A50021"/>
                </a:solidFill>
                <a:latin typeface="Times New Roman" panose="02020603050405020304" pitchFamily="18" charset="0"/>
                <a:cs typeface="Times New Roman" panose="02020603050405020304" pitchFamily="18" charset="0"/>
              </a:rPr>
              <a:t>«Мы никогда не сможем изменить направление ветра, </a:t>
            </a:r>
            <a:br>
              <a:rPr lang="ru-RU" altLang="ru-RU" sz="1100" b="1" i="1" dirty="0">
                <a:solidFill>
                  <a:srgbClr val="A50021"/>
                </a:solidFill>
                <a:latin typeface="Times New Roman" panose="02020603050405020304" pitchFamily="18" charset="0"/>
                <a:cs typeface="Times New Roman" panose="02020603050405020304" pitchFamily="18" charset="0"/>
              </a:rPr>
            </a:br>
            <a:r>
              <a:rPr lang="ru-RU" altLang="ru-RU" sz="1100" b="1" i="1" dirty="0">
                <a:solidFill>
                  <a:srgbClr val="A50021"/>
                </a:solidFill>
                <a:latin typeface="Times New Roman" panose="02020603050405020304" pitchFamily="18" charset="0"/>
                <a:cs typeface="Times New Roman" panose="02020603050405020304" pitchFamily="18" charset="0"/>
              </a:rPr>
              <a:t>но в нашей власти поставить нужные паруса» </a:t>
            </a:r>
            <a:br>
              <a:rPr lang="ru-RU" altLang="ru-RU" sz="1100" b="1" i="1" dirty="0">
                <a:solidFill>
                  <a:srgbClr val="A50021"/>
                </a:solidFill>
                <a:latin typeface="Times New Roman" panose="02020603050405020304" pitchFamily="18" charset="0"/>
                <a:cs typeface="Times New Roman" panose="02020603050405020304" pitchFamily="18" charset="0"/>
              </a:rPr>
            </a:br>
            <a:r>
              <a:rPr lang="ru-RU" altLang="ru-RU" sz="1100" b="1" i="1" dirty="0">
                <a:solidFill>
                  <a:srgbClr val="A50021"/>
                </a:solidFill>
                <a:latin typeface="Times New Roman" panose="02020603050405020304" pitchFamily="18" charset="0"/>
                <a:cs typeface="Times New Roman" panose="02020603050405020304" pitchFamily="18" charset="0"/>
              </a:rPr>
              <a:t>                                                                                  </a:t>
            </a:r>
            <a:r>
              <a:rPr lang="ru-RU" altLang="ru-RU" sz="1100" b="1" i="1" dirty="0" err="1">
                <a:solidFill>
                  <a:srgbClr val="A50021"/>
                </a:solidFill>
                <a:latin typeface="Times New Roman" panose="02020603050405020304" pitchFamily="18" charset="0"/>
                <a:cs typeface="Times New Roman" panose="02020603050405020304" pitchFamily="18" charset="0"/>
              </a:rPr>
              <a:t>Лао</a:t>
            </a:r>
            <a:r>
              <a:rPr lang="ru-RU" altLang="ru-RU" sz="1100" b="1" i="1" dirty="0">
                <a:solidFill>
                  <a:srgbClr val="A50021"/>
                </a:solidFill>
                <a:latin typeface="Times New Roman" panose="02020603050405020304" pitchFamily="18" charset="0"/>
                <a:cs typeface="Times New Roman" panose="02020603050405020304" pitchFamily="18" charset="0"/>
              </a:rPr>
              <a:t> </a:t>
            </a:r>
            <a:r>
              <a:rPr lang="ru-RU" altLang="ru-RU" sz="1100" b="1" i="1" dirty="0" err="1">
                <a:solidFill>
                  <a:srgbClr val="A50021"/>
                </a:solidFill>
                <a:latin typeface="Times New Roman" panose="02020603050405020304" pitchFamily="18" charset="0"/>
                <a:cs typeface="Times New Roman" panose="02020603050405020304" pitchFamily="18" charset="0"/>
              </a:rPr>
              <a:t>Цзы</a:t>
            </a:r>
            <a:endParaRPr lang="ru-RU" altLang="ru-RU" sz="1100" b="1" i="1" dirty="0">
              <a:solidFill>
                <a:srgbClr val="A50021"/>
              </a:solidFill>
              <a:latin typeface="Times New Roman" panose="02020603050405020304" pitchFamily="18" charset="0"/>
              <a:cs typeface="Times New Roman" panose="02020603050405020304" pitchFamily="18" charset="0"/>
            </a:endParaRPr>
          </a:p>
        </p:txBody>
      </p:sp>
      <p:sp>
        <p:nvSpPr>
          <p:cNvPr id="12" name="AutoShape 17"/>
          <p:cNvSpPr>
            <a:spLocks noChangeArrowheads="1"/>
          </p:cNvSpPr>
          <p:nvPr/>
        </p:nvSpPr>
        <p:spPr bwMode="auto">
          <a:xfrm>
            <a:off x="1598437" y="725421"/>
            <a:ext cx="6149975" cy="461962"/>
          </a:xfrm>
          <a:prstGeom prst="roundRect">
            <a:avLst>
              <a:gd name="adj" fmla="val 16667"/>
            </a:avLst>
          </a:prstGeom>
          <a:gradFill rotWithShape="0">
            <a:gsLst>
              <a:gs pos="0">
                <a:srgbClr val="2F7676"/>
              </a:gs>
              <a:gs pos="50000">
                <a:srgbClr val="66FFFF"/>
              </a:gs>
              <a:gs pos="100000">
                <a:srgbClr val="2F7676"/>
              </a:gs>
            </a:gsLst>
            <a:lin ang="5400000" scaled="1"/>
          </a:gra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77" tIns="43200" rIns="83077" bIns="43200" anchor="ct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2215" i="1">
                <a:solidFill>
                  <a:srgbClr val="990033"/>
                </a:solidFill>
                <a:latin typeface="Calibri" panose="020F0502020204030204" pitchFamily="34" charset="0"/>
                <a:ea typeface="Microsoft YaHei" panose="020B0503020204020204" pitchFamily="34" charset="-122"/>
                <a:cs typeface="Calibri" panose="020F0502020204030204" pitchFamily="34" charset="0"/>
              </a:rPr>
              <a:t>Какой он, завтрашний первоклассник</a:t>
            </a:r>
          </a:p>
        </p:txBody>
      </p:sp>
      <p:sp>
        <p:nvSpPr>
          <p:cNvPr id="14" name="Скругленный прямоугольник 13"/>
          <p:cNvSpPr/>
          <p:nvPr/>
        </p:nvSpPr>
        <p:spPr>
          <a:xfrm>
            <a:off x="370141" y="1288862"/>
            <a:ext cx="8304790" cy="560833"/>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2286463"/>
              <a:satOff val="100000"/>
              <a:lumOff val="85490"/>
              <a:alphaOff val="0"/>
            </a:schemeClr>
          </a:fillRef>
          <a:effectRef idx="2">
            <a:schemeClr val="accent4">
              <a:hueOff val="2286463"/>
              <a:satOff val="100000"/>
              <a:lumOff val="85490"/>
              <a:alphaOff val="0"/>
            </a:schemeClr>
          </a:effectRef>
          <a:fontRef idx="minor">
            <a:schemeClr val="lt1"/>
          </a:fontRef>
        </p:style>
        <p:txBody>
          <a:bodyPr/>
          <a:lstStyle/>
          <a:p>
            <a:pPr algn="just" eaLnBrk="1" hangingPunct="1">
              <a:lnSpc>
                <a:spcPct val="90000"/>
              </a:lnSpc>
              <a:defRPr/>
            </a:pPr>
            <a:r>
              <a:rPr lang="ru-RU" altLang="ru-RU" sz="1293" i="1" dirty="0">
                <a:solidFill>
                  <a:srgbClr val="FF0000"/>
                </a:solidFill>
                <a:cs typeface="Calibri" panose="020F0502020204030204" pitchFamily="34" charset="0"/>
              </a:rPr>
              <a:t>…</a:t>
            </a:r>
            <a:r>
              <a:rPr lang="ru-RU" altLang="ru-RU" sz="1293" b="1" i="1" dirty="0">
                <a:solidFill>
                  <a:srgbClr val="FF0000"/>
                </a:solidFill>
                <a:cs typeface="Calibri" panose="020F0502020204030204" pitchFamily="34" charset="0"/>
              </a:rPr>
              <a:t>глазами воспитателя? </a:t>
            </a:r>
            <a:r>
              <a:rPr lang="ru-RU" altLang="ru-RU" sz="1293" b="1" i="1" dirty="0">
                <a:solidFill>
                  <a:srgbClr val="333399"/>
                </a:solidFill>
                <a:cs typeface="Calibri" panose="020F0502020204030204" pitchFamily="34" charset="0"/>
              </a:rPr>
              <a:t>- Это Личность. Раскрепощенный, активный, целеустремленный. Жизнерадостный, любознательный. Умеет слушать и слышать. Хочет учиться в школе.</a:t>
            </a:r>
          </a:p>
        </p:txBody>
      </p:sp>
      <p:sp>
        <p:nvSpPr>
          <p:cNvPr id="15" name="Скругленный прямоугольник 14"/>
          <p:cNvSpPr/>
          <p:nvPr/>
        </p:nvSpPr>
        <p:spPr>
          <a:xfrm>
            <a:off x="373541" y="1880524"/>
            <a:ext cx="8297990" cy="497501"/>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2286463"/>
              <a:satOff val="100000"/>
              <a:lumOff val="85490"/>
              <a:alphaOff val="0"/>
            </a:schemeClr>
          </a:fillRef>
          <a:effectRef idx="2">
            <a:schemeClr val="accent4">
              <a:hueOff val="2286463"/>
              <a:satOff val="100000"/>
              <a:lumOff val="85490"/>
              <a:alphaOff val="0"/>
            </a:schemeClr>
          </a:effectRef>
          <a:fontRef idx="minor">
            <a:schemeClr val="lt1"/>
          </a:fontRef>
        </p:style>
        <p:txBody>
          <a:bodyPr/>
          <a:lstStyle/>
          <a:p>
            <a:pPr algn="just" eaLnBrk="1" hangingPunct="1">
              <a:lnSpc>
                <a:spcPct val="90000"/>
              </a:lnSpc>
              <a:defRPr/>
            </a:pPr>
            <a:r>
              <a:rPr lang="ru-RU" altLang="ru-RU" sz="1477" i="1" dirty="0">
                <a:solidFill>
                  <a:srgbClr val="FF0000"/>
                </a:solidFill>
              </a:rPr>
              <a:t>...</a:t>
            </a:r>
            <a:r>
              <a:rPr lang="ru-RU" altLang="ru-RU" sz="1293" b="1" i="1" dirty="0">
                <a:solidFill>
                  <a:srgbClr val="FF0000"/>
                </a:solidFill>
              </a:rPr>
              <a:t>глазами учителя?</a:t>
            </a:r>
            <a:r>
              <a:rPr lang="ru-RU" altLang="ru-RU" sz="1293" b="1" i="1" dirty="0">
                <a:solidFill>
                  <a:srgbClr val="333399"/>
                </a:solidFill>
              </a:rPr>
              <a:t> – Еще не ученик, но обладает знаниями, умениями, необходимыми для обучения в школе. Хочет и может учиться. У него ответственные родители. </a:t>
            </a:r>
          </a:p>
        </p:txBody>
      </p:sp>
      <p:sp>
        <p:nvSpPr>
          <p:cNvPr id="16" name="Скругленный прямоугольник 15"/>
          <p:cNvSpPr/>
          <p:nvPr/>
        </p:nvSpPr>
        <p:spPr>
          <a:xfrm>
            <a:off x="429658" y="2439683"/>
            <a:ext cx="8165615" cy="537354"/>
          </a:xfrm>
          <a:prstGeom prst="roundRect">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2286463"/>
              <a:satOff val="100000"/>
              <a:lumOff val="85490"/>
              <a:alphaOff val="0"/>
            </a:schemeClr>
          </a:fillRef>
          <a:effectRef idx="2">
            <a:schemeClr val="accent4">
              <a:hueOff val="2286463"/>
              <a:satOff val="100000"/>
              <a:lumOff val="85490"/>
              <a:alphaOff val="0"/>
            </a:schemeClr>
          </a:effectRef>
          <a:fontRef idx="minor">
            <a:schemeClr val="lt1"/>
          </a:fontRef>
        </p:style>
        <p:txBody>
          <a:bodyPr/>
          <a:lstStyle/>
          <a:p>
            <a:pPr eaLnBrk="1" hangingPunct="1">
              <a:lnSpc>
                <a:spcPct val="90000"/>
              </a:lnSpc>
              <a:defRPr/>
            </a:pPr>
            <a:r>
              <a:rPr lang="ru-RU" altLang="ru-RU" sz="1293" i="1" dirty="0">
                <a:solidFill>
                  <a:srgbClr val="FF0000"/>
                </a:solidFill>
                <a:latin typeface="Verdana" panose="020B0604030504040204" pitchFamily="34" charset="0"/>
              </a:rPr>
              <a:t>…</a:t>
            </a:r>
            <a:r>
              <a:rPr lang="ru-RU" altLang="ru-RU" sz="1293" b="1" i="1" dirty="0">
                <a:solidFill>
                  <a:srgbClr val="FF0000"/>
                </a:solidFill>
              </a:rPr>
              <a:t>глазами родителей?</a:t>
            </a:r>
            <a:r>
              <a:rPr lang="ru-RU" altLang="ru-RU" sz="1293" b="1" i="1" dirty="0">
                <a:solidFill>
                  <a:srgbClr val="333399"/>
                </a:solidFill>
              </a:rPr>
              <a:t> - Уже не дошкольник. Здоровый, не боится ничего нового. Умеет читать, считать. Понимает, что от хорошей учебы зависит его будущее</a:t>
            </a:r>
            <a:r>
              <a:rPr lang="ru-RU" altLang="ru-RU" sz="1293" b="1" i="1" dirty="0" smtClean="0">
                <a:solidFill>
                  <a:srgbClr val="333399"/>
                </a:solidFill>
              </a:rPr>
              <a:t>. И все же еще ребенок…</a:t>
            </a:r>
            <a:endParaRPr lang="ru-RU" altLang="ru-RU" sz="1293" b="1" i="1" dirty="0">
              <a:solidFill>
                <a:srgbClr val="333399"/>
              </a:solidFill>
            </a:endParaRPr>
          </a:p>
        </p:txBody>
      </p:sp>
      <p:sp>
        <p:nvSpPr>
          <p:cNvPr id="19" name="AutoShape 9"/>
          <p:cNvSpPr>
            <a:spLocks noChangeArrowheads="1"/>
          </p:cNvSpPr>
          <p:nvPr/>
        </p:nvSpPr>
        <p:spPr bwMode="auto">
          <a:xfrm>
            <a:off x="6400799" y="3617026"/>
            <a:ext cx="2643583" cy="403225"/>
          </a:xfrm>
          <a:prstGeom prst="wedgeRoundRectCallout">
            <a:avLst>
              <a:gd name="adj1" fmla="val -35778"/>
              <a:gd name="adj2" fmla="val 2652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477" dirty="0">
                <a:solidFill>
                  <a:srgbClr val="FFFF00"/>
                </a:solidFill>
                <a:latin typeface="Calibri" panose="020F0502020204030204" pitchFamily="34" charset="0"/>
                <a:cs typeface="Calibri" panose="020F0502020204030204" pitchFamily="34" charset="0"/>
              </a:rPr>
              <a:t>Умеет подчиняться правилам</a:t>
            </a:r>
          </a:p>
          <a:p>
            <a:pPr algn="ctr">
              <a:lnSpc>
                <a:spcPct val="80000"/>
              </a:lnSpc>
              <a:buFontTx/>
              <a:buNone/>
              <a:defRPr/>
            </a:pPr>
            <a:endParaRPr lang="ru-RU" altLang="ru-RU" sz="1293" dirty="0">
              <a:solidFill>
                <a:srgbClr val="663300"/>
              </a:solidFill>
            </a:endParaRPr>
          </a:p>
          <a:p>
            <a:pPr algn="ctr">
              <a:spcBef>
                <a:spcPct val="0"/>
              </a:spcBef>
              <a:buFontTx/>
              <a:buNone/>
              <a:defRPr/>
            </a:pPr>
            <a:endParaRPr lang="ru-RU" altLang="ru-RU" sz="1293" dirty="0">
              <a:solidFill>
                <a:srgbClr val="663300"/>
              </a:solidFill>
            </a:endParaRPr>
          </a:p>
        </p:txBody>
      </p:sp>
      <p:sp>
        <p:nvSpPr>
          <p:cNvPr id="20" name="AutoShape 11"/>
          <p:cNvSpPr>
            <a:spLocks noChangeArrowheads="1"/>
          </p:cNvSpPr>
          <p:nvPr/>
        </p:nvSpPr>
        <p:spPr bwMode="auto">
          <a:xfrm>
            <a:off x="6400799" y="4051285"/>
            <a:ext cx="2672159" cy="569912"/>
          </a:xfrm>
          <a:prstGeom prst="wedgeRoundRectCallout">
            <a:avLst>
              <a:gd name="adj1" fmla="val -25398"/>
              <a:gd name="adj2" fmla="val 2749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477" dirty="0">
                <a:solidFill>
                  <a:srgbClr val="FFFF00"/>
                </a:solidFill>
                <a:latin typeface="Calibri" panose="020F0502020204030204" pitchFamily="34" charset="0"/>
                <a:cs typeface="Calibri" panose="020F0502020204030204" pitchFamily="34" charset="0"/>
              </a:rPr>
              <a:t>Не конфликтует</a:t>
            </a:r>
          </a:p>
          <a:p>
            <a:pPr algn="ctr" eaLnBrk="1" hangingPunct="1">
              <a:spcBef>
                <a:spcPct val="0"/>
              </a:spcBef>
              <a:buFontTx/>
              <a:buNone/>
              <a:defRPr/>
            </a:pPr>
            <a:r>
              <a:rPr lang="ru-RU" altLang="ru-RU" sz="1477" dirty="0">
                <a:solidFill>
                  <a:srgbClr val="FFFF00"/>
                </a:solidFill>
                <a:latin typeface="Calibri" panose="020F0502020204030204" pitchFamily="34" charset="0"/>
                <a:cs typeface="Calibri" panose="020F0502020204030204" pitchFamily="34" charset="0"/>
              </a:rPr>
              <a:t>с другими детьми</a:t>
            </a:r>
          </a:p>
          <a:p>
            <a:pPr algn="ctr">
              <a:spcBef>
                <a:spcPct val="0"/>
              </a:spcBef>
              <a:buFontTx/>
              <a:buNone/>
              <a:defRPr/>
            </a:pPr>
            <a:endParaRPr lang="ru-RU" altLang="ru-RU" sz="1662" dirty="0">
              <a:solidFill>
                <a:srgbClr val="FFFF00"/>
              </a:solidFill>
              <a:latin typeface="Calibri" panose="020F0502020204030204" pitchFamily="34" charset="0"/>
              <a:cs typeface="Calibri" panose="020F0502020204030204" pitchFamily="34" charset="0"/>
            </a:endParaRPr>
          </a:p>
        </p:txBody>
      </p:sp>
      <p:sp>
        <p:nvSpPr>
          <p:cNvPr id="21" name="AutoShape 10"/>
          <p:cNvSpPr>
            <a:spLocks noChangeArrowheads="1"/>
          </p:cNvSpPr>
          <p:nvPr/>
        </p:nvSpPr>
        <p:spPr bwMode="auto">
          <a:xfrm>
            <a:off x="6400799" y="4637923"/>
            <a:ext cx="2672159" cy="449262"/>
          </a:xfrm>
          <a:prstGeom prst="wedgeRoundRectCallout">
            <a:avLst>
              <a:gd name="adj1" fmla="val -42528"/>
              <a:gd name="adj2" fmla="val 2652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477" dirty="0">
                <a:solidFill>
                  <a:srgbClr val="FFFF00"/>
                </a:solidFill>
                <a:latin typeface="Calibri" panose="020F0502020204030204" pitchFamily="34" charset="0"/>
                <a:cs typeface="Calibri" panose="020F0502020204030204" pitchFamily="34" charset="0"/>
              </a:rPr>
              <a:t>С ним можно договориться</a:t>
            </a:r>
          </a:p>
          <a:p>
            <a:pPr algn="ctr">
              <a:spcBef>
                <a:spcPct val="0"/>
              </a:spcBef>
              <a:buFontTx/>
              <a:buNone/>
              <a:defRPr/>
            </a:pPr>
            <a:endParaRPr lang="ru-RU" altLang="ru-RU" sz="1477" dirty="0">
              <a:solidFill>
                <a:srgbClr val="663300"/>
              </a:solidFill>
            </a:endParaRPr>
          </a:p>
        </p:txBody>
      </p:sp>
      <p:sp>
        <p:nvSpPr>
          <p:cNvPr id="22" name="AutoShape 10"/>
          <p:cNvSpPr>
            <a:spLocks noChangeArrowheads="1"/>
          </p:cNvSpPr>
          <p:nvPr/>
        </p:nvSpPr>
        <p:spPr bwMode="auto">
          <a:xfrm>
            <a:off x="6400799" y="5125697"/>
            <a:ext cx="2679304" cy="353031"/>
          </a:xfrm>
          <a:prstGeom prst="wedgeRoundRectCallout">
            <a:avLst>
              <a:gd name="adj1" fmla="val -7287"/>
              <a:gd name="adj2" fmla="val -1846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477" dirty="0">
                <a:solidFill>
                  <a:srgbClr val="FFFF00"/>
                </a:solidFill>
                <a:latin typeface="Calibri" panose="020F0502020204030204" pitchFamily="34" charset="0"/>
                <a:cs typeface="Calibri" panose="020F0502020204030204" pitchFamily="34" charset="0"/>
              </a:rPr>
              <a:t>Уверен </a:t>
            </a:r>
            <a:r>
              <a:rPr lang="ru-RU" altLang="ru-RU" sz="1477" dirty="0" smtClean="0">
                <a:solidFill>
                  <a:srgbClr val="FFFF00"/>
                </a:solidFill>
                <a:latin typeface="Calibri" panose="020F0502020204030204" pitchFamily="34" charset="0"/>
                <a:cs typeface="Calibri" panose="020F0502020204030204" pitchFamily="34" charset="0"/>
              </a:rPr>
              <a:t>в </a:t>
            </a:r>
            <a:r>
              <a:rPr lang="ru-RU" altLang="ru-RU" sz="1477" dirty="0">
                <a:solidFill>
                  <a:srgbClr val="FFFF00"/>
                </a:solidFill>
                <a:latin typeface="Calibri" panose="020F0502020204030204" pitchFamily="34" charset="0"/>
                <a:cs typeface="Calibri" panose="020F0502020204030204" pitchFamily="34" charset="0"/>
              </a:rPr>
              <a:t>своих силах</a:t>
            </a:r>
          </a:p>
          <a:p>
            <a:pPr algn="ctr">
              <a:spcBef>
                <a:spcPct val="0"/>
              </a:spcBef>
              <a:buFontTx/>
              <a:buNone/>
              <a:defRPr/>
            </a:pPr>
            <a:endParaRPr lang="ru-RU" altLang="ru-RU" sz="1293" dirty="0">
              <a:solidFill>
                <a:srgbClr val="663300"/>
              </a:solidFill>
            </a:endParaRPr>
          </a:p>
        </p:txBody>
      </p:sp>
      <p:sp>
        <p:nvSpPr>
          <p:cNvPr id="23" name="AutoShape 8"/>
          <p:cNvSpPr>
            <a:spLocks noChangeArrowheads="1"/>
          </p:cNvSpPr>
          <p:nvPr/>
        </p:nvSpPr>
        <p:spPr bwMode="auto">
          <a:xfrm>
            <a:off x="6400798" y="5514898"/>
            <a:ext cx="2707085" cy="738604"/>
          </a:xfrm>
          <a:prstGeom prst="wedgeRoundRectCallout">
            <a:avLst>
              <a:gd name="adj1" fmla="val -11954"/>
              <a:gd name="adj2" fmla="val -4231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50000"/>
              </a:spcBef>
              <a:buFontTx/>
              <a:buNone/>
              <a:defRPr/>
            </a:pPr>
            <a:r>
              <a:rPr lang="ru-RU" altLang="ru-RU" sz="1477" dirty="0">
                <a:solidFill>
                  <a:srgbClr val="FFFF00"/>
                </a:solidFill>
                <a:latin typeface="Calibri" panose="020F0502020204030204" pitchFamily="34" charset="0"/>
                <a:cs typeface="Calibri" panose="020F0502020204030204" pitchFamily="34" charset="0"/>
              </a:rPr>
              <a:t>Знает и соблюдает  нравственные нормы поведения</a:t>
            </a:r>
          </a:p>
          <a:p>
            <a:pPr algn="ctr">
              <a:spcBef>
                <a:spcPct val="0"/>
              </a:spcBef>
              <a:buFontTx/>
              <a:buNone/>
              <a:defRPr/>
            </a:pPr>
            <a:endParaRPr lang="ru-RU" altLang="ru-RU" sz="1477" b="0" dirty="0">
              <a:solidFill>
                <a:srgbClr val="FFFF00"/>
              </a:solidFill>
              <a:latin typeface="Calibri" panose="020F0502020204030204" pitchFamily="34" charset="0"/>
              <a:cs typeface="Calibri" panose="020F0502020204030204" pitchFamily="34" charset="0"/>
            </a:endParaRPr>
          </a:p>
        </p:txBody>
      </p:sp>
      <p:pic>
        <p:nvPicPr>
          <p:cNvPr id="2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624" y="3089743"/>
            <a:ext cx="2203450" cy="557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 name="AutoShape 6"/>
          <p:cNvSpPr>
            <a:spLocks noChangeArrowheads="1"/>
          </p:cNvSpPr>
          <p:nvPr/>
        </p:nvSpPr>
        <p:spPr bwMode="auto">
          <a:xfrm>
            <a:off x="74281" y="3563450"/>
            <a:ext cx="2526042" cy="887692"/>
          </a:xfrm>
          <a:prstGeom prst="wedgeRoundRectCallout">
            <a:avLst>
              <a:gd name="adj1" fmla="val 46551"/>
              <a:gd name="adj2" fmla="val 1938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477" dirty="0">
                <a:solidFill>
                  <a:srgbClr val="FFFF00"/>
                </a:solidFill>
                <a:latin typeface="Calibri" panose="020F0502020204030204" pitchFamily="34" charset="0"/>
                <a:cs typeface="Calibri" panose="020F0502020204030204" pitchFamily="34" charset="0"/>
              </a:rPr>
              <a:t>Управляет эмоциями </a:t>
            </a:r>
            <a:r>
              <a:rPr lang="ru-RU" altLang="ru-RU" sz="1477" dirty="0" smtClean="0">
                <a:solidFill>
                  <a:srgbClr val="FFFF00"/>
                </a:solidFill>
                <a:latin typeface="Calibri" panose="020F0502020204030204" pitchFamily="34" charset="0"/>
                <a:cs typeface="Calibri" panose="020F0502020204030204" pitchFamily="34" charset="0"/>
              </a:rPr>
              <a:t>и </a:t>
            </a:r>
            <a:r>
              <a:rPr lang="ru-RU" altLang="ru-RU" sz="1477" dirty="0">
                <a:solidFill>
                  <a:srgbClr val="FFFF00"/>
                </a:solidFill>
                <a:latin typeface="Calibri" panose="020F0502020204030204" pitchFamily="34" charset="0"/>
                <a:cs typeface="Calibri" panose="020F0502020204030204" pitchFamily="34" charset="0"/>
              </a:rPr>
              <a:t>поведением </a:t>
            </a:r>
            <a:r>
              <a:rPr lang="ru-RU" altLang="ru-RU" sz="1477" dirty="0" smtClean="0">
                <a:solidFill>
                  <a:srgbClr val="FFFF00"/>
                </a:solidFill>
                <a:latin typeface="Calibri" panose="020F0502020204030204" pitchFamily="34" charset="0"/>
                <a:cs typeface="Calibri" panose="020F0502020204030204" pitchFamily="34" charset="0"/>
              </a:rPr>
              <a:t>в </a:t>
            </a:r>
            <a:r>
              <a:rPr lang="ru-RU" altLang="ru-RU" sz="1477" dirty="0">
                <a:solidFill>
                  <a:srgbClr val="FFFF00"/>
                </a:solidFill>
                <a:latin typeface="Calibri" panose="020F0502020204030204" pitchFamily="34" charset="0"/>
                <a:cs typeface="Calibri" panose="020F0502020204030204" pitchFamily="34" charset="0"/>
              </a:rPr>
              <a:t>стрессовых ситуациях </a:t>
            </a:r>
          </a:p>
        </p:txBody>
      </p:sp>
      <p:sp>
        <p:nvSpPr>
          <p:cNvPr id="27" name="AutoShape 7"/>
          <p:cNvSpPr>
            <a:spLocks noChangeArrowheads="1"/>
          </p:cNvSpPr>
          <p:nvPr/>
        </p:nvSpPr>
        <p:spPr bwMode="auto">
          <a:xfrm>
            <a:off x="61951" y="4484716"/>
            <a:ext cx="2526043" cy="865604"/>
          </a:xfrm>
          <a:prstGeom prst="wedgeRoundRectCallout">
            <a:avLst>
              <a:gd name="adj1" fmla="val 45454"/>
              <a:gd name="adj2" fmla="val -2350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477" dirty="0">
                <a:solidFill>
                  <a:srgbClr val="FFFF00"/>
                </a:solidFill>
                <a:latin typeface="Calibri" panose="020F0502020204030204" pitchFamily="34" charset="0"/>
                <a:cs typeface="Calibri" panose="020F0502020204030204" pitchFamily="34" charset="0"/>
              </a:rPr>
              <a:t>Развивает доброжелательное отношение к окружающим</a:t>
            </a:r>
          </a:p>
        </p:txBody>
      </p:sp>
      <p:sp>
        <p:nvSpPr>
          <p:cNvPr id="28" name="AutoShape 12"/>
          <p:cNvSpPr>
            <a:spLocks noChangeArrowheads="1"/>
          </p:cNvSpPr>
          <p:nvPr/>
        </p:nvSpPr>
        <p:spPr bwMode="auto">
          <a:xfrm>
            <a:off x="17171" y="5409462"/>
            <a:ext cx="2554615" cy="924949"/>
          </a:xfrm>
          <a:prstGeom prst="wedgeRoundRectCallout">
            <a:avLst>
              <a:gd name="adj1" fmla="val 25162"/>
              <a:gd name="adj2" fmla="val -5047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r>
              <a:rPr lang="ru-RU" altLang="ru-RU" sz="1477" dirty="0">
                <a:solidFill>
                  <a:srgbClr val="FFFF00"/>
                </a:solidFill>
                <a:latin typeface="Calibri" panose="020F0502020204030204" pitchFamily="34" charset="0"/>
                <a:cs typeface="Calibri" panose="020F0502020204030204" pitchFamily="34" charset="0"/>
              </a:rPr>
              <a:t>Умеет выстраивать конструктивное отношение </a:t>
            </a:r>
            <a:r>
              <a:rPr lang="ru-RU" altLang="ru-RU" sz="1477" dirty="0" smtClean="0">
                <a:solidFill>
                  <a:srgbClr val="FFFF00"/>
                </a:solidFill>
                <a:latin typeface="Calibri" panose="020F0502020204030204" pitchFamily="34" charset="0"/>
                <a:cs typeface="Calibri" panose="020F0502020204030204" pitchFamily="34" charset="0"/>
              </a:rPr>
              <a:t>к </a:t>
            </a:r>
            <a:r>
              <a:rPr lang="ru-RU" altLang="ru-RU" sz="1477" dirty="0">
                <a:solidFill>
                  <a:srgbClr val="FFFF00"/>
                </a:solidFill>
                <a:latin typeface="Calibri" panose="020F0502020204030204" pitchFamily="34" charset="0"/>
                <a:cs typeface="Calibri" panose="020F0502020204030204" pitchFamily="34" charset="0"/>
              </a:rPr>
              <a:t>самому себе</a:t>
            </a:r>
          </a:p>
        </p:txBody>
      </p:sp>
      <p:pic>
        <p:nvPicPr>
          <p:cNvPr id="31" name="Рисунок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86" y="3552791"/>
            <a:ext cx="3800476" cy="278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95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800" fill="hold">
                                          <p:stCondLst>
                                            <p:cond delay="0"/>
                                          </p:stCondLst>
                                        </p:cTn>
                                        <p:tgtEl>
                                          <p:spTgt spid="11"/>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7520"/>
                            </p:stCondLst>
                            <p:childTnLst>
                              <p:par>
                                <p:cTn id="10" presetID="10" presetClass="entr" fill="hold" nodeType="afterEffect">
                                  <p:stCondLst>
                                    <p:cond delay="1000"/>
                                  </p:stCondLst>
                                  <p:childTnLst>
                                    <p:set>
                                      <p:cBhvr additive="repl">
                                        <p:cTn id="11" dur="1" fill="hold">
                                          <p:stCondLst>
                                            <p:cond delay="0"/>
                                          </p:stCondLst>
                                        </p:cTn>
                                        <p:tgtEl>
                                          <p:spTgt spid="12"/>
                                        </p:tgtEl>
                                        <p:attrNameLst>
                                          <p:attrName>style.visibility</p:attrName>
                                        </p:attrNameLst>
                                      </p:cBhvr>
                                      <p:to>
                                        <p:strVal val="visible"/>
                                      </p:to>
                                    </p:set>
                                    <p:animEffect transition="in" filter="fade">
                                      <p:cBhvr additive="repl">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p:cNvSpPr>
            <a:spLocks noChangeArrowheads="1"/>
          </p:cNvSpPr>
          <p:nvPr/>
        </p:nvSpPr>
        <p:spPr bwMode="auto">
          <a:xfrm>
            <a:off x="2467254" y="499261"/>
            <a:ext cx="4137025" cy="327025"/>
          </a:xfrm>
          <a:prstGeom prst="roundRect">
            <a:avLst>
              <a:gd name="adj" fmla="val 16667"/>
            </a:avLst>
          </a:prstGeom>
          <a:gradFill rotWithShape="1">
            <a:gsLst>
              <a:gs pos="0">
                <a:srgbClr val="A9A944"/>
              </a:gs>
              <a:gs pos="50000">
                <a:srgbClr val="FFFF66"/>
              </a:gs>
              <a:gs pos="100000">
                <a:srgbClr val="A9A944"/>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indent="449263">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indent="0" algn="ctr" eaLnBrk="1" hangingPunct="1">
              <a:spcBef>
                <a:spcPct val="0"/>
              </a:spcBef>
              <a:buClrTx/>
              <a:buSzTx/>
              <a:buFontTx/>
              <a:buNone/>
              <a:defRPr/>
            </a:pPr>
            <a:r>
              <a:rPr lang="ru-RU" sz="2000" b="1" dirty="0" smtClean="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Общество рассчитывает</a:t>
            </a:r>
            <a:endParaRPr lang="ru-RU" sz="2000" b="1" dirty="0">
              <a:solidFill>
                <a:srgbClr val="99003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AutoShape 21"/>
          <p:cNvSpPr>
            <a:spLocks noChangeArrowheads="1"/>
          </p:cNvSpPr>
          <p:nvPr/>
        </p:nvSpPr>
        <p:spPr bwMode="auto">
          <a:xfrm flipV="1">
            <a:off x="-40682" y="1025937"/>
            <a:ext cx="2086079" cy="1352236"/>
          </a:xfrm>
          <a:prstGeom prst="wedgeRectCallout">
            <a:avLst>
              <a:gd name="adj1" fmla="val 10044"/>
              <a:gd name="adj2" fmla="val 48848"/>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just" eaLnBrk="1" hangingPunct="1">
              <a:spcBef>
                <a:spcPct val="0"/>
              </a:spcBef>
              <a:buFontTx/>
              <a:buNone/>
            </a:pPr>
            <a:r>
              <a:rPr lang="ru-RU" altLang="ru-RU" sz="1400" b="1" i="1" dirty="0">
                <a:solidFill>
                  <a:srgbClr val="FFFF00"/>
                </a:solidFill>
                <a:latin typeface="Calibri" panose="020F0502020204030204" pitchFamily="34" charset="0"/>
                <a:cs typeface="Calibri" panose="020F0502020204030204" pitchFamily="34" charset="0"/>
              </a:rPr>
              <a:t>на создание условий для полноценного и качественного образования ребенка в ДОО и семье</a:t>
            </a:r>
          </a:p>
          <a:p>
            <a:pPr algn="ctr" eaLnBrk="1" hangingPunct="1">
              <a:spcBef>
                <a:spcPct val="0"/>
              </a:spcBef>
              <a:buFontTx/>
              <a:buNone/>
            </a:pPr>
            <a:endParaRPr lang="ru-RU" altLang="ru-RU" sz="1600" dirty="0">
              <a:latin typeface="Arial" panose="020B0604020202020204" pitchFamily="34" charset="0"/>
            </a:endParaRPr>
          </a:p>
        </p:txBody>
      </p:sp>
      <p:sp>
        <p:nvSpPr>
          <p:cNvPr id="11" name="AutoShape 22"/>
          <p:cNvSpPr>
            <a:spLocks noChangeArrowheads="1"/>
          </p:cNvSpPr>
          <p:nvPr/>
        </p:nvSpPr>
        <p:spPr bwMode="auto">
          <a:xfrm flipV="1">
            <a:off x="2045397" y="1025937"/>
            <a:ext cx="2305842" cy="1352236"/>
          </a:xfrm>
          <a:prstGeom prst="wedgeRectCallout">
            <a:avLst>
              <a:gd name="adj1" fmla="val 39724"/>
              <a:gd name="adj2" fmla="val 49023"/>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just" eaLnBrk="1" hangingPunct="1">
              <a:lnSpc>
                <a:spcPct val="93000"/>
              </a:lnSpc>
              <a:spcBef>
                <a:spcPct val="0"/>
              </a:spcBef>
              <a:buClr>
                <a:srgbClr val="000000"/>
              </a:buClr>
              <a:buFontTx/>
              <a:buNone/>
            </a:pPr>
            <a:r>
              <a:rPr lang="ru-RU" altLang="ru-RU" sz="1400" b="1" i="1" dirty="0">
                <a:solidFill>
                  <a:srgbClr val="FFFF00"/>
                </a:solidFill>
                <a:latin typeface="Calibri" panose="020F0502020204030204" pitchFamily="34" charset="0"/>
                <a:cs typeface="Calibri" panose="020F0502020204030204" pitchFamily="34" charset="0"/>
              </a:rPr>
              <a:t>на содействие в укреплении веры родителя в своего ребенка и в себя, как компетентного родителя</a:t>
            </a:r>
            <a:r>
              <a:rPr lang="ru-RU" altLang="ru-RU" sz="1600" b="1" i="1" dirty="0">
                <a:solidFill>
                  <a:srgbClr val="FFFF00"/>
                </a:solidFill>
                <a:latin typeface="Calibri" panose="020F0502020204030204" pitchFamily="34" charset="0"/>
                <a:cs typeface="Calibri" panose="020F0502020204030204" pitchFamily="34" charset="0"/>
              </a:rPr>
              <a:t>.</a:t>
            </a:r>
          </a:p>
          <a:p>
            <a:pPr algn="ctr" eaLnBrk="1" hangingPunct="1">
              <a:spcBef>
                <a:spcPct val="0"/>
              </a:spcBef>
              <a:buFontTx/>
              <a:buNone/>
            </a:pPr>
            <a:endParaRPr lang="ru-RU" altLang="ru-RU" sz="2000" dirty="0">
              <a:solidFill>
                <a:srgbClr val="FFFF00"/>
              </a:solidFill>
              <a:latin typeface="Arial" panose="020B0604020202020204" pitchFamily="34" charset="0"/>
            </a:endParaRPr>
          </a:p>
        </p:txBody>
      </p:sp>
      <p:sp>
        <p:nvSpPr>
          <p:cNvPr id="12" name="AutoShape 21"/>
          <p:cNvSpPr>
            <a:spLocks noChangeArrowheads="1"/>
          </p:cNvSpPr>
          <p:nvPr/>
        </p:nvSpPr>
        <p:spPr bwMode="auto">
          <a:xfrm flipV="1">
            <a:off x="4381676" y="1034511"/>
            <a:ext cx="2222603" cy="1343662"/>
          </a:xfrm>
          <a:prstGeom prst="wedgeRectCallout">
            <a:avLst>
              <a:gd name="adj1" fmla="val -23336"/>
              <a:gd name="adj2" fmla="val 50997"/>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just" eaLnBrk="1" hangingPunct="1">
              <a:spcBef>
                <a:spcPct val="0"/>
              </a:spcBef>
              <a:buFontTx/>
              <a:buNone/>
            </a:pPr>
            <a:r>
              <a:rPr lang="ru-RU" altLang="ru-RU" sz="1400" b="1" i="1" dirty="0">
                <a:solidFill>
                  <a:srgbClr val="FFFF00"/>
                </a:solidFill>
                <a:latin typeface="Calibri" panose="020F0502020204030204" pitchFamily="34" charset="0"/>
                <a:cs typeface="Calibri" panose="020F0502020204030204" pitchFamily="34" charset="0"/>
              </a:rPr>
              <a:t>на активное вовлечение родителей в образовательно-воспитательный процесс в ДОО</a:t>
            </a:r>
          </a:p>
        </p:txBody>
      </p:sp>
      <p:sp>
        <p:nvSpPr>
          <p:cNvPr id="13" name="AutoShape 22"/>
          <p:cNvSpPr>
            <a:spLocks noChangeArrowheads="1"/>
          </p:cNvSpPr>
          <p:nvPr/>
        </p:nvSpPr>
        <p:spPr bwMode="auto">
          <a:xfrm flipV="1">
            <a:off x="6558856" y="1034511"/>
            <a:ext cx="2585144" cy="1348068"/>
          </a:xfrm>
          <a:prstGeom prst="wedgeRectCallout">
            <a:avLst>
              <a:gd name="adj1" fmla="val -43209"/>
              <a:gd name="adj2" fmla="val 44595"/>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just" eaLnBrk="1" hangingPunct="1">
              <a:spcBef>
                <a:spcPct val="0"/>
              </a:spcBef>
              <a:buFontTx/>
              <a:buNone/>
            </a:pPr>
            <a:r>
              <a:rPr lang="ru-RU" altLang="ru-RU" sz="1400" b="1" i="1" dirty="0">
                <a:solidFill>
                  <a:srgbClr val="FFFF00"/>
                </a:solidFill>
                <a:latin typeface="Calibri" panose="020F0502020204030204" pitchFamily="34" charset="0"/>
              </a:rPr>
              <a:t>на обеспечение физического, психологического здоровья, интеллектуального,  эстетического развития детей  в ДОО и семье</a:t>
            </a:r>
          </a:p>
        </p:txBody>
      </p:sp>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6" y="2546561"/>
            <a:ext cx="1489351" cy="192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61" y="4474209"/>
            <a:ext cx="1477963"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8406" y="4942509"/>
            <a:ext cx="1917696" cy="191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Прямоугольник 16"/>
          <p:cNvSpPr/>
          <p:nvPr/>
        </p:nvSpPr>
        <p:spPr>
          <a:xfrm>
            <a:off x="1580549" y="2416309"/>
            <a:ext cx="6160552" cy="2437590"/>
          </a:xfrm>
          <a:prstGeom prst="rect">
            <a:avLst/>
          </a:prstGeom>
        </p:spPr>
        <p:txBody>
          <a:bodyPr wrap="square">
            <a:spAutoFit/>
          </a:bodyPr>
          <a:lstStyle/>
          <a:p>
            <a:pPr>
              <a:spcBef>
                <a:spcPct val="20000"/>
              </a:spcBef>
              <a:defRPr/>
            </a:pPr>
            <a:r>
              <a:rPr lang="ru-RU" altLang="ru-RU" b="1" dirty="0">
                <a:solidFill>
                  <a:srgbClr val="990033"/>
                </a:solidFill>
                <a:latin typeface="Calibri" panose="020F0502020204030204" pitchFamily="34" charset="0"/>
                <a:cs typeface="Calibri" panose="020F0502020204030204" pitchFamily="34" charset="0"/>
              </a:rPr>
              <a:t>Ключевые навыки:</a:t>
            </a:r>
          </a:p>
          <a:p>
            <a:pPr marL="354013">
              <a:spcBef>
                <a:spcPct val="20000"/>
              </a:spcBef>
              <a:buFont typeface="Wingdings" panose="05000000000000000000" pitchFamily="2" charset="2"/>
              <a:buChar char="q"/>
              <a:defRPr/>
            </a:pPr>
            <a:r>
              <a:rPr lang="ru-RU" altLang="ru-RU" sz="1600" b="1" dirty="0">
                <a:solidFill>
                  <a:srgbClr val="C00000"/>
                </a:solidFill>
                <a:latin typeface="Calibri" panose="020F0502020204030204" pitchFamily="34" charset="0"/>
                <a:cs typeface="Calibri" panose="020F0502020204030204" pitchFamily="34" charset="0"/>
              </a:rPr>
              <a:t>Интеллектуальное развитие</a:t>
            </a:r>
          </a:p>
          <a:p>
            <a:pPr marL="719138" lvl="2">
              <a:spcBef>
                <a:spcPct val="20000"/>
              </a:spcBef>
              <a:buFont typeface="Wingdings" panose="05000000000000000000" pitchFamily="2" charset="2"/>
              <a:buChar char="q"/>
              <a:defRPr/>
            </a:pPr>
            <a:r>
              <a:rPr lang="ru-RU" altLang="ru-RU" sz="1600" b="1" dirty="0">
                <a:solidFill>
                  <a:srgbClr val="C00000"/>
                </a:solidFill>
                <a:latin typeface="Calibri" panose="020F0502020204030204" pitchFamily="34" charset="0"/>
                <a:cs typeface="Calibri" panose="020F0502020204030204" pitchFamily="34" charset="0"/>
              </a:rPr>
              <a:t>Мотивация к обучению</a:t>
            </a:r>
          </a:p>
          <a:p>
            <a:pPr marL="1258888" indent="177800">
              <a:spcBef>
                <a:spcPct val="20000"/>
              </a:spcBef>
              <a:buFont typeface="Wingdings" panose="05000000000000000000" pitchFamily="2" charset="2"/>
              <a:buChar char="q"/>
              <a:defRPr/>
            </a:pPr>
            <a:r>
              <a:rPr lang="ru-RU" altLang="ru-RU" sz="1600" b="1" dirty="0">
                <a:solidFill>
                  <a:srgbClr val="C00000"/>
                </a:solidFill>
                <a:latin typeface="Calibri" panose="020F0502020204030204" pitchFamily="34" charset="0"/>
                <a:cs typeface="Calibri" panose="020F0502020204030204" pitchFamily="34" charset="0"/>
              </a:rPr>
              <a:t>Креативность </a:t>
            </a:r>
          </a:p>
          <a:p>
            <a:pPr marL="1790700">
              <a:spcBef>
                <a:spcPct val="20000"/>
              </a:spcBef>
              <a:buFont typeface="Wingdings" panose="05000000000000000000" pitchFamily="2" charset="2"/>
              <a:buChar char="q"/>
              <a:defRPr/>
            </a:pPr>
            <a:r>
              <a:rPr lang="ru-RU" altLang="ru-RU" sz="1600" b="1" dirty="0">
                <a:solidFill>
                  <a:srgbClr val="C00000"/>
                </a:solidFill>
                <a:latin typeface="Calibri" panose="020F0502020204030204" pitchFamily="34" charset="0"/>
                <a:cs typeface="Calibri" panose="020F0502020204030204" pitchFamily="34" charset="0"/>
              </a:rPr>
              <a:t>Самостоятельность</a:t>
            </a:r>
          </a:p>
          <a:p>
            <a:pPr marL="2155825">
              <a:spcBef>
                <a:spcPct val="20000"/>
              </a:spcBef>
              <a:buFont typeface="Wingdings" panose="05000000000000000000" pitchFamily="2" charset="2"/>
              <a:buChar char="q"/>
              <a:defRPr/>
            </a:pPr>
            <a:r>
              <a:rPr lang="ru-RU" altLang="ru-RU" sz="1600" b="1" dirty="0">
                <a:solidFill>
                  <a:srgbClr val="C00000"/>
                </a:solidFill>
                <a:latin typeface="Calibri" panose="020F0502020204030204" pitchFamily="34" charset="0"/>
                <a:cs typeface="Calibri" panose="020F0502020204030204" pitchFamily="34" charset="0"/>
              </a:rPr>
              <a:t>Уверенность в себе</a:t>
            </a:r>
            <a:endParaRPr lang="en-US" altLang="ru-RU" sz="1600" b="1" dirty="0">
              <a:solidFill>
                <a:srgbClr val="C00000"/>
              </a:solidFill>
              <a:latin typeface="Calibri" panose="020F0502020204030204" pitchFamily="34" charset="0"/>
              <a:cs typeface="Calibri" panose="020F0502020204030204" pitchFamily="34" charset="0"/>
            </a:endParaRPr>
          </a:p>
          <a:p>
            <a:pPr marL="2509838">
              <a:spcBef>
                <a:spcPct val="20000"/>
              </a:spcBef>
              <a:buFont typeface="Wingdings" panose="05000000000000000000" pitchFamily="2" charset="2"/>
              <a:buChar char="q"/>
              <a:defRPr/>
            </a:pPr>
            <a:r>
              <a:rPr lang="ru-RU" altLang="ru-RU" sz="1600" b="1" dirty="0">
                <a:solidFill>
                  <a:srgbClr val="C00000"/>
                </a:solidFill>
                <a:latin typeface="Calibri" panose="020F0502020204030204" pitchFamily="34" charset="0"/>
                <a:cs typeface="Calibri" panose="020F0502020204030204" pitchFamily="34" charset="0"/>
              </a:rPr>
              <a:t>Общие знания и навыки</a:t>
            </a:r>
          </a:p>
          <a:p>
            <a:pPr marL="3228975">
              <a:spcBef>
                <a:spcPct val="20000"/>
              </a:spcBef>
              <a:buFont typeface="Wingdings" panose="05000000000000000000" pitchFamily="2" charset="2"/>
              <a:buChar char="q"/>
              <a:defRPr/>
            </a:pPr>
            <a:r>
              <a:rPr lang="ru-RU" altLang="ru-RU" sz="1600" b="1" dirty="0">
                <a:solidFill>
                  <a:srgbClr val="C00000"/>
                </a:solidFill>
                <a:latin typeface="Calibri" panose="020F0502020204030204" pitchFamily="34" charset="0"/>
                <a:cs typeface="Calibri" panose="020F0502020204030204" pitchFamily="34" charset="0"/>
              </a:rPr>
              <a:t>Инициативность </a:t>
            </a:r>
          </a:p>
        </p:txBody>
      </p:sp>
      <p:pic>
        <p:nvPicPr>
          <p:cNvPr id="18" name="Рисунок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68071" y="4951766"/>
            <a:ext cx="1871662" cy="190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amp;Kcy;&amp;acy;&amp;rcy;&amp;tcy;&amp;icy;&amp;ncy;&amp;kcy;&amp;acy; 25 &amp;icy;&amp;zcy; 1416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1703" y="4942509"/>
            <a:ext cx="2008186" cy="189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0201" y="4102922"/>
            <a:ext cx="1608138" cy="21413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Рисунок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80201" y="2258139"/>
            <a:ext cx="1662113" cy="182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0"/>
          <p:cNvSpPr txBox="1">
            <a:spLocks noChangeArrowheads="1"/>
          </p:cNvSpPr>
          <p:nvPr/>
        </p:nvSpPr>
        <p:spPr bwMode="auto">
          <a:xfrm>
            <a:off x="5507922" y="46807"/>
            <a:ext cx="3636078"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buClrTx/>
              <a:buFontTx/>
              <a:buNone/>
            </a:pPr>
            <a:r>
              <a:rPr lang="ru-RU" altLang="ru-RU" sz="1100" b="1" i="1" dirty="0">
                <a:solidFill>
                  <a:srgbClr val="A50021"/>
                </a:solidFill>
                <a:latin typeface="Times New Roman" panose="02020603050405020304" pitchFamily="18" charset="0"/>
                <a:cs typeface="Times New Roman" panose="02020603050405020304" pitchFamily="18" charset="0"/>
              </a:rPr>
              <a:t>Люди могут забыть, что Вы сказали, но они никогда </a:t>
            </a:r>
            <a:endParaRPr lang="ru-RU" altLang="ru-RU" sz="1100" b="1" i="1" dirty="0" smtClean="0">
              <a:solidFill>
                <a:srgbClr val="A50021"/>
              </a:solidFill>
              <a:latin typeface="Times New Roman" panose="02020603050405020304" pitchFamily="18" charset="0"/>
              <a:cs typeface="Times New Roman" panose="02020603050405020304" pitchFamily="18" charset="0"/>
            </a:endParaRPr>
          </a:p>
          <a:p>
            <a:pPr>
              <a:buClrTx/>
              <a:buFontTx/>
              <a:buNone/>
            </a:pPr>
            <a:r>
              <a:rPr lang="ru-RU" altLang="ru-RU" sz="1100" b="1" i="1" dirty="0" smtClean="0">
                <a:solidFill>
                  <a:srgbClr val="A50021"/>
                </a:solidFill>
                <a:latin typeface="Times New Roman" panose="02020603050405020304" pitchFamily="18" charset="0"/>
                <a:cs typeface="Times New Roman" panose="02020603050405020304" pitchFamily="18" charset="0"/>
              </a:rPr>
              <a:t>не </a:t>
            </a:r>
            <a:r>
              <a:rPr lang="ru-RU" altLang="ru-RU" sz="1100" b="1" i="1" dirty="0">
                <a:solidFill>
                  <a:srgbClr val="A50021"/>
                </a:solidFill>
                <a:latin typeface="Times New Roman" panose="02020603050405020304" pitchFamily="18" charset="0"/>
                <a:cs typeface="Times New Roman" panose="02020603050405020304" pitchFamily="18" charset="0"/>
              </a:rPr>
              <a:t>забудут те ЧУВСТВА, которые Вы у них вызвали.</a:t>
            </a:r>
          </a:p>
        </p:txBody>
      </p:sp>
    </p:spTree>
    <p:extLst>
      <p:ext uri="{BB962C8B-B14F-4D97-AF65-F5344CB8AC3E}">
        <p14:creationId xmlns:p14="http://schemas.microsoft.com/office/powerpoint/2010/main" val="350068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par>
                          <p:cTn id="15" fill="hold">
                            <p:stCondLst>
                              <p:cond delay="3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1"/>
                                        </p:tgtEl>
                                        <p:attrNameLst>
                                          <p:attrName>style.visibility</p:attrName>
                                        </p:attrNameLst>
                                      </p:cBhvr>
                                      <p:to>
                                        <p:strVal val="visible"/>
                                      </p:to>
                                    </p:set>
                                    <p:anim calcmode="discrete" valueType="clr">
                                      <p:cBhvr override="childStyle">
                                        <p:cTn id="1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
                                        </p:tgtEl>
                                        <p:attrNameLst>
                                          <p:attrName>fillcolor</p:attrName>
                                        </p:attrNameLst>
                                      </p:cBhvr>
                                      <p:tavLst>
                                        <p:tav tm="0">
                                          <p:val>
                                            <p:clrVal>
                                              <a:schemeClr val="accent2"/>
                                            </p:clrVal>
                                          </p:val>
                                        </p:tav>
                                        <p:tav tm="50000">
                                          <p:val>
                                            <p:clrVal>
                                              <a:schemeClr val="hlink"/>
                                            </p:clrVal>
                                          </p:val>
                                        </p:tav>
                                      </p:tavLst>
                                    </p:anim>
                                    <p:set>
                                      <p:cBhvr>
                                        <p:cTn id="20" dur="80"/>
                                        <p:tgtEl>
                                          <p:spTgt spid="11"/>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2"/>
                                        </p:tgtEl>
                                        <p:attrNameLst>
                                          <p:attrName>style.visibility</p:attrName>
                                        </p:attrNameLst>
                                      </p:cBhvr>
                                      <p:to>
                                        <p:strVal val="visible"/>
                                      </p:to>
                                    </p:set>
                                    <p:anim calcmode="discrete" valueType="clr">
                                      <p:cBhvr override="childStyle">
                                        <p:cTn id="25"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2"/>
                                        </p:tgtEl>
                                        <p:attrNameLst>
                                          <p:attrName>fillcolor</p:attrName>
                                        </p:attrNameLst>
                                      </p:cBhvr>
                                      <p:tavLst>
                                        <p:tav tm="0">
                                          <p:val>
                                            <p:clrVal>
                                              <a:schemeClr val="accent2"/>
                                            </p:clrVal>
                                          </p:val>
                                        </p:tav>
                                        <p:tav tm="50000">
                                          <p:val>
                                            <p:clrVal>
                                              <a:schemeClr val="hlink"/>
                                            </p:clrVal>
                                          </p:val>
                                        </p:tav>
                                      </p:tavLst>
                                    </p:anim>
                                    <p:set>
                                      <p:cBhvr>
                                        <p:cTn id="27" dur="80"/>
                                        <p:tgtEl>
                                          <p:spTgt spid="12"/>
                                        </p:tgtEl>
                                        <p:attrNameLst>
                                          <p:attrName>fill.type</p:attrName>
                                        </p:attrNameLst>
                                      </p:cBhvr>
                                      <p:to>
                                        <p:strVal val="solid"/>
                                      </p:to>
                                    </p:set>
                                  </p:childTnLst>
                                </p:cTn>
                              </p:par>
                            </p:childTnLst>
                          </p:cTn>
                        </p:par>
                        <p:par>
                          <p:cTn id="28" fill="hold">
                            <p:stCondLst>
                              <p:cond delay="284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3"/>
                                        </p:tgtEl>
                                        <p:attrNameLst>
                                          <p:attrName>style.visibility</p:attrName>
                                        </p:attrNameLst>
                                      </p:cBhvr>
                                      <p:to>
                                        <p:strVal val="visible"/>
                                      </p:to>
                                    </p:set>
                                    <p:anim calcmode="discrete" valueType="clr">
                                      <p:cBhvr override="childStyle">
                                        <p:cTn id="31"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3"/>
                                        </p:tgtEl>
                                        <p:attrNameLst>
                                          <p:attrName>fillcolor</p:attrName>
                                        </p:attrNameLst>
                                      </p:cBhvr>
                                      <p:tavLst>
                                        <p:tav tm="0">
                                          <p:val>
                                            <p:clrVal>
                                              <a:schemeClr val="accent2"/>
                                            </p:clrVal>
                                          </p:val>
                                        </p:tav>
                                        <p:tav tm="50000">
                                          <p:val>
                                            <p:clrVal>
                                              <a:schemeClr val="hlink"/>
                                            </p:clrVal>
                                          </p:val>
                                        </p:tav>
                                      </p:tavLst>
                                    </p:anim>
                                    <p:set>
                                      <p:cBhvr>
                                        <p:cTn id="33" dur="80"/>
                                        <p:tgtEl>
                                          <p:spTgt spid="13"/>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1" presetClass="path" presetSubtype="0" accel="50000" decel="50000" fill="hold" nodeType="clickEffect">
                                  <p:stCondLst>
                                    <p:cond delay="0"/>
                                  </p:stCondLst>
                                  <p:childTnLst>
                                    <p:animMotion origin="layout" path="M 1.38778E-17 -3.7037E-7 C 0.06892 -3.7037E-7 0.125 0.05602 0.125 0.125 C 0.125 0.19398 0.06892 0.25 1.38778E-17 0.25 C -0.06892 0.25 -0.125 0.19398 -0.125 0.125 C -0.125 0.05602 -0.06892 -3.7037E-7 1.38778E-17 -3.7037E-7 Z " pathEditMode="relative" rAng="0" ptsTypes="AAAAA">
                                      <p:cBhvr>
                                        <p:cTn id="37" dur="2000" fill="hold"/>
                                        <p:tgtEl>
                                          <p:spTgt spid="14"/>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VEm4T.jpg"/>
          <p:cNvPicPr>
            <a:picLocks noChangeAspect="1"/>
          </p:cNvPicPr>
          <p:nvPr/>
        </p:nvPicPr>
        <p:blipFill>
          <a:blip r:embed="rId2"/>
          <a:stretch>
            <a:fillRect/>
          </a:stretch>
        </p:blipFill>
        <p:spPr>
          <a:xfrm>
            <a:off x="0" y="0"/>
            <a:ext cx="9144000" cy="6858000"/>
          </a:xfrm>
          <a:prstGeom prst="rect">
            <a:avLst/>
          </a:prstGeom>
        </p:spPr>
      </p:pic>
      <p:sp>
        <p:nvSpPr>
          <p:cNvPr id="6" name="Прямоугольник 5"/>
          <p:cNvSpPr/>
          <p:nvPr/>
        </p:nvSpPr>
        <p:spPr>
          <a:xfrm>
            <a:off x="1888794" y="2627522"/>
            <a:ext cx="5310336" cy="1323439"/>
          </a:xfrm>
          <a:prstGeom prst="rect">
            <a:avLst/>
          </a:prstGeom>
        </p:spPr>
        <p:txBody>
          <a:bodyPr>
            <a:spAutoFit/>
          </a:bodyPr>
          <a:lstStyle/>
          <a:p>
            <a:pPr algn="ctr">
              <a:defRPr/>
            </a:pPr>
            <a:r>
              <a:rPr lang="ru-RU" sz="4000" i="1" dirty="0">
                <a:ln w="31550" cmpd="sng">
                  <a:solidFill>
                    <a:schemeClr val="tx2">
                      <a:lumMod val="75000"/>
                    </a:schemeClr>
                  </a:solidFill>
                  <a:prstDash val="solid"/>
                </a:ln>
                <a:solidFill>
                  <a:srgbClr val="FFFF00"/>
                </a:solidFill>
                <a:effectLst>
                  <a:glow rad="101600">
                    <a:schemeClr val="accent1">
                      <a:satMod val="175000"/>
                      <a:alpha val="40000"/>
                    </a:schemeClr>
                  </a:glow>
                </a:effectLst>
              </a:rPr>
              <a:t>Спасибо за внимание!</a:t>
            </a:r>
            <a:br>
              <a:rPr lang="ru-RU" sz="4000" i="1" dirty="0">
                <a:ln w="31550" cmpd="sng">
                  <a:solidFill>
                    <a:schemeClr val="tx2">
                      <a:lumMod val="75000"/>
                    </a:schemeClr>
                  </a:solidFill>
                  <a:prstDash val="solid"/>
                </a:ln>
                <a:solidFill>
                  <a:srgbClr val="FFFF00"/>
                </a:solidFill>
                <a:effectLst>
                  <a:glow rad="101600">
                    <a:schemeClr val="accent1">
                      <a:satMod val="175000"/>
                      <a:alpha val="40000"/>
                    </a:schemeClr>
                  </a:glow>
                </a:effectLst>
              </a:rPr>
            </a:br>
            <a:endParaRPr lang="ru-RU" sz="4000" i="1" dirty="0">
              <a:solidFill>
                <a:srgbClr val="FFFF00"/>
              </a:solidFill>
              <a:effectLst>
                <a:glow rad="101600">
                  <a:schemeClr val="accent1">
                    <a:satMod val="175000"/>
                    <a:alpha val="40000"/>
                  </a:schemeClr>
                </a:glow>
              </a:effectLst>
            </a:endParaRPr>
          </a:p>
        </p:txBody>
      </p:sp>
      <p:sp>
        <p:nvSpPr>
          <p:cNvPr id="7" name="AutoShape 7"/>
          <p:cNvSpPr>
            <a:spLocks noChangeArrowheads="1"/>
          </p:cNvSpPr>
          <p:nvPr/>
        </p:nvSpPr>
        <p:spPr bwMode="auto">
          <a:xfrm>
            <a:off x="3867150" y="126514"/>
            <a:ext cx="5108576" cy="673100"/>
          </a:xfrm>
          <a:prstGeom prst="wedgeRoundRectCallout">
            <a:avLst>
              <a:gd name="adj1" fmla="val 49458"/>
              <a:gd name="adj2" fmla="val 2306"/>
              <a:gd name="adj3" fmla="val 16667"/>
            </a:avLst>
          </a:prstGeom>
          <a:solidFill>
            <a:srgbClr val="FFFFFF"/>
          </a:solidFill>
          <a:ln w="12600" cap="sq">
            <a:solidFill>
              <a:srgbClr val="0099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buSzPct val="100000"/>
              <a:defRPr/>
            </a:pPr>
            <a:r>
              <a:rPr lang="ru-RU" altLang="ru-RU" sz="1100" b="1" i="1" dirty="0" smtClean="0">
                <a:solidFill>
                  <a:srgbClr val="A50021"/>
                </a:solidFill>
                <a:latin typeface="Times New Roman" panose="02020603050405020304" pitchFamily="18" charset="0"/>
                <a:cs typeface="Times New Roman" panose="02020603050405020304" pitchFamily="18" charset="0"/>
              </a:rPr>
              <a:t>«До пяти-шести лет… ребенка нужно душевно беречь, как нежный цветок… Ибо воистину, – мир можно пересоздать, перевоспитать из детской, но в детской же можно его и погубить» .</a:t>
            </a:r>
          </a:p>
          <a:p>
            <a:pPr algn="r" eaLnBrk="1" hangingPunct="1">
              <a:buSzPct val="100000"/>
              <a:defRPr/>
            </a:pPr>
            <a:r>
              <a:rPr lang="az-Cyrl-AZ" altLang="ru-RU" sz="1100" b="1" i="1" dirty="0" smtClean="0">
                <a:solidFill>
                  <a:srgbClr val="A50021"/>
                </a:solidFill>
                <a:latin typeface="Times New Roman" panose="02020603050405020304" pitchFamily="18" charset="0"/>
                <a:cs typeface="Times New Roman" panose="02020603050405020304" pitchFamily="18" charset="0"/>
              </a:rPr>
              <a:t>Иван Ильин</a:t>
            </a:r>
          </a:p>
        </p:txBody>
      </p:sp>
    </p:spTree>
    <p:extLst>
      <p:ext uri="{BB962C8B-B14F-4D97-AF65-F5344CB8AC3E}">
        <p14:creationId xmlns:p14="http://schemas.microsoft.com/office/powerpoint/2010/main" val="1385892344"/>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auto">
          <a:xfrm>
            <a:off x="1876425" y="1112845"/>
            <a:ext cx="6086476" cy="396875"/>
          </a:xfrm>
          <a:prstGeom prst="roundRect">
            <a:avLst>
              <a:gd name="adj" fmla="val 16667"/>
            </a:avLst>
          </a:prstGeom>
          <a:gradFill rotWithShape="1">
            <a:gsLst>
              <a:gs pos="0">
                <a:srgbClr val="A9A944"/>
              </a:gs>
              <a:gs pos="50000">
                <a:srgbClr val="FFFF66"/>
              </a:gs>
              <a:gs pos="100000">
                <a:srgbClr val="A9A944"/>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Tx/>
              <a:buNone/>
              <a:defRPr/>
            </a:pPr>
            <a:r>
              <a:rPr lang="ru-RU" altLang="ru-RU" sz="1800" b="1" dirty="0">
                <a:solidFill>
                  <a:srgbClr val="990033"/>
                </a:solidFill>
                <a:latin typeface="+mn-lt"/>
                <a:cs typeface="Calibri" panose="020F0502020204030204" pitchFamily="34" charset="0"/>
              </a:rPr>
              <a:t>Государственная образовательная политика</a:t>
            </a:r>
            <a:endParaRPr lang="ru-RU" altLang="ru-RU" sz="1800" b="1" dirty="0">
              <a:solidFill>
                <a:srgbClr val="3333FF"/>
              </a:solidFill>
              <a:latin typeface="+mn-lt"/>
              <a:cs typeface="Calibri" panose="020F0502020204030204" pitchFamily="34" charset="0"/>
            </a:endParaRPr>
          </a:p>
        </p:txBody>
      </p:sp>
      <p:sp>
        <p:nvSpPr>
          <p:cNvPr id="11" name="Объект 2"/>
          <p:cNvSpPr txBox="1">
            <a:spLocks/>
          </p:cNvSpPr>
          <p:nvPr/>
        </p:nvSpPr>
        <p:spPr>
          <a:xfrm>
            <a:off x="284162" y="1582420"/>
            <a:ext cx="8575675" cy="2222500"/>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1" hangingPunct="1">
              <a:spcBef>
                <a:spcPct val="0"/>
              </a:spcBef>
              <a:defRPr/>
            </a:pPr>
            <a:r>
              <a:rPr lang="ru-RU" sz="1500" b="1" i="1" u="sng" dirty="0">
                <a:solidFill>
                  <a:srgbClr val="0000FF"/>
                </a:solidFill>
                <a:effectLst>
                  <a:outerShdw blurRad="38100" dist="38100" dir="2700000" algn="tl">
                    <a:srgbClr val="000000">
                      <a:alpha val="43137"/>
                    </a:srgbClr>
                  </a:outerShdw>
                </a:effectLst>
                <a:cs typeface="Calibri" panose="020F0502020204030204" pitchFamily="34" charset="0"/>
              </a:rPr>
              <a:t>Для государства</a:t>
            </a:r>
            <a:r>
              <a:rPr lang="ru-RU" sz="1500" b="1" i="1" u="sng" dirty="0">
                <a:solidFill>
                  <a:srgbClr val="0000FF"/>
                </a:solidFill>
                <a:cs typeface="Calibri" panose="020F0502020204030204" pitchFamily="34" charset="0"/>
              </a:rPr>
              <a:t> </a:t>
            </a:r>
            <a:r>
              <a:rPr lang="ru-RU" sz="1500" b="1" i="1" dirty="0">
                <a:solidFill>
                  <a:srgbClr val="0000FF"/>
                </a:solidFill>
                <a:cs typeface="Calibri" panose="020F0502020204030204" pitchFamily="34" charset="0"/>
              </a:rPr>
              <a:t>система дошкольного образования – это сфера работы с детьми, определяющая заботу о детстве в условиях дошкольного учреждения. </a:t>
            </a:r>
          </a:p>
          <a:p>
            <a:pPr algn="just" eaLnBrk="1" hangingPunct="1">
              <a:spcBef>
                <a:spcPct val="0"/>
              </a:spcBef>
              <a:defRPr/>
            </a:pPr>
            <a:r>
              <a:rPr lang="ru-RU" sz="1500" b="1" i="1" u="sng" dirty="0">
                <a:solidFill>
                  <a:srgbClr val="0000FF"/>
                </a:solidFill>
                <a:effectLst>
                  <a:outerShdw blurRad="38100" dist="38100" dir="2700000" algn="tl">
                    <a:srgbClr val="000000">
                      <a:alpha val="43137"/>
                    </a:srgbClr>
                  </a:outerShdw>
                </a:effectLst>
                <a:cs typeface="Calibri" panose="020F0502020204030204" pitchFamily="34" charset="0"/>
              </a:rPr>
              <a:t>Для общества</a:t>
            </a:r>
            <a:r>
              <a:rPr lang="ru-RU" sz="1500" b="1" i="1" dirty="0">
                <a:solidFill>
                  <a:srgbClr val="0000FF"/>
                </a:solidFill>
                <a:effectLst>
                  <a:outerShdw blurRad="38100" dist="38100" dir="2700000" algn="tl">
                    <a:srgbClr val="000000">
                      <a:alpha val="43137"/>
                    </a:srgbClr>
                  </a:outerShdw>
                </a:effectLst>
                <a:cs typeface="Calibri" panose="020F0502020204030204" pitchFamily="34" charset="0"/>
              </a:rPr>
              <a:t> </a:t>
            </a:r>
            <a:r>
              <a:rPr lang="ru-RU" sz="1500" b="1" i="1" dirty="0">
                <a:solidFill>
                  <a:srgbClr val="0000FF"/>
                </a:solidFill>
                <a:cs typeface="Calibri" panose="020F0502020204030204" pitchFamily="34" charset="0"/>
              </a:rPr>
              <a:t>– это уход и присмотр за детьми на период трудовой занятости родителей.   </a:t>
            </a:r>
          </a:p>
          <a:p>
            <a:pPr algn="just" eaLnBrk="1" hangingPunct="1">
              <a:spcBef>
                <a:spcPct val="0"/>
              </a:spcBef>
              <a:defRPr/>
            </a:pPr>
            <a:r>
              <a:rPr lang="ru-RU" sz="1500" b="1" i="1" u="sng" dirty="0">
                <a:solidFill>
                  <a:srgbClr val="0000FF"/>
                </a:solidFill>
                <a:effectLst>
                  <a:outerShdw blurRad="38100" dist="38100" dir="2700000" algn="tl">
                    <a:srgbClr val="000000">
                      <a:alpha val="43137"/>
                    </a:srgbClr>
                  </a:outerShdw>
                </a:effectLst>
                <a:cs typeface="Calibri" panose="020F0502020204030204" pitchFamily="34" charset="0"/>
              </a:rPr>
              <a:t>Для специалистов</a:t>
            </a:r>
            <a:r>
              <a:rPr lang="ru-RU" sz="1500" b="1" i="1" dirty="0">
                <a:solidFill>
                  <a:srgbClr val="0000FF"/>
                </a:solidFill>
                <a:effectLst>
                  <a:outerShdw blurRad="38100" dist="38100" dir="2700000" algn="tl">
                    <a:srgbClr val="000000">
                      <a:alpha val="43137"/>
                    </a:srgbClr>
                  </a:outerShdw>
                </a:effectLst>
                <a:cs typeface="Calibri" panose="020F0502020204030204" pitchFamily="34" charset="0"/>
              </a:rPr>
              <a:t> </a:t>
            </a:r>
            <a:r>
              <a:rPr lang="ru-RU" sz="1500" b="1" i="1" dirty="0">
                <a:solidFill>
                  <a:srgbClr val="0000FF"/>
                </a:solidFill>
                <a:cs typeface="Calibri" panose="020F0502020204030204" pitchFamily="34" charset="0"/>
              </a:rPr>
              <a:t>в области образования  - это институт детства, занимающийся вопросами развития, воспитания и обучения детей.</a:t>
            </a:r>
          </a:p>
          <a:p>
            <a:pPr eaLnBrk="1" hangingPunct="1">
              <a:defRPr/>
            </a:pPr>
            <a:r>
              <a:rPr lang="ru-RU" sz="1500" b="1" i="1" u="sng" dirty="0">
                <a:solidFill>
                  <a:srgbClr val="0000FF"/>
                </a:solidFill>
                <a:effectLst>
                  <a:outerShdw blurRad="38100" dist="38100" dir="2700000" algn="tl">
                    <a:srgbClr val="000000">
                      <a:alpha val="43137"/>
                    </a:srgbClr>
                  </a:outerShdw>
                </a:effectLst>
                <a:cs typeface="Calibri" panose="020F0502020204030204" pitchFamily="34" charset="0"/>
              </a:rPr>
              <a:t>Профессионализм</a:t>
            </a:r>
            <a:r>
              <a:rPr lang="ru-RU" sz="1500" b="1" i="1" dirty="0">
                <a:solidFill>
                  <a:srgbClr val="0000FF"/>
                </a:solidFill>
                <a:effectLst>
                  <a:outerShdw blurRad="38100" dist="38100" dir="2700000" algn="tl">
                    <a:srgbClr val="000000">
                      <a:alpha val="43137"/>
                    </a:srgbClr>
                  </a:outerShdw>
                </a:effectLst>
                <a:cs typeface="Calibri" panose="020F0502020204030204" pitchFamily="34" charset="0"/>
              </a:rPr>
              <a:t> </a:t>
            </a:r>
            <a:r>
              <a:rPr lang="ru-RU" sz="1500" b="1" i="1" dirty="0">
                <a:solidFill>
                  <a:srgbClr val="0000FF"/>
                </a:solidFill>
                <a:cs typeface="Calibri" panose="020F0502020204030204" pitchFamily="34" charset="0"/>
              </a:rPr>
              <a:t>педагогов-дошкольников является залогом и условием эффективного сотрудничества с родителями.</a:t>
            </a:r>
          </a:p>
          <a:p>
            <a:pPr eaLnBrk="1" hangingPunct="1">
              <a:defRPr/>
            </a:pPr>
            <a:r>
              <a:rPr lang="ru-RU" sz="1500" b="1" i="1" u="sng" dirty="0">
                <a:solidFill>
                  <a:srgbClr val="0000FF"/>
                </a:solidFill>
                <a:effectLst>
                  <a:outerShdw blurRad="38100" dist="38100" dir="2700000" algn="tl">
                    <a:srgbClr val="000000">
                      <a:alpha val="43137"/>
                    </a:srgbClr>
                  </a:outerShdw>
                </a:effectLst>
                <a:cs typeface="Calibri" panose="020F0502020204030204" pitchFamily="34" charset="0"/>
              </a:rPr>
              <a:t>Цель дошкольного образования </a:t>
            </a:r>
            <a:r>
              <a:rPr lang="ru-RU" sz="1500" b="1" i="1" dirty="0">
                <a:solidFill>
                  <a:srgbClr val="0000FF"/>
                </a:solidFill>
                <a:cs typeface="Calibri" panose="020F0502020204030204" pitchFamily="34" charset="0"/>
              </a:rPr>
              <a:t>– выполнение социального заказа (государства),  оправдание ожиданий общества (семьи) и удовлетворение потребностей детства (ребенка). </a:t>
            </a:r>
          </a:p>
          <a:p>
            <a:pPr marL="0" indent="0" eaLnBrk="1" hangingPunct="1">
              <a:spcBef>
                <a:spcPct val="0"/>
              </a:spcBef>
              <a:buNone/>
              <a:defRPr/>
            </a:pPr>
            <a:endParaRPr lang="ru-RU" sz="1800" dirty="0">
              <a:solidFill>
                <a:schemeClr val="accent2">
                  <a:lumMod val="50000"/>
                </a:schemeClr>
              </a:solidFill>
              <a:cs typeface="Calibri" panose="020F0502020204030204" pitchFamily="34" charset="0"/>
            </a:endParaRPr>
          </a:p>
          <a:p>
            <a:pPr marL="0" indent="0">
              <a:buFontTx/>
              <a:buNone/>
              <a:defRPr/>
            </a:pPr>
            <a:endParaRPr lang="ru-RU" sz="2400" dirty="0"/>
          </a:p>
        </p:txBody>
      </p:sp>
      <p:sp>
        <p:nvSpPr>
          <p:cNvPr id="13" name="Прямоугольник 12"/>
          <p:cNvSpPr/>
          <p:nvPr/>
        </p:nvSpPr>
        <p:spPr>
          <a:xfrm>
            <a:off x="284162" y="3983572"/>
            <a:ext cx="8747125" cy="1015663"/>
          </a:xfrm>
          <a:prstGeom prst="rect">
            <a:avLst/>
          </a:prstGeom>
        </p:spPr>
        <p:txBody>
          <a:bodyPr wrap="square">
            <a:spAutoFit/>
          </a:bodyPr>
          <a:lstStyle/>
          <a:p>
            <a:pPr algn="just">
              <a:defRPr/>
            </a:pPr>
            <a:r>
              <a:rPr lang="ru-RU" sz="1500" b="1" i="1" u="sng" dirty="0" smtClean="0">
                <a:solidFill>
                  <a:srgbClr val="0000FF"/>
                </a:solidFill>
                <a:effectLst>
                  <a:outerShdw blurRad="38100" dist="38100" dir="2700000" algn="tl">
                    <a:srgbClr val="000000">
                      <a:alpha val="43137"/>
                    </a:srgbClr>
                  </a:outerShdw>
                </a:effectLst>
              </a:rPr>
              <a:t>Конвенция </a:t>
            </a:r>
            <a:r>
              <a:rPr lang="ru-RU" sz="1500" b="1" i="1" u="sng" dirty="0">
                <a:solidFill>
                  <a:srgbClr val="0000FF"/>
                </a:solidFill>
                <a:effectLst>
                  <a:outerShdw blurRad="38100" dist="38100" dir="2700000" algn="tl">
                    <a:srgbClr val="000000">
                      <a:alpha val="43137"/>
                    </a:srgbClr>
                  </a:outerShdw>
                </a:effectLst>
              </a:rPr>
              <a:t>о правах ребенка, принятой ООН. </a:t>
            </a:r>
            <a:r>
              <a:rPr lang="ru-RU" sz="1500" b="1" i="1" dirty="0">
                <a:solidFill>
                  <a:srgbClr val="0000FF"/>
                </a:solidFill>
              </a:rPr>
              <a:t>Ребенком признается каждое человеческое существо до достижения 18-летнего возраста, если по закону, применимому к данному ребенку, он не достигает совершеннолетия ранее. Правила Конвенции имеют преимущества над внутренним </a:t>
            </a:r>
            <a:r>
              <a:rPr lang="ru-RU" sz="1500" b="1" i="1" dirty="0" smtClean="0">
                <a:solidFill>
                  <a:srgbClr val="0000FF"/>
                </a:solidFill>
              </a:rPr>
              <a:t>законодательством</a:t>
            </a:r>
            <a:r>
              <a:rPr lang="ru-RU" sz="1400" b="1" i="1" dirty="0" smtClean="0">
                <a:solidFill>
                  <a:srgbClr val="0000FF"/>
                </a:solidFill>
              </a:rPr>
              <a:t>. </a:t>
            </a:r>
            <a:r>
              <a:rPr lang="ru-RU" sz="1500" b="1" i="1" dirty="0" smtClean="0">
                <a:solidFill>
                  <a:srgbClr val="0000FF"/>
                </a:solidFill>
              </a:rPr>
              <a:t>Россия </a:t>
            </a:r>
            <a:r>
              <a:rPr lang="ru-RU" sz="1500" b="1" i="1" dirty="0">
                <a:solidFill>
                  <a:srgbClr val="0000FF"/>
                </a:solidFill>
              </a:rPr>
              <a:t>является </a:t>
            </a:r>
            <a:r>
              <a:rPr lang="ru-RU" sz="1500" b="1" i="1" dirty="0" smtClean="0">
                <a:solidFill>
                  <a:srgbClr val="0000FF"/>
                </a:solidFill>
              </a:rPr>
              <a:t>участницей </a:t>
            </a:r>
            <a:r>
              <a:rPr lang="ru-RU" sz="1500" b="1" i="1" dirty="0">
                <a:solidFill>
                  <a:srgbClr val="0000FF"/>
                </a:solidFill>
              </a:rPr>
              <a:t>Конвенции с 15 сентября 1990 г. </a:t>
            </a:r>
          </a:p>
        </p:txBody>
      </p:sp>
      <p:sp>
        <p:nvSpPr>
          <p:cNvPr id="2" name="Прямоугольник 1"/>
          <p:cNvSpPr/>
          <p:nvPr/>
        </p:nvSpPr>
        <p:spPr>
          <a:xfrm>
            <a:off x="2581275" y="76200"/>
            <a:ext cx="6438900" cy="938719"/>
          </a:xfrm>
          <a:prstGeom prst="rect">
            <a:avLst/>
          </a:prstGeom>
        </p:spPr>
        <p:txBody>
          <a:bodyPr wrap="square">
            <a:spAutoFit/>
          </a:bodyPr>
          <a:lstStyle/>
          <a:p>
            <a:pPr algn="just">
              <a:spcAft>
                <a:spcPts val="0"/>
              </a:spcAft>
            </a:pPr>
            <a:r>
              <a:rPr lang="ru-RU" sz="1100" b="1"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Дети всегда должны иметь право на счастливое детство. Их время должно быть временем радости, роста, временем мира, игр, учебы и. Их будущее должно основываться на гармонии сотрудничества. Их жизнь должна становится более полнокровной по мере того, как расширяются их перспективы, и они обретают </a:t>
            </a:r>
            <a:r>
              <a:rPr lang="ru-RU" sz="1100" b="1" i="1" dirty="0" smtClean="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опыт. </a:t>
            </a:r>
          </a:p>
          <a:p>
            <a:pPr algn="just">
              <a:spcAft>
                <a:spcPts val="0"/>
              </a:spcAft>
            </a:pPr>
            <a:r>
              <a:rPr lang="ru-RU" sz="1100" b="1" i="1" dirty="0" smtClean="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Конвенция </a:t>
            </a:r>
            <a:r>
              <a:rPr lang="ru-RU" sz="1100" b="1"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о правах </a:t>
            </a:r>
            <a:r>
              <a:rPr lang="ru-RU" sz="1100" b="1" i="1" dirty="0" smtClean="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ребенка </a:t>
            </a:r>
            <a:endParaRPr lang="ru-RU" sz="1100" dirty="0">
              <a:solidFill>
                <a:srgbClr val="A5002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2" name="Группа 11"/>
          <p:cNvGrpSpPr/>
          <p:nvPr/>
        </p:nvGrpSpPr>
        <p:grpSpPr>
          <a:xfrm>
            <a:off x="356346" y="5177887"/>
            <a:ext cx="8787655" cy="1393964"/>
            <a:chOff x="971034" y="1903458"/>
            <a:chExt cx="6621174" cy="1580855"/>
          </a:xfrm>
        </p:grpSpPr>
        <p:sp>
          <p:nvSpPr>
            <p:cNvPr id="14" name="Скругленный прямоугольник 13"/>
            <p:cNvSpPr/>
            <p:nvPr/>
          </p:nvSpPr>
          <p:spPr>
            <a:xfrm>
              <a:off x="971034" y="2128068"/>
              <a:ext cx="6501709" cy="1267358"/>
            </a:xfrm>
            <a:prstGeom prst="roundRect">
              <a:avLst>
                <a:gd name="adj" fmla="val 10000"/>
              </a:avLst>
            </a:prstGeom>
          </p:spPr>
          <p:style>
            <a:lnRef idx="3">
              <a:schemeClr val="lt1">
                <a:hueOff val="0"/>
                <a:satOff val="0"/>
                <a:lumOff val="0"/>
                <a:alphaOff val="0"/>
              </a:schemeClr>
            </a:lnRef>
            <a:fillRef idx="1">
              <a:schemeClr val="accent2">
                <a:shade val="50000"/>
                <a:hueOff val="-472938"/>
                <a:satOff val="6226"/>
                <a:lumOff val="37294"/>
                <a:alphaOff val="0"/>
              </a:schemeClr>
            </a:fillRef>
            <a:effectRef idx="1">
              <a:schemeClr val="accent2">
                <a:shade val="50000"/>
                <a:hueOff val="-472938"/>
                <a:satOff val="6226"/>
                <a:lumOff val="37294"/>
                <a:alphaOff val="0"/>
              </a:schemeClr>
            </a:effectRef>
            <a:fontRef idx="minor">
              <a:schemeClr val="lt1"/>
            </a:fontRef>
          </p:style>
        </p:sp>
        <p:sp>
          <p:nvSpPr>
            <p:cNvPr id="15" name="Скругленный прямоугольник 4"/>
            <p:cNvSpPr txBox="1"/>
            <p:nvPr/>
          </p:nvSpPr>
          <p:spPr>
            <a:xfrm>
              <a:off x="1008449" y="1903458"/>
              <a:ext cx="6583759" cy="1580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a:spcBef>
                  <a:spcPct val="0"/>
                </a:spcBef>
                <a:defRPr/>
              </a:pPr>
              <a:r>
                <a:rPr lang="ru-RU" altLang="ru-RU" b="1" dirty="0">
                  <a:solidFill>
                    <a:srgbClr val="0000FF"/>
                  </a:solidFill>
                  <a:latin typeface="Calibri" panose="020F0502020204030204" pitchFamily="34" charset="0"/>
                  <a:cs typeface="Calibri" panose="020F0502020204030204" pitchFamily="34" charset="0"/>
                </a:rPr>
                <a:t>Всероссийские родительские педагогические тесты</a:t>
              </a:r>
            </a:p>
            <a:p>
              <a:pPr algn="just">
                <a:spcBef>
                  <a:spcPct val="0"/>
                </a:spcBef>
                <a:defRPr/>
              </a:pPr>
              <a:r>
                <a:rPr lang="ru-RU" altLang="ru-RU" sz="1100" b="1" i="1" dirty="0">
                  <a:solidFill>
                    <a:srgbClr val="A50021"/>
                  </a:solidFill>
                  <a:effectLst>
                    <a:outerShdw blurRad="38100" dist="38100" dir="2700000" algn="tl">
                      <a:srgbClr val="C0C0C0"/>
                    </a:outerShdw>
                  </a:effectLst>
                  <a:latin typeface="Calibri" panose="020F0502020204030204" pitchFamily="34" charset="0"/>
                  <a:cs typeface="Calibri" panose="020F0502020204030204" pitchFamily="34" charset="0"/>
                </a:rPr>
                <a:t>1. </a:t>
              </a:r>
              <a:r>
                <a:rPr lang="ru-RU" altLang="ru-RU" sz="1100" b="1" i="1" dirty="0">
                  <a:solidFill>
                    <a:srgbClr val="A50021"/>
                  </a:solidFill>
                  <a:latin typeface="Calibri" panose="020F0502020204030204" pitchFamily="34" charset="0"/>
                  <a:cs typeface="Calibri" panose="020F0502020204030204" pitchFamily="34" charset="0"/>
                </a:rPr>
                <a:t>Опрос родителей проводился с 04 марта 2020 г. по 01 апреля 2020 г. </a:t>
              </a:r>
              <a:r>
                <a:rPr lang="ru-RU" altLang="ru-RU" sz="1100" b="1" i="1" dirty="0" smtClean="0">
                  <a:solidFill>
                    <a:srgbClr val="A50021"/>
                  </a:solidFill>
                  <a:latin typeface="Calibri" panose="020F0502020204030204" pitchFamily="34" charset="0"/>
                  <a:cs typeface="Calibri" panose="020F0502020204030204" pitchFamily="34" charset="0"/>
                </a:rPr>
                <a:t>Объем </a:t>
              </a:r>
              <a:r>
                <a:rPr lang="ru-RU" altLang="ru-RU" sz="1100" b="1" i="1" dirty="0">
                  <a:solidFill>
                    <a:srgbClr val="A50021"/>
                  </a:solidFill>
                  <a:latin typeface="Calibri" panose="020F0502020204030204" pitchFamily="34" charset="0"/>
                  <a:cs typeface="Calibri" panose="020F0502020204030204" pitchFamily="34" charset="0"/>
                </a:rPr>
                <a:t>выборки </a:t>
              </a:r>
              <a:r>
                <a:rPr lang="ru-RU" altLang="ru-RU" sz="1100" b="1" i="1" dirty="0" smtClean="0">
                  <a:solidFill>
                    <a:srgbClr val="A50021"/>
                  </a:solidFill>
                  <a:latin typeface="Calibri" panose="020F0502020204030204" pitchFamily="34" charset="0"/>
                  <a:cs typeface="Calibri" panose="020F0502020204030204" pitchFamily="34" charset="0"/>
                </a:rPr>
                <a:t>составил 33029 </a:t>
              </a:r>
              <a:r>
                <a:rPr lang="ru-RU" altLang="ru-RU" sz="1100" b="1" i="1" dirty="0">
                  <a:solidFill>
                    <a:srgbClr val="A50021"/>
                  </a:solidFill>
                  <a:latin typeface="Calibri" panose="020F0502020204030204" pitchFamily="34" charset="0"/>
                  <a:cs typeface="Calibri" panose="020F0502020204030204" pitchFamily="34" charset="0"/>
                </a:rPr>
                <a:t>респондентов, 360 ДОО </a:t>
              </a:r>
            </a:p>
            <a:p>
              <a:pPr algn="just">
                <a:spcBef>
                  <a:spcPct val="0"/>
                </a:spcBef>
                <a:defRPr/>
              </a:pPr>
              <a:r>
                <a:rPr lang="ru-RU" altLang="ru-RU" sz="1100" b="1" i="1" dirty="0">
                  <a:solidFill>
                    <a:srgbClr val="A50021"/>
                  </a:solidFill>
                  <a:effectLst>
                    <a:outerShdw blurRad="38100" dist="38100" dir="2700000" algn="tl">
                      <a:srgbClr val="C0C0C0"/>
                    </a:outerShdw>
                  </a:effectLst>
                  <a:latin typeface="Calibri" panose="020F0502020204030204" pitchFamily="34" charset="0"/>
                  <a:cs typeface="Calibri" panose="020F0502020204030204" pitchFamily="34" charset="0"/>
                </a:rPr>
                <a:t>2.</a:t>
              </a:r>
              <a:r>
                <a:rPr lang="ru-RU" altLang="ru-RU" sz="1100" b="1" i="1" dirty="0">
                  <a:solidFill>
                    <a:srgbClr val="A50021"/>
                  </a:solidFill>
                  <a:latin typeface="Calibri" panose="020F0502020204030204" pitchFamily="34" charset="0"/>
                  <a:cs typeface="Calibri" panose="020F0502020204030204" pitchFamily="34" charset="0"/>
                </a:rPr>
                <a:t> Опрос родителей проводился с 01 августа 2021 г. по 01 декабря 2021 г. </a:t>
              </a:r>
              <a:r>
                <a:rPr lang="ru-RU" altLang="ru-RU" sz="1100" b="1" i="1" dirty="0" smtClean="0">
                  <a:solidFill>
                    <a:srgbClr val="A50021"/>
                  </a:solidFill>
                  <a:latin typeface="Calibri" panose="020F0502020204030204" pitchFamily="34" charset="0"/>
                  <a:cs typeface="Calibri" panose="020F0502020204030204" pitchFamily="34" charset="0"/>
                </a:rPr>
                <a:t>Объем </a:t>
              </a:r>
              <a:r>
                <a:rPr lang="ru-RU" altLang="ru-RU" sz="1100" b="1" i="1" dirty="0">
                  <a:solidFill>
                    <a:srgbClr val="A50021"/>
                  </a:solidFill>
                  <a:latin typeface="Calibri" panose="020F0502020204030204" pitchFamily="34" charset="0"/>
                  <a:cs typeface="Calibri" panose="020F0502020204030204" pitchFamily="34" charset="0"/>
                </a:rPr>
                <a:t>выборки составил </a:t>
              </a:r>
              <a:r>
                <a:rPr lang="ru-RU" altLang="ru-RU" sz="1100" b="1" i="1" dirty="0" smtClean="0">
                  <a:solidFill>
                    <a:srgbClr val="A50021"/>
                  </a:solidFill>
                  <a:latin typeface="Calibri" panose="020F0502020204030204" pitchFamily="34" charset="0"/>
                  <a:cs typeface="Calibri" panose="020F0502020204030204" pitchFamily="34" charset="0"/>
                </a:rPr>
                <a:t>7 </a:t>
              </a:r>
              <a:r>
                <a:rPr lang="ru-RU" altLang="ru-RU" sz="1100" b="1" i="1" dirty="0">
                  <a:solidFill>
                    <a:srgbClr val="A50021"/>
                  </a:solidFill>
                  <a:latin typeface="Calibri" panose="020F0502020204030204" pitchFamily="34" charset="0"/>
                  <a:cs typeface="Calibri" panose="020F0502020204030204" pitchFamily="34" charset="0"/>
                </a:rPr>
                <a:t>500 респондентов, 50 ДОО</a:t>
              </a:r>
            </a:p>
            <a:p>
              <a:pPr algn="just">
                <a:spcBef>
                  <a:spcPct val="0"/>
                </a:spcBef>
                <a:defRPr/>
              </a:pPr>
              <a:r>
                <a:rPr lang="ru-RU" altLang="ru-RU" sz="1100" b="1" i="1" dirty="0">
                  <a:solidFill>
                    <a:srgbClr val="A50021"/>
                  </a:solidFill>
                  <a:effectLst>
                    <a:outerShdw blurRad="38100" dist="38100" dir="2700000" algn="tl">
                      <a:srgbClr val="C0C0C0"/>
                    </a:outerShdw>
                  </a:effectLst>
                  <a:latin typeface="Calibri" panose="020F0502020204030204" pitchFamily="34" charset="0"/>
                  <a:cs typeface="Calibri" panose="020F0502020204030204" pitchFamily="34" charset="0"/>
                </a:rPr>
                <a:t>3. </a:t>
              </a:r>
              <a:r>
                <a:rPr lang="ru-RU" altLang="ru-RU" sz="1100" b="1" i="1" dirty="0">
                  <a:solidFill>
                    <a:srgbClr val="A50021"/>
                  </a:solidFill>
                  <a:latin typeface="Calibri" panose="020F0502020204030204" pitchFamily="34" charset="0"/>
                  <a:cs typeface="Calibri" panose="020F0502020204030204" pitchFamily="34" charset="0"/>
                </a:rPr>
                <a:t>Опрос родителей проводился с 18 декабря 2022 г. по 31 января 2023 г. </a:t>
              </a:r>
              <a:r>
                <a:rPr lang="ru-RU" altLang="ru-RU" sz="1100" b="1" i="1" dirty="0" smtClean="0">
                  <a:solidFill>
                    <a:srgbClr val="A50021"/>
                  </a:solidFill>
                  <a:latin typeface="Calibri" panose="020F0502020204030204" pitchFamily="34" charset="0"/>
                  <a:cs typeface="Calibri" panose="020F0502020204030204" pitchFamily="34" charset="0"/>
                </a:rPr>
                <a:t> Объем </a:t>
              </a:r>
              <a:r>
                <a:rPr lang="ru-RU" altLang="ru-RU" sz="1100" b="1" i="1" dirty="0">
                  <a:solidFill>
                    <a:srgbClr val="A50021"/>
                  </a:solidFill>
                  <a:latin typeface="Calibri" panose="020F0502020204030204" pitchFamily="34" charset="0"/>
                  <a:cs typeface="Calibri" panose="020F0502020204030204" pitchFamily="34" charset="0"/>
                </a:rPr>
                <a:t>выборки составил около 5 365 респондента, 100 ДОО</a:t>
              </a:r>
            </a:p>
          </p:txBody>
        </p:sp>
      </p:grpSp>
    </p:spTree>
    <p:extLst>
      <p:ext uri="{BB962C8B-B14F-4D97-AF65-F5344CB8AC3E}">
        <p14:creationId xmlns:p14="http://schemas.microsoft.com/office/powerpoint/2010/main" val="8702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5076826" y="81477"/>
            <a:ext cx="3981450" cy="430887"/>
          </a:xfrm>
          <a:prstGeom prst="rect">
            <a:avLst/>
          </a:prstGeom>
        </p:spPr>
        <p:txBody>
          <a:bodyPr wrap="square">
            <a:spAutoFit/>
          </a:bodyPr>
          <a:lstStyle/>
          <a:p>
            <a:r>
              <a:rPr lang="ru-RU" sz="1100" b="1" i="1" dirty="0" smtClean="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Самая </a:t>
            </a:r>
            <a:r>
              <a:rPr lang="ru-RU" sz="1100" b="1"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большая потеря для человека — несчастное </a:t>
            </a:r>
            <a:r>
              <a:rPr lang="ru-RU" sz="1100" b="1" i="1" dirty="0" smtClean="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детство </a:t>
            </a:r>
            <a:r>
              <a:rPr lang="ru-RU" sz="1100" b="1"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Даниил Гранин</a:t>
            </a:r>
            <a:endParaRPr lang="ru-RU" sz="1100" dirty="0">
              <a:solidFill>
                <a:srgbClr val="A50021"/>
              </a:solidFill>
              <a:latin typeface="Times New Roman" panose="02020603050405020304" pitchFamily="18" charset="0"/>
              <a:cs typeface="Times New Roman" panose="02020603050405020304" pitchFamily="18" charset="0"/>
            </a:endParaRPr>
          </a:p>
        </p:txBody>
      </p:sp>
      <p:pic>
        <p:nvPicPr>
          <p:cNvPr id="8" name="Содержимое 8" descr="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99" y="5585153"/>
            <a:ext cx="709526" cy="71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Содержимое 5" descr="1vystupleniyach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0550" y="5585153"/>
            <a:ext cx="693419" cy="797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3"/>
          <p:cNvSpPr>
            <a:spLocks noChangeArrowheads="1"/>
          </p:cNvSpPr>
          <p:nvPr/>
        </p:nvSpPr>
        <p:spPr bwMode="auto">
          <a:xfrm>
            <a:off x="4894442" y="985206"/>
            <a:ext cx="3040916" cy="257652"/>
          </a:xfrm>
          <a:prstGeom prst="roundRect">
            <a:avLst>
              <a:gd name="adj" fmla="val 16667"/>
            </a:avLst>
          </a:prstGeom>
          <a:solidFill>
            <a:srgbClr val="AAAACF"/>
          </a:solidFill>
          <a:ln w="12600" cap="sq">
            <a:solidFill>
              <a:srgbClr val="7C7C9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a:p>
            <a:pPr algn="ctr">
              <a:buClrTx/>
              <a:buFontTx/>
              <a:buNone/>
            </a:pPr>
            <a:endParaRPr lang="ru-RU" altLang="ru-RU" sz="1350" b="1" i="1" dirty="0">
              <a:solidFill>
                <a:srgbClr val="000010"/>
              </a:solidFill>
            </a:endParaRPr>
          </a:p>
          <a:p>
            <a:pPr algn="ctr">
              <a:buClrTx/>
              <a:buFontTx/>
              <a:buNone/>
            </a:pPr>
            <a:endParaRPr lang="ru-RU" altLang="ru-RU" sz="1350" b="1" i="1" dirty="0">
              <a:solidFill>
                <a:srgbClr val="000010"/>
              </a:solidFill>
            </a:endParaRPr>
          </a:p>
          <a:p>
            <a:pPr algn="ctr">
              <a:buClrTx/>
              <a:buFontTx/>
              <a:buNone/>
            </a:pPr>
            <a:endParaRPr lang="ru-RU" altLang="ru-RU" sz="1350" b="1" i="1" dirty="0">
              <a:solidFill>
                <a:srgbClr val="C00000"/>
              </a:solidFill>
            </a:endParaRPr>
          </a:p>
          <a:p>
            <a:pPr algn="just">
              <a:spcBef>
                <a:spcPct val="0"/>
              </a:spcBef>
              <a:defRPr/>
            </a:pPr>
            <a:r>
              <a:rPr lang="ru-RU" altLang="ru-RU"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Немного истории… </a:t>
            </a:r>
            <a:r>
              <a:rPr lang="ru-RU" altLang="ru-RU" b="1" dirty="0" smtClean="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Детство</a:t>
            </a:r>
            <a:endParaRPr lang="ru-RU" altLang="ru-RU"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buClrTx/>
              <a:buFontTx/>
              <a:buNone/>
            </a:pPr>
            <a:endParaRPr lang="ru-RU" altLang="ru-RU" sz="1600" dirty="0">
              <a:solidFill>
                <a:srgbClr val="000010"/>
              </a:solidFill>
            </a:endParaRPr>
          </a:p>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a:p>
            <a:pPr algn="ctr">
              <a:buClrTx/>
              <a:buFontTx/>
              <a:buNone/>
            </a:pPr>
            <a:endParaRPr lang="ru-RU" altLang="ru-RU" sz="1350" dirty="0">
              <a:solidFill>
                <a:srgbClr val="000010"/>
              </a:solidFill>
            </a:endParaRPr>
          </a:p>
        </p:txBody>
      </p:sp>
      <p:sp>
        <p:nvSpPr>
          <p:cNvPr id="11" name="AutoShape 2"/>
          <p:cNvSpPr>
            <a:spLocks noChangeArrowheads="1"/>
          </p:cNvSpPr>
          <p:nvPr/>
        </p:nvSpPr>
        <p:spPr bwMode="auto">
          <a:xfrm>
            <a:off x="270993" y="1240874"/>
            <a:ext cx="4301007" cy="777359"/>
          </a:xfrm>
          <a:prstGeom prst="roundRect">
            <a:avLst>
              <a:gd name="adj" fmla="val 16667"/>
            </a:avLst>
          </a:prstGeom>
          <a:solidFill>
            <a:srgbClr val="DDDDDD"/>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493" tIns="35096" rIns="67493" bIns="35096" anchor="ct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ru-RU"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Век</a:t>
            </a:r>
            <a:r>
              <a:rPr lang="en-US"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  XIX</a:t>
            </a:r>
            <a:r>
              <a:rPr lang="az-Cyrl-AZ"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 (вторая половина)</a:t>
            </a:r>
          </a:p>
          <a:p>
            <a:pPr eaLnBrk="1" hangingPunct="1">
              <a:spcBef>
                <a:spcPct val="0"/>
              </a:spcBef>
              <a:buFontTx/>
              <a:buNone/>
            </a:pPr>
            <a:r>
              <a:rPr lang="az-Cyrl-AZ"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Государство не вмешивается в дела семьи в процесс  </a:t>
            </a:r>
            <a:endParaRPr lang="az-Cyrl-AZ" altLang="ru-RU" sz="1400" b="1" dirty="0" smtClean="0">
              <a:solidFill>
                <a:srgbClr val="CC3300"/>
              </a:solidFill>
              <a:latin typeface="Calibri" panose="020F0502020204030204" pitchFamily="34" charset="0"/>
              <a:ea typeface="Microsoft YaHei" panose="020B0503020204020204" pitchFamily="34" charset="-122"/>
              <a:cs typeface="Calibri" panose="020F0502020204030204" pitchFamily="34" charset="0"/>
            </a:endParaRPr>
          </a:p>
          <a:p>
            <a:pPr eaLnBrk="1" hangingPunct="1">
              <a:spcBef>
                <a:spcPct val="0"/>
              </a:spcBef>
              <a:buFontTx/>
              <a:buNone/>
            </a:pPr>
            <a:r>
              <a:rPr lang="az-Cyrl-AZ" altLang="ru-RU" sz="1400" b="1" dirty="0" smtClean="0">
                <a:solidFill>
                  <a:srgbClr val="CC3300"/>
                </a:solidFill>
                <a:latin typeface="Calibri" panose="020F0502020204030204" pitchFamily="34" charset="0"/>
                <a:ea typeface="Microsoft YaHei" panose="020B0503020204020204" pitchFamily="34" charset="-122"/>
                <a:cs typeface="Calibri" panose="020F0502020204030204" pitchFamily="34" charset="0"/>
              </a:rPr>
              <a:t>воспитания </a:t>
            </a:r>
            <a:r>
              <a:rPr lang="az-Cyrl-AZ"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детей.</a:t>
            </a:r>
          </a:p>
        </p:txBody>
      </p:sp>
      <p:sp>
        <p:nvSpPr>
          <p:cNvPr id="12" name="AutoShape 4"/>
          <p:cNvSpPr>
            <a:spLocks noChangeArrowheads="1"/>
          </p:cNvSpPr>
          <p:nvPr/>
        </p:nvSpPr>
        <p:spPr bwMode="auto">
          <a:xfrm>
            <a:off x="253096" y="2043754"/>
            <a:ext cx="4271279" cy="1036247"/>
          </a:xfrm>
          <a:prstGeom prst="roundRect">
            <a:avLst>
              <a:gd name="adj" fmla="val 16667"/>
            </a:avLst>
          </a:prstGeom>
          <a:solidFill>
            <a:srgbClr val="DDDDDD"/>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493" tIns="35096" rIns="67493" bIns="35096" anchor="ct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9pPr>
          </a:lstStyle>
          <a:p>
            <a:pPr algn="just" eaLnBrk="1" hangingPunct="1">
              <a:spcBef>
                <a:spcPct val="0"/>
              </a:spcBef>
              <a:buFontTx/>
              <a:buNone/>
            </a:pPr>
            <a:r>
              <a:rPr lang="ru-RU"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Век</a:t>
            </a:r>
            <a:r>
              <a:rPr lang="en-US"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  XX</a:t>
            </a:r>
            <a:r>
              <a:rPr lang="az-Cyrl-AZ"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 (начало)</a:t>
            </a:r>
          </a:p>
          <a:p>
            <a:pPr algn="just" eaLnBrk="1" hangingPunct="1">
              <a:spcBef>
                <a:spcPct val="0"/>
              </a:spcBef>
              <a:buFontTx/>
              <a:buNone/>
            </a:pPr>
            <a:r>
              <a:rPr lang="az-Cyrl-AZ"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Частные детские сады. Объединения родителей. </a:t>
            </a:r>
          </a:p>
          <a:p>
            <a:pPr algn="just" eaLnBrk="1" hangingPunct="1">
              <a:spcBef>
                <a:spcPct val="0"/>
              </a:spcBef>
              <a:buFontTx/>
              <a:buNone/>
            </a:pPr>
            <a:r>
              <a:rPr lang="az-Cyrl-AZ"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Педагогическая литература по вопросам  воспитания </a:t>
            </a:r>
            <a:endParaRPr lang="az-Cyrl-AZ" altLang="ru-RU" sz="1400" b="1" dirty="0" smtClean="0">
              <a:solidFill>
                <a:srgbClr val="CC3300"/>
              </a:solidFill>
              <a:latin typeface="Calibri" panose="020F0502020204030204" pitchFamily="34" charset="0"/>
              <a:ea typeface="Microsoft YaHei" panose="020B0503020204020204" pitchFamily="34" charset="-122"/>
              <a:cs typeface="Calibri" panose="020F0502020204030204" pitchFamily="34" charset="0"/>
            </a:endParaRPr>
          </a:p>
          <a:p>
            <a:pPr algn="just" eaLnBrk="1" hangingPunct="1">
              <a:spcBef>
                <a:spcPct val="0"/>
              </a:spcBef>
              <a:buFontTx/>
              <a:buNone/>
            </a:pPr>
            <a:r>
              <a:rPr lang="az-Cyrl-AZ" altLang="ru-RU" sz="1400" b="1" dirty="0" smtClean="0">
                <a:solidFill>
                  <a:srgbClr val="CC3300"/>
                </a:solidFill>
                <a:latin typeface="Calibri" panose="020F0502020204030204" pitchFamily="34" charset="0"/>
                <a:ea typeface="Microsoft YaHei" panose="020B0503020204020204" pitchFamily="34" charset="-122"/>
                <a:cs typeface="Calibri" panose="020F0502020204030204" pitchFamily="34" charset="0"/>
              </a:rPr>
              <a:t>И развития </a:t>
            </a:r>
            <a:r>
              <a:rPr lang="az-Cyrl-AZ"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детей</a:t>
            </a:r>
          </a:p>
        </p:txBody>
      </p:sp>
      <p:sp>
        <p:nvSpPr>
          <p:cNvPr id="14" name="AutoShape 6"/>
          <p:cNvSpPr>
            <a:spLocks noChangeArrowheads="1"/>
          </p:cNvSpPr>
          <p:nvPr/>
        </p:nvSpPr>
        <p:spPr bwMode="auto">
          <a:xfrm>
            <a:off x="260721" y="3131043"/>
            <a:ext cx="4263654" cy="1060557"/>
          </a:xfrm>
          <a:prstGeom prst="roundRect">
            <a:avLst>
              <a:gd name="adj" fmla="val 16667"/>
            </a:avLst>
          </a:prstGeom>
          <a:solidFill>
            <a:srgbClr val="DDDDDD"/>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493" tIns="35096" rIns="67493" bIns="35096" anchor="ct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ru-RU"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Век</a:t>
            </a:r>
            <a:r>
              <a:rPr lang="en-US"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  XX</a:t>
            </a:r>
            <a:r>
              <a:rPr lang="az-Cyrl-AZ"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 (вторая половина)</a:t>
            </a:r>
          </a:p>
          <a:p>
            <a:pPr eaLnBrk="1" hangingPunct="1">
              <a:spcBef>
                <a:spcPct val="0"/>
              </a:spcBef>
              <a:buFontTx/>
              <a:buNone/>
            </a:pPr>
            <a:r>
              <a:rPr lang="az-Cyrl-AZ"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Педагог – монополист педагогических знаний. </a:t>
            </a:r>
          </a:p>
          <a:p>
            <a:pPr eaLnBrk="1" hangingPunct="1">
              <a:spcBef>
                <a:spcPct val="0"/>
              </a:spcBef>
              <a:buFontTx/>
              <a:buNone/>
            </a:pPr>
            <a:r>
              <a:rPr lang="az-Cyrl-AZ"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Стремление к единству семейного и общественного </a:t>
            </a:r>
            <a:endParaRPr lang="az-Cyrl-AZ" altLang="ru-RU" sz="1400" b="1" dirty="0" smtClean="0">
              <a:solidFill>
                <a:srgbClr val="CC3300"/>
              </a:solidFill>
              <a:latin typeface="Calibri" panose="020F0502020204030204" pitchFamily="34" charset="0"/>
              <a:ea typeface="Microsoft YaHei" panose="020B0503020204020204" pitchFamily="34" charset="-122"/>
              <a:cs typeface="Calibri" panose="020F0502020204030204" pitchFamily="34" charset="0"/>
            </a:endParaRPr>
          </a:p>
          <a:p>
            <a:pPr eaLnBrk="1" hangingPunct="1">
              <a:spcBef>
                <a:spcPct val="0"/>
              </a:spcBef>
              <a:buFontTx/>
              <a:buNone/>
            </a:pPr>
            <a:r>
              <a:rPr lang="az-Cyrl-AZ" altLang="ru-RU" sz="1400" b="1" dirty="0" smtClean="0">
                <a:solidFill>
                  <a:srgbClr val="CC3300"/>
                </a:solidFill>
                <a:latin typeface="Calibri" panose="020F0502020204030204" pitchFamily="34" charset="0"/>
                <a:ea typeface="Microsoft YaHei" panose="020B0503020204020204" pitchFamily="34" charset="-122"/>
                <a:cs typeface="Calibri" panose="020F0502020204030204" pitchFamily="34" charset="0"/>
              </a:rPr>
              <a:t>воспитания</a:t>
            </a:r>
            <a:r>
              <a:rPr lang="az-Cyrl-AZ"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a:t>
            </a:r>
          </a:p>
        </p:txBody>
      </p:sp>
      <p:sp>
        <p:nvSpPr>
          <p:cNvPr id="15" name="AutoShape 5"/>
          <p:cNvSpPr>
            <a:spLocks noChangeArrowheads="1"/>
          </p:cNvSpPr>
          <p:nvPr/>
        </p:nvSpPr>
        <p:spPr bwMode="auto">
          <a:xfrm>
            <a:off x="260721" y="4242642"/>
            <a:ext cx="4263654" cy="1093265"/>
          </a:xfrm>
          <a:prstGeom prst="roundRect">
            <a:avLst>
              <a:gd name="adj" fmla="val 16667"/>
            </a:avLst>
          </a:prstGeom>
          <a:solidFill>
            <a:srgbClr val="DDDDDD"/>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493" tIns="35096" rIns="67493" bIns="35096" anchor="ct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ru-RU"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Век</a:t>
            </a:r>
            <a:r>
              <a:rPr lang="en-US"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  XXI</a:t>
            </a:r>
            <a:r>
              <a:rPr lang="az-Cyrl-AZ"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   </a:t>
            </a:r>
          </a:p>
          <a:p>
            <a:pPr eaLnBrk="1" hangingPunct="1">
              <a:spcBef>
                <a:spcPct val="0"/>
              </a:spcBef>
              <a:buFontTx/>
              <a:buNone/>
            </a:pPr>
            <a:r>
              <a:rPr lang="az-Cyrl-AZ"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П</a:t>
            </a:r>
            <a:r>
              <a:rPr lang="ru-RU" altLang="ru-RU" sz="1400" b="1" dirty="0" err="1" smtClean="0">
                <a:solidFill>
                  <a:srgbClr val="CC3300"/>
                </a:solidFill>
                <a:latin typeface="Calibri" panose="020F0502020204030204" pitchFamily="34" charset="0"/>
                <a:ea typeface="Microsoft YaHei" panose="020B0503020204020204" pitchFamily="34" charset="-122"/>
                <a:cs typeface="Calibri" panose="020F0502020204030204" pitchFamily="34" charset="0"/>
              </a:rPr>
              <a:t>риоритетными</a:t>
            </a:r>
            <a:r>
              <a:rPr lang="ru-RU" altLang="ru-RU" sz="1400" b="1" dirty="0" smtClean="0">
                <a:solidFill>
                  <a:srgbClr val="CC3300"/>
                </a:solidFill>
                <a:latin typeface="Calibri" panose="020F0502020204030204" pitchFamily="34" charset="0"/>
                <a:ea typeface="Microsoft YaHei" panose="020B0503020204020204" pitchFamily="34" charset="-122"/>
                <a:cs typeface="Calibri" panose="020F0502020204030204" pitchFamily="34" charset="0"/>
              </a:rPr>
              <a:t> </a:t>
            </a:r>
            <a:r>
              <a:rPr lang="ru-RU"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во взаимоотношениях дошкольных</a:t>
            </a:r>
          </a:p>
          <a:p>
            <a:pPr eaLnBrk="1" hangingPunct="1">
              <a:spcBef>
                <a:spcPct val="0"/>
              </a:spcBef>
              <a:buFontTx/>
              <a:buNone/>
            </a:pPr>
            <a:r>
              <a:rPr lang="ru-RU"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организаций с семьей являются – открытость, </a:t>
            </a:r>
          </a:p>
          <a:p>
            <a:pPr eaLnBrk="1" hangingPunct="1">
              <a:spcBef>
                <a:spcPct val="0"/>
              </a:spcBef>
              <a:buFontTx/>
              <a:buNone/>
            </a:pPr>
            <a:r>
              <a:rPr lang="ru-RU" altLang="ru-RU" sz="14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взаимопонимание, доверие. </a:t>
            </a:r>
          </a:p>
        </p:txBody>
      </p:sp>
      <p:sp>
        <p:nvSpPr>
          <p:cNvPr id="16" name="AutoShape 3"/>
          <p:cNvSpPr>
            <a:spLocks noChangeArrowheads="1"/>
          </p:cNvSpPr>
          <p:nvPr/>
        </p:nvSpPr>
        <p:spPr bwMode="auto">
          <a:xfrm>
            <a:off x="4894444" y="1225765"/>
            <a:ext cx="4009526" cy="944161"/>
          </a:xfrm>
          <a:prstGeom prst="roundRect">
            <a:avLst>
              <a:gd name="adj" fmla="val 16667"/>
            </a:avLst>
          </a:prstGeom>
          <a:solidFill>
            <a:srgbClr val="AAAACF"/>
          </a:solidFill>
          <a:ln w="12600" cap="sq">
            <a:solidFill>
              <a:srgbClr val="7C7C9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just">
              <a:spcBef>
                <a:spcPct val="0"/>
              </a:spcBef>
            </a:pPr>
            <a:r>
              <a:rPr lang="ru-RU" altLang="ru-RU" sz="1400" b="1" dirty="0">
                <a:solidFill>
                  <a:srgbClr val="990033"/>
                </a:solidFill>
                <a:latin typeface="Calibri" panose="020F0502020204030204" pitchFamily="34" charset="0"/>
                <a:cs typeface="Calibri" panose="020F0502020204030204" pitchFamily="34" charset="0"/>
              </a:rPr>
              <a:t>Век </a:t>
            </a:r>
            <a:r>
              <a:rPr lang="en-US" altLang="ru-RU" sz="1400" b="1" dirty="0">
                <a:solidFill>
                  <a:srgbClr val="990033"/>
                </a:solidFill>
                <a:latin typeface="Calibri" panose="020F0502020204030204" pitchFamily="34" charset="0"/>
                <a:cs typeface="Calibri" panose="020F0502020204030204" pitchFamily="34" charset="0"/>
              </a:rPr>
              <a:t>XIX</a:t>
            </a:r>
            <a:r>
              <a:rPr lang="ru-RU" altLang="ru-RU" sz="1400" b="1" dirty="0">
                <a:solidFill>
                  <a:srgbClr val="990033"/>
                </a:solidFill>
                <a:latin typeface="Calibri" panose="020F0502020204030204" pitchFamily="34" charset="0"/>
                <a:cs typeface="Calibri" panose="020F0502020204030204" pitchFamily="34" charset="0"/>
              </a:rPr>
              <a:t> (вторая половина)</a:t>
            </a:r>
          </a:p>
          <a:p>
            <a:pPr algn="just">
              <a:spcBef>
                <a:spcPct val="0"/>
              </a:spcBef>
            </a:pPr>
            <a:r>
              <a:rPr lang="ru-RU" altLang="ru-RU" sz="1400" b="1" dirty="0">
                <a:solidFill>
                  <a:srgbClr val="990033"/>
                </a:solidFill>
                <a:latin typeface="Calibri" panose="020F0502020204030204" pitchFamily="34" charset="0"/>
                <a:cs typeface="Calibri" panose="020F0502020204030204" pitchFamily="34" charset="0"/>
              </a:rPr>
              <a:t>Утверждение идеи </a:t>
            </a:r>
            <a:r>
              <a:rPr lang="ru-RU" altLang="ru-RU" sz="1400" b="1" dirty="0" err="1">
                <a:solidFill>
                  <a:srgbClr val="990033"/>
                </a:solidFill>
                <a:latin typeface="Calibri" panose="020F0502020204030204" pitchFamily="34" charset="0"/>
                <a:cs typeface="Calibri" panose="020F0502020204030204" pitchFamily="34" charset="0"/>
              </a:rPr>
              <a:t>самоценности</a:t>
            </a:r>
            <a:r>
              <a:rPr lang="ru-RU" altLang="ru-RU" sz="1400" b="1" dirty="0">
                <a:solidFill>
                  <a:srgbClr val="990033"/>
                </a:solidFill>
                <a:latin typeface="Calibri" panose="020F0502020204030204" pitchFamily="34" charset="0"/>
                <a:cs typeface="Calibri" panose="020F0502020204030204" pitchFamily="34" charset="0"/>
              </a:rPr>
              <a:t> ребёнка. Формирование научного понимания своеобразия детской природы</a:t>
            </a:r>
          </a:p>
        </p:txBody>
      </p:sp>
      <p:sp>
        <p:nvSpPr>
          <p:cNvPr id="18" name="AutoShape 3"/>
          <p:cNvSpPr>
            <a:spLocks noChangeArrowheads="1"/>
          </p:cNvSpPr>
          <p:nvPr/>
        </p:nvSpPr>
        <p:spPr bwMode="auto">
          <a:xfrm>
            <a:off x="4894442" y="3405231"/>
            <a:ext cx="4089352" cy="721490"/>
          </a:xfrm>
          <a:prstGeom prst="roundRect">
            <a:avLst>
              <a:gd name="adj" fmla="val 16667"/>
            </a:avLst>
          </a:prstGeom>
          <a:solidFill>
            <a:srgbClr val="AAAACF"/>
          </a:solidFill>
          <a:ln w="12600" cap="sq">
            <a:solidFill>
              <a:srgbClr val="7C7C9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just">
              <a:spcBef>
                <a:spcPct val="0"/>
              </a:spcBef>
            </a:pPr>
            <a:r>
              <a:rPr lang="ru-RU" altLang="ru-RU" sz="1400" b="1" dirty="0">
                <a:solidFill>
                  <a:srgbClr val="990033"/>
                </a:solidFill>
                <a:latin typeface="Calibri" panose="020F0502020204030204" pitchFamily="34" charset="0"/>
                <a:cs typeface="Calibri" panose="020F0502020204030204" pitchFamily="34" charset="0"/>
              </a:rPr>
              <a:t>Век ХХ (вторая половина). </a:t>
            </a:r>
          </a:p>
          <a:p>
            <a:pPr algn="just">
              <a:spcBef>
                <a:spcPct val="0"/>
              </a:spcBef>
            </a:pPr>
            <a:r>
              <a:rPr lang="ru-RU" altLang="ru-RU" sz="1400" b="1" dirty="0">
                <a:solidFill>
                  <a:srgbClr val="990033"/>
                </a:solidFill>
                <a:latin typeface="Calibri" panose="020F0502020204030204" pitchFamily="34" charset="0"/>
                <a:cs typeface="Calibri" panose="020F0502020204030204" pitchFamily="34" charset="0"/>
              </a:rPr>
              <a:t>Педагоги и психологи трактуют детство как сложный многомерный феномен</a:t>
            </a:r>
          </a:p>
        </p:txBody>
      </p:sp>
      <p:sp>
        <p:nvSpPr>
          <p:cNvPr id="19" name="AutoShape 3"/>
          <p:cNvSpPr>
            <a:spLocks noChangeArrowheads="1"/>
          </p:cNvSpPr>
          <p:nvPr/>
        </p:nvSpPr>
        <p:spPr bwMode="auto">
          <a:xfrm>
            <a:off x="4894442" y="2220478"/>
            <a:ext cx="4009527" cy="1134201"/>
          </a:xfrm>
          <a:prstGeom prst="roundRect">
            <a:avLst>
              <a:gd name="adj" fmla="val 16667"/>
            </a:avLst>
          </a:prstGeom>
          <a:solidFill>
            <a:srgbClr val="AAAACF"/>
          </a:solidFill>
          <a:ln w="12600" cap="sq">
            <a:solidFill>
              <a:srgbClr val="7C7C9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just">
              <a:spcBef>
                <a:spcPct val="0"/>
              </a:spcBef>
            </a:pPr>
            <a:r>
              <a:rPr lang="ru-RU" altLang="ru-RU" sz="1400" b="1" dirty="0">
                <a:solidFill>
                  <a:srgbClr val="990033"/>
                </a:solidFill>
                <a:latin typeface="Calibri" panose="020F0502020204030204" pitchFamily="34" charset="0"/>
                <a:cs typeface="Calibri" panose="020F0502020204030204" pitchFamily="34" charset="0"/>
              </a:rPr>
              <a:t>Век ХХ (первая половина). </a:t>
            </a:r>
          </a:p>
          <a:p>
            <a:pPr algn="just">
              <a:spcBef>
                <a:spcPct val="0"/>
              </a:spcBef>
            </a:pPr>
            <a:r>
              <a:rPr lang="ru-RU" altLang="ru-RU" sz="1400" b="1" dirty="0">
                <a:solidFill>
                  <a:srgbClr val="990033"/>
                </a:solidFill>
                <a:latin typeface="Calibri" panose="020F0502020204030204" pitchFamily="34" charset="0"/>
                <a:cs typeface="Calibri" panose="020F0502020204030204" pitchFamily="34" charset="0"/>
              </a:rPr>
              <a:t>Устойчивый интерес общества к детству как социальному феномену. Формирование «детской» индустрии, охватывающей и материальную, и духовную сферы.</a:t>
            </a:r>
          </a:p>
        </p:txBody>
      </p:sp>
      <p:sp>
        <p:nvSpPr>
          <p:cNvPr id="20" name="AutoShape 3"/>
          <p:cNvSpPr>
            <a:spLocks noChangeArrowheads="1"/>
          </p:cNvSpPr>
          <p:nvPr/>
        </p:nvSpPr>
        <p:spPr bwMode="auto">
          <a:xfrm>
            <a:off x="4894442" y="4177273"/>
            <a:ext cx="4089351" cy="1158634"/>
          </a:xfrm>
          <a:prstGeom prst="roundRect">
            <a:avLst>
              <a:gd name="adj" fmla="val 16667"/>
            </a:avLst>
          </a:prstGeom>
          <a:solidFill>
            <a:srgbClr val="AAAACF"/>
          </a:solidFill>
          <a:ln w="12600" cap="sq">
            <a:solidFill>
              <a:srgbClr val="7C7C9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just">
              <a:spcBef>
                <a:spcPct val="0"/>
              </a:spcBef>
            </a:pPr>
            <a:r>
              <a:rPr lang="ru-RU" altLang="ru-RU" sz="1400" b="1" dirty="0">
                <a:solidFill>
                  <a:srgbClr val="990033"/>
                </a:solidFill>
                <a:latin typeface="Calibri" panose="020F0502020204030204" pitchFamily="34" charset="0"/>
              </a:rPr>
              <a:t>Век ХХ</a:t>
            </a:r>
            <a:r>
              <a:rPr lang="en-US" altLang="ru-RU" sz="1400" b="1" dirty="0">
                <a:solidFill>
                  <a:srgbClr val="990033"/>
                </a:solidFill>
                <a:latin typeface="Calibri" panose="020F0502020204030204" pitchFamily="34" charset="0"/>
              </a:rPr>
              <a:t>I</a:t>
            </a:r>
            <a:r>
              <a:rPr lang="ru-RU" altLang="ru-RU" sz="1400" b="1" dirty="0">
                <a:solidFill>
                  <a:srgbClr val="990033"/>
                </a:solidFill>
                <a:latin typeface="Calibri" panose="020F0502020204030204" pitchFamily="34" charset="0"/>
              </a:rPr>
              <a:t> </a:t>
            </a:r>
          </a:p>
          <a:p>
            <a:pPr algn="just">
              <a:spcBef>
                <a:spcPct val="0"/>
              </a:spcBef>
            </a:pPr>
            <a:r>
              <a:rPr lang="ru-RU" altLang="ru-RU" sz="1400" b="1" dirty="0">
                <a:solidFill>
                  <a:srgbClr val="990033"/>
                </a:solidFill>
                <a:latin typeface="Calibri" panose="020F0502020204030204" pitchFamily="34" charset="0"/>
              </a:rPr>
              <a:t>Принципиальные изменения предметного и социального мира ребенка, ожиданий взрослых, воспитательных моделей в семье, педагогических требований в детском саду.</a:t>
            </a:r>
          </a:p>
        </p:txBody>
      </p:sp>
      <p:sp>
        <p:nvSpPr>
          <p:cNvPr id="17" name="Rectangle 3"/>
          <p:cNvSpPr>
            <a:spLocks noChangeArrowheads="1"/>
          </p:cNvSpPr>
          <p:nvPr/>
        </p:nvSpPr>
        <p:spPr bwMode="auto">
          <a:xfrm>
            <a:off x="227661" y="976519"/>
            <a:ext cx="3724276" cy="280731"/>
          </a:xfrm>
          <a:prstGeom prst="rect">
            <a:avLst/>
          </a:prstGeom>
          <a:solidFill>
            <a:srgbClr val="CCFFFF"/>
          </a:solidFill>
          <a:ln w="9525">
            <a:solidFill>
              <a:schemeClr val="tx1"/>
            </a:solidFill>
            <a:miter lim="800000"/>
            <a:headEnd/>
            <a:tailEnd/>
          </a:ln>
        </p:spPr>
        <p:txBody>
          <a:bodyPr wrap="none" anchor="ct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a:buClr>
                <a:srgbClr val="000000"/>
              </a:buClr>
              <a:buSzPct val="100000"/>
              <a:defRPr/>
            </a:pPr>
            <a:r>
              <a:rPr lang="ru-RU" altLang="ru-RU" dirty="0">
                <a:solidFill>
                  <a:srgbClr val="CC3300"/>
                </a:solidFill>
                <a:effectLst>
                  <a:outerShdw blurRad="38100" dist="38100" dir="2700000" algn="tl">
                    <a:srgbClr val="000000"/>
                  </a:outerShdw>
                </a:effectLst>
                <a:latin typeface="Calibri" panose="020F0502020204030204" pitchFamily="34" charset="0"/>
                <a:ea typeface="Microsoft JhengHei Light" panose="020B0304030504040204" pitchFamily="34" charset="-120"/>
              </a:rPr>
              <a:t>Немного истории… Педагог и семья</a:t>
            </a:r>
          </a:p>
        </p:txBody>
      </p:sp>
    </p:spTree>
    <p:extLst>
      <p:ext uri="{BB962C8B-B14F-4D97-AF65-F5344CB8AC3E}">
        <p14:creationId xmlns:p14="http://schemas.microsoft.com/office/powerpoint/2010/main" val="860150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авая фигурная скобка 11"/>
          <p:cNvSpPr/>
          <p:nvPr/>
        </p:nvSpPr>
        <p:spPr>
          <a:xfrm rot="5400000">
            <a:off x="4570497" y="-2268838"/>
            <a:ext cx="468313" cy="6315077"/>
          </a:xfrm>
          <a:prstGeom prst="rightBrace">
            <a:avLst>
              <a:gd name="adj1" fmla="val 8333"/>
              <a:gd name="adj2" fmla="val 52674"/>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ru-RU"/>
          </a:p>
        </p:txBody>
      </p:sp>
      <p:sp>
        <p:nvSpPr>
          <p:cNvPr id="13" name="Прямоугольник 12"/>
          <p:cNvSpPr/>
          <p:nvPr/>
        </p:nvSpPr>
        <p:spPr>
          <a:xfrm>
            <a:off x="111920" y="950354"/>
            <a:ext cx="4381357"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ru-RU" sz="1400" b="1" dirty="0"/>
              <a:t>полноценное проживание ребёнком всех этапов детства, обогащение </a:t>
            </a:r>
            <a:r>
              <a:rPr lang="ru-RU" sz="1400" b="1" dirty="0" smtClean="0"/>
              <a:t>детского развития</a:t>
            </a:r>
            <a:endParaRPr lang="ru-RU" sz="1400" b="1" dirty="0"/>
          </a:p>
        </p:txBody>
      </p:sp>
      <p:sp>
        <p:nvSpPr>
          <p:cNvPr id="14" name="Прямоугольник 13"/>
          <p:cNvSpPr/>
          <p:nvPr/>
        </p:nvSpPr>
        <p:spPr>
          <a:xfrm>
            <a:off x="166049" y="2281082"/>
            <a:ext cx="4342567" cy="73866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ru-RU" sz="1400" b="1" dirty="0"/>
              <a:t>построение образовательной деятельности на основе </a:t>
            </a:r>
            <a:r>
              <a:rPr lang="ru-RU" sz="1400" b="1" dirty="0" smtClean="0"/>
              <a:t>индивидуальных </a:t>
            </a:r>
            <a:r>
              <a:rPr lang="ru-RU" sz="1400" b="1" dirty="0"/>
              <a:t>особенностей каждого </a:t>
            </a:r>
            <a:r>
              <a:rPr lang="ru-RU" sz="1400" b="1" dirty="0" smtClean="0"/>
              <a:t>ребенка</a:t>
            </a:r>
            <a:endParaRPr lang="ru-RU" sz="1600" b="1" u="sng" dirty="0"/>
          </a:p>
        </p:txBody>
      </p:sp>
      <p:sp>
        <p:nvSpPr>
          <p:cNvPr id="19" name="Прямоугольник 18"/>
          <p:cNvSpPr/>
          <p:nvPr/>
        </p:nvSpPr>
        <p:spPr>
          <a:xfrm>
            <a:off x="4687014" y="922865"/>
            <a:ext cx="4352371"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ru-RU" altLang="ru-RU" b="1" dirty="0">
                <a:solidFill>
                  <a:srgbClr val="FFFF00"/>
                </a:solidFill>
              </a:rPr>
              <a:t>приобщение детей </a:t>
            </a:r>
            <a:r>
              <a:rPr lang="ru-RU" altLang="ru-RU" b="1" dirty="0" smtClean="0">
                <a:solidFill>
                  <a:srgbClr val="FFFF00"/>
                </a:solidFill>
              </a:rPr>
              <a:t>к социокультурным нормам, традициям семьи, </a:t>
            </a:r>
            <a:r>
              <a:rPr lang="ru-RU" altLang="ru-RU" b="1" dirty="0">
                <a:solidFill>
                  <a:srgbClr val="FFFF00"/>
                </a:solidFill>
              </a:rPr>
              <a:t>общества и </a:t>
            </a:r>
            <a:r>
              <a:rPr lang="ru-RU" altLang="ru-RU" b="1" dirty="0" smtClean="0">
                <a:solidFill>
                  <a:srgbClr val="FFFF00"/>
                </a:solidFill>
              </a:rPr>
              <a:t>государства</a:t>
            </a:r>
            <a:endParaRPr lang="ru-RU" b="1" dirty="0">
              <a:solidFill>
                <a:srgbClr val="FFFF00"/>
              </a:solidFill>
            </a:endParaRPr>
          </a:p>
        </p:txBody>
      </p:sp>
      <p:sp>
        <p:nvSpPr>
          <p:cNvPr id="20" name="Прямоугольник 19"/>
          <p:cNvSpPr/>
          <p:nvPr/>
        </p:nvSpPr>
        <p:spPr>
          <a:xfrm>
            <a:off x="166049" y="1516911"/>
            <a:ext cx="4381358" cy="73866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ru-RU" sz="1400" b="1" dirty="0" smtClean="0"/>
              <a:t>содействие и сотрудничество детей и взрослых, признание ребенка полноценным участником образовательных отношений</a:t>
            </a:r>
            <a:endParaRPr lang="ru-RU" sz="1400" b="1" dirty="0"/>
          </a:p>
        </p:txBody>
      </p:sp>
      <p:sp>
        <p:nvSpPr>
          <p:cNvPr id="22" name="Прямоугольник 21"/>
          <p:cNvSpPr/>
          <p:nvPr/>
        </p:nvSpPr>
        <p:spPr>
          <a:xfrm>
            <a:off x="4717017" y="2563360"/>
            <a:ext cx="4394073"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u-RU" altLang="ru-RU" sz="1400" b="1" dirty="0" smtClean="0"/>
              <a:t>соответствия </a:t>
            </a:r>
            <a:r>
              <a:rPr lang="ru-RU" altLang="ru-RU" sz="1400" b="1" dirty="0"/>
              <a:t>условий, требований, методов возрасту  </a:t>
            </a:r>
            <a:r>
              <a:rPr lang="ru-RU" altLang="ru-RU" sz="1400" b="1" dirty="0" smtClean="0"/>
              <a:t>развития детей</a:t>
            </a:r>
            <a:endParaRPr lang="ru-RU" altLang="ru-RU" sz="1400" b="1" dirty="0"/>
          </a:p>
        </p:txBody>
      </p:sp>
      <p:sp>
        <p:nvSpPr>
          <p:cNvPr id="23" name="Прямоугольник 22"/>
          <p:cNvSpPr/>
          <p:nvPr/>
        </p:nvSpPr>
        <p:spPr>
          <a:xfrm>
            <a:off x="4687014" y="1803849"/>
            <a:ext cx="4352371" cy="73866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u-RU" altLang="ru-RU" sz="1400" b="1" dirty="0"/>
              <a:t>формирование познавательных </a:t>
            </a:r>
            <a:r>
              <a:rPr lang="ru-RU" altLang="ru-RU" sz="1400" b="1" dirty="0" smtClean="0"/>
              <a:t>интересов, познавательных действий, поддержка инициативы  </a:t>
            </a:r>
            <a:r>
              <a:rPr lang="ru-RU" altLang="ru-RU" sz="1400" b="1" dirty="0"/>
              <a:t>ребенка в различных видах </a:t>
            </a:r>
            <a:r>
              <a:rPr lang="ru-RU" altLang="ru-RU" sz="1400" b="1" dirty="0" smtClean="0"/>
              <a:t>деятельности</a:t>
            </a:r>
          </a:p>
        </p:txBody>
      </p:sp>
      <p:pic>
        <p:nvPicPr>
          <p:cNvPr id="16" name="Рисунок 3" descr="Liquidation-Checklist.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920" y="3817351"/>
            <a:ext cx="3155007" cy="290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Скругленный прямоугольник 26"/>
          <p:cNvSpPr/>
          <p:nvPr/>
        </p:nvSpPr>
        <p:spPr>
          <a:xfrm>
            <a:off x="2851481" y="4167829"/>
            <a:ext cx="6187904" cy="577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b="1" dirty="0" smtClean="0"/>
              <a:t>построение образовательной деятельности, ориентированной на интересы и возможности ребенка;</a:t>
            </a:r>
            <a:endParaRPr lang="ru-RU" sz="1400" dirty="0"/>
          </a:p>
        </p:txBody>
      </p:sp>
      <p:sp>
        <p:nvSpPr>
          <p:cNvPr id="28" name="Скругленный прямоугольник 27"/>
          <p:cNvSpPr/>
          <p:nvPr/>
        </p:nvSpPr>
        <p:spPr>
          <a:xfrm>
            <a:off x="2675339" y="4781435"/>
            <a:ext cx="6364046" cy="569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b="1" dirty="0"/>
              <a:t>о</a:t>
            </a:r>
            <a:r>
              <a:rPr lang="ru-RU" sz="1400" b="1" dirty="0" smtClean="0"/>
              <a:t>рганизация деятельности детей в условиях обогащенной предметно-пространственной среды;</a:t>
            </a:r>
            <a:r>
              <a:rPr lang="ru-RU" sz="1400" dirty="0"/>
              <a:t> </a:t>
            </a:r>
            <a:endParaRPr lang="ru-RU" sz="1400" b="1" dirty="0"/>
          </a:p>
        </p:txBody>
      </p:sp>
      <p:sp>
        <p:nvSpPr>
          <p:cNvPr id="29" name="Скругленный прямоугольник 28"/>
          <p:cNvSpPr/>
          <p:nvPr/>
        </p:nvSpPr>
        <p:spPr>
          <a:xfrm>
            <a:off x="2562227" y="5378860"/>
            <a:ext cx="6448304" cy="555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1400" b="1" dirty="0" smtClean="0"/>
          </a:p>
          <a:p>
            <a:pPr>
              <a:defRPr/>
            </a:pPr>
            <a:r>
              <a:rPr lang="ru-RU" sz="1400" b="1" dirty="0"/>
              <a:t>использование форм и методов работы, соответствующих возрастным индивидуальным особенностям ребенка</a:t>
            </a:r>
          </a:p>
          <a:p>
            <a:pPr>
              <a:defRPr/>
            </a:pPr>
            <a:r>
              <a:rPr lang="ru-RU" sz="1400" b="1" dirty="0" smtClean="0"/>
              <a:t> </a:t>
            </a:r>
            <a:endParaRPr lang="ru-RU" sz="1400" dirty="0"/>
          </a:p>
        </p:txBody>
      </p:sp>
      <p:sp>
        <p:nvSpPr>
          <p:cNvPr id="31" name="AutoShape 4"/>
          <p:cNvSpPr>
            <a:spLocks noChangeArrowheads="1"/>
          </p:cNvSpPr>
          <p:nvPr/>
        </p:nvSpPr>
        <p:spPr bwMode="auto">
          <a:xfrm>
            <a:off x="1892623" y="491072"/>
            <a:ext cx="5721814" cy="350398"/>
          </a:xfrm>
          <a:prstGeom prst="roundRect">
            <a:avLst>
              <a:gd name="adj" fmla="val 16667"/>
            </a:avLst>
          </a:prstGeom>
          <a:gradFill rotWithShape="1">
            <a:gsLst>
              <a:gs pos="0">
                <a:srgbClr val="A9A944"/>
              </a:gs>
              <a:gs pos="50000">
                <a:srgbClr val="FFFF66"/>
              </a:gs>
              <a:gs pos="100000">
                <a:srgbClr val="A9A944"/>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buNone/>
              <a:defRPr/>
            </a:pPr>
            <a:r>
              <a:rPr lang="ru-RU" sz="1800" b="1" dirty="0" smtClean="0">
                <a:solidFill>
                  <a:srgbClr val="0000FF"/>
                </a:solidFill>
                <a:latin typeface="+mn-lt"/>
              </a:rPr>
              <a:t>Основные принципы дошкольного образования</a:t>
            </a:r>
            <a:endParaRPr lang="ru-RU" sz="1800" b="1" dirty="0">
              <a:solidFill>
                <a:srgbClr val="0000FF"/>
              </a:solidFill>
              <a:latin typeface="+mn-lt"/>
            </a:endParaRPr>
          </a:p>
        </p:txBody>
      </p:sp>
      <p:sp>
        <p:nvSpPr>
          <p:cNvPr id="32" name="AutoShape 17"/>
          <p:cNvSpPr>
            <a:spLocks noChangeArrowheads="1"/>
          </p:cNvSpPr>
          <p:nvPr/>
        </p:nvSpPr>
        <p:spPr bwMode="auto">
          <a:xfrm>
            <a:off x="476250" y="3225848"/>
            <a:ext cx="8153399" cy="482619"/>
          </a:xfrm>
          <a:prstGeom prst="roundRect">
            <a:avLst>
              <a:gd name="adj" fmla="val 16667"/>
            </a:avLst>
          </a:prstGeom>
          <a:gradFill rotWithShape="0">
            <a:gsLst>
              <a:gs pos="0">
                <a:srgbClr val="2F7676"/>
              </a:gs>
              <a:gs pos="50000">
                <a:srgbClr val="66FFFF"/>
              </a:gs>
              <a:gs pos="100000">
                <a:srgbClr val="2F7676"/>
              </a:gs>
            </a:gsLst>
            <a:lin ang="5400000" scaled="1"/>
          </a:gra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68" tIns="43195" rIns="83068" bIns="43195" anchor="ct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tx1"/>
                </a:solidFill>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tx1"/>
                </a:solidFill>
                <a:latin typeface="Arial" panose="020B0604020202020204" pitchFamily="34" charset="0"/>
              </a:defRPr>
            </a:lvl9pPr>
          </a:lstStyle>
          <a:p>
            <a:pPr algn="ctr">
              <a:buNone/>
              <a:defRPr/>
            </a:pPr>
            <a:r>
              <a:rPr lang="ru-RU" sz="1800" dirty="0">
                <a:solidFill>
                  <a:srgbClr val="0000FF"/>
                </a:solidFill>
                <a:latin typeface="+mn-lt"/>
              </a:rPr>
              <a:t>Психолого-педагогические условия развития детей дошкольного возраста</a:t>
            </a:r>
          </a:p>
        </p:txBody>
      </p:sp>
      <p:sp>
        <p:nvSpPr>
          <p:cNvPr id="2" name="Прямоугольник 1"/>
          <p:cNvSpPr/>
          <p:nvPr/>
        </p:nvSpPr>
        <p:spPr>
          <a:xfrm>
            <a:off x="1743075" y="-39808"/>
            <a:ext cx="7400926" cy="600164"/>
          </a:xfrm>
          <a:prstGeom prst="rect">
            <a:avLst/>
          </a:prstGeom>
        </p:spPr>
        <p:txBody>
          <a:bodyPr wrap="square">
            <a:spAutoFit/>
          </a:bodyPr>
          <a:lstStyle/>
          <a:p>
            <a:pPr algn="r">
              <a:spcAft>
                <a:spcPts val="0"/>
              </a:spcAft>
            </a:pPr>
            <a:r>
              <a:rPr lang="ru-RU" sz="1100" b="1"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Детство – это тот дивный период жизни, когда все видится в радужных тонах, не омраченных душевной болью. Будущее целого мира может зависеть от одной ошибки</a:t>
            </a:r>
            <a:r>
              <a:rPr lang="en-US" sz="1100" b="1"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100" b="1"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в воспитании, допущенной родителями.</a:t>
            </a:r>
            <a:endParaRPr lang="ru-RU" sz="1100"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algn="r">
              <a:spcAft>
                <a:spcPts val="0"/>
              </a:spcAft>
            </a:pPr>
            <a:r>
              <a:rPr lang="ru-RU" sz="1100" b="1"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Ф.М. Достоевский</a:t>
            </a:r>
            <a:endParaRPr lang="ru-RU" sz="1100"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3048000" y="3736570"/>
            <a:ext cx="5933955" cy="4061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b="1" dirty="0" smtClean="0"/>
              <a:t>уважение взрослых к достоинству детей, формирование и поддержка их уверенности в собственных возможностях;</a:t>
            </a:r>
            <a:endParaRPr lang="ru-RU" sz="1400" dirty="0"/>
          </a:p>
        </p:txBody>
      </p:sp>
      <p:sp>
        <p:nvSpPr>
          <p:cNvPr id="36" name="Скругленный прямоугольник 35"/>
          <p:cNvSpPr/>
          <p:nvPr/>
        </p:nvSpPr>
        <p:spPr>
          <a:xfrm>
            <a:off x="2356728" y="5966963"/>
            <a:ext cx="6625227" cy="810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b="1" dirty="0">
                <a:solidFill>
                  <a:srgbClr val="FFFF00"/>
                </a:solidFill>
              </a:rPr>
              <a:t>п</a:t>
            </a:r>
            <a:r>
              <a:rPr lang="ru-RU" b="1" dirty="0" smtClean="0">
                <a:solidFill>
                  <a:srgbClr val="FFFF00"/>
                </a:solidFill>
              </a:rPr>
              <a:t>оддержка родителей в воспитании детей, вовлечение семей непосредственно в образовательную деятельность</a:t>
            </a:r>
            <a:r>
              <a:rPr lang="ru-RU" b="1" dirty="0" smtClean="0"/>
              <a:t>;</a:t>
            </a:r>
            <a:endParaRPr lang="ru-RU" dirty="0"/>
          </a:p>
        </p:txBody>
      </p:sp>
    </p:spTree>
    <p:extLst>
      <p:ext uri="{BB962C8B-B14F-4D97-AF65-F5344CB8AC3E}">
        <p14:creationId xmlns:p14="http://schemas.microsoft.com/office/powerpoint/2010/main" val="1792690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childTnLst>
                          </p:cTn>
                        </p:par>
                        <p:par>
                          <p:cTn id="8" fill="hold">
                            <p:stCondLst>
                              <p:cond delay="6000"/>
                            </p:stCondLst>
                            <p:childTnLst>
                              <p:par>
                                <p:cTn id="9" presetID="10" presetClass="entr" fill="hold" nodeType="afterEffect">
                                  <p:stCondLst>
                                    <p:cond delay="1000"/>
                                  </p:stCondLst>
                                  <p:childTnLst>
                                    <p:set>
                                      <p:cBhvr additive="repl">
                                        <p:cTn id="10" dur="1" fill="hold">
                                          <p:stCondLst>
                                            <p:cond delay="0"/>
                                          </p:stCondLst>
                                        </p:cTn>
                                        <p:tgtEl>
                                          <p:spTgt spid="32"/>
                                        </p:tgtEl>
                                        <p:attrNameLst>
                                          <p:attrName>style.visibility</p:attrName>
                                        </p:attrNameLst>
                                      </p:cBhvr>
                                      <p:to>
                                        <p:strVal val="visible"/>
                                      </p:to>
                                    </p:set>
                                    <p:animEffect transition="in" filter="fade">
                                      <p:cBhvr additive="repl">
                                        <p:cTn id="11"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s://cdn-images-1.listennotes.com/podcasts/papa-hector-salva/4-factors-that-shouldnt-zQ1ENRex87s-CzxSd3yP-TO.1400x14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8241" y="674586"/>
            <a:ext cx="1154593" cy="112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Группа 9"/>
          <p:cNvGrpSpPr/>
          <p:nvPr/>
        </p:nvGrpSpPr>
        <p:grpSpPr>
          <a:xfrm>
            <a:off x="5915187" y="694116"/>
            <a:ext cx="3156992" cy="370681"/>
            <a:chOff x="5123493" y="0"/>
            <a:chExt cx="3469021" cy="596873"/>
          </a:xfrm>
        </p:grpSpPr>
        <p:sp>
          <p:nvSpPr>
            <p:cNvPr id="11" name="Скругленный прямоугольник 10"/>
            <p:cNvSpPr/>
            <p:nvPr/>
          </p:nvSpPr>
          <p:spPr>
            <a:xfrm>
              <a:off x="5123493" y="0"/>
              <a:ext cx="3469021" cy="596873"/>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2" name="Скругленный прямоугольник 4"/>
            <p:cNvSpPr txBox="1"/>
            <p:nvPr/>
          </p:nvSpPr>
          <p:spPr>
            <a:xfrm>
              <a:off x="5434802" y="144270"/>
              <a:ext cx="3128575" cy="4234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ru-RU" sz="1600" b="1" kern="1200" dirty="0" smtClean="0">
                  <a:solidFill>
                    <a:srgbClr val="FFFFFF"/>
                  </a:solidFill>
                </a:rPr>
                <a:t>Квалифицированные кадры</a:t>
              </a:r>
              <a:endParaRPr lang="ru-RU" sz="1600" b="1" kern="1200" dirty="0">
                <a:solidFill>
                  <a:srgbClr val="FFFFFF"/>
                </a:solidFill>
              </a:endParaRPr>
            </a:p>
          </p:txBody>
        </p:sp>
      </p:grpSp>
      <p:grpSp>
        <p:nvGrpSpPr>
          <p:cNvPr id="13" name="Группа 12"/>
          <p:cNvGrpSpPr/>
          <p:nvPr/>
        </p:nvGrpSpPr>
        <p:grpSpPr>
          <a:xfrm>
            <a:off x="24903" y="1634237"/>
            <a:ext cx="4270872" cy="446977"/>
            <a:chOff x="5330885" y="1501342"/>
            <a:chExt cx="3250375" cy="571673"/>
          </a:xfrm>
        </p:grpSpPr>
        <p:sp>
          <p:nvSpPr>
            <p:cNvPr id="14" name="Скругленный прямоугольник 13"/>
            <p:cNvSpPr/>
            <p:nvPr/>
          </p:nvSpPr>
          <p:spPr>
            <a:xfrm>
              <a:off x="5330885" y="1501342"/>
              <a:ext cx="3250375" cy="494263"/>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5" name="Скругленный прямоугольник 4"/>
            <p:cNvSpPr txBox="1"/>
            <p:nvPr/>
          </p:nvSpPr>
          <p:spPr>
            <a:xfrm>
              <a:off x="5391460" y="1546903"/>
              <a:ext cx="3182319" cy="526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ru-RU" sz="1600" b="1" kern="1200" dirty="0" smtClean="0">
                  <a:solidFill>
                    <a:srgbClr val="FFFF00"/>
                  </a:solidFill>
                </a:rPr>
                <a:t>Программа сотрудничества с родителями</a:t>
              </a:r>
              <a:endParaRPr lang="ru-RU" sz="1600" b="1" kern="1200" dirty="0">
                <a:solidFill>
                  <a:srgbClr val="FFFF00"/>
                </a:solidFill>
              </a:endParaRPr>
            </a:p>
          </p:txBody>
        </p:sp>
      </p:grpSp>
      <p:grpSp>
        <p:nvGrpSpPr>
          <p:cNvPr id="16" name="Группа 15"/>
          <p:cNvGrpSpPr/>
          <p:nvPr/>
        </p:nvGrpSpPr>
        <p:grpSpPr>
          <a:xfrm>
            <a:off x="0" y="1123554"/>
            <a:ext cx="2886077" cy="512718"/>
            <a:chOff x="4389409" y="586752"/>
            <a:chExt cx="4149684" cy="544586"/>
          </a:xfrm>
        </p:grpSpPr>
        <p:sp>
          <p:nvSpPr>
            <p:cNvPr id="17" name="Скругленный прямоугольник 16"/>
            <p:cNvSpPr/>
            <p:nvPr/>
          </p:nvSpPr>
          <p:spPr>
            <a:xfrm>
              <a:off x="4389409" y="586752"/>
              <a:ext cx="4149684" cy="544586"/>
            </a:xfrm>
            <a:prstGeom prst="roundRect">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8" name="Скругленный прямоугольник 4"/>
            <p:cNvSpPr txBox="1"/>
            <p:nvPr/>
          </p:nvSpPr>
          <p:spPr>
            <a:xfrm>
              <a:off x="4477170" y="614466"/>
              <a:ext cx="3998558" cy="4504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ru-RU" sz="1600" b="1" kern="1200" dirty="0" smtClean="0">
                  <a:solidFill>
                    <a:srgbClr val="C00000"/>
                  </a:solidFill>
                </a:rPr>
                <a:t>Авторитет </a:t>
              </a:r>
            </a:p>
            <a:p>
              <a:pPr lvl="0" algn="ctr" defTabSz="711200">
                <a:lnSpc>
                  <a:spcPct val="100000"/>
                </a:lnSpc>
                <a:spcBef>
                  <a:spcPct val="0"/>
                </a:spcBef>
                <a:spcAft>
                  <a:spcPts val="0"/>
                </a:spcAft>
              </a:pPr>
              <a:r>
                <a:rPr lang="ru-RU" sz="1600" b="1" kern="1200" dirty="0" smtClean="0">
                  <a:solidFill>
                    <a:srgbClr val="C00000"/>
                  </a:solidFill>
                </a:rPr>
                <a:t>педагогического коллектива</a:t>
              </a:r>
              <a:endParaRPr lang="ru-RU" sz="1600" b="1" kern="1200" dirty="0">
                <a:solidFill>
                  <a:srgbClr val="C00000"/>
                </a:solidFill>
              </a:endParaRPr>
            </a:p>
          </p:txBody>
        </p:sp>
      </p:grpSp>
      <p:sp>
        <p:nvSpPr>
          <p:cNvPr id="22" name="Скругленный прямоугольник 21"/>
          <p:cNvSpPr/>
          <p:nvPr/>
        </p:nvSpPr>
        <p:spPr>
          <a:xfrm>
            <a:off x="53856" y="2116260"/>
            <a:ext cx="9034658" cy="554514"/>
          </a:xfrm>
          <a:prstGeom prst="roundRect">
            <a:avLst>
              <a:gd name="adj" fmla="val 31212"/>
            </a:avLst>
          </a:prstGeom>
          <a:scene3d>
            <a:camera prst="orthographicFront">
              <a:rot lat="0" lon="0" rev="0"/>
            </a:camera>
            <a:lightRig rig="threePt" dir="t">
              <a:rot lat="0" lon="0" rev="1200000"/>
            </a:lightRig>
          </a:scene3d>
          <a:sp3d>
            <a:bevelT w="190500" h="152400"/>
          </a:sp3d>
        </p:spPr>
        <p:style>
          <a:lnRef idx="0">
            <a:schemeClr val="accent6"/>
          </a:lnRef>
          <a:fillRef idx="3">
            <a:schemeClr val="accent6"/>
          </a:fillRef>
          <a:effectRef idx="3">
            <a:schemeClr val="accent6"/>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spcBef>
                <a:spcPct val="20000"/>
              </a:spcBef>
              <a:buClr>
                <a:schemeClr val="folHlink"/>
              </a:buClr>
              <a:buSzPct val="85000"/>
              <a:buFont typeface="Wingdings" panose="05000000000000000000" pitchFamily="2" charset="2"/>
              <a:buNone/>
              <a:defRPr/>
            </a:pPr>
            <a:r>
              <a:rPr lang="ru-RU" altLang="ru-RU" sz="1400" b="1" i="1" dirty="0">
                <a:solidFill>
                  <a:srgbClr val="FFFFFF"/>
                </a:solidFill>
                <a:latin typeface="Calibri" panose="020F0502020204030204" pitchFamily="34" charset="0"/>
                <a:cs typeface="Calibri" panose="020F0502020204030204" pitchFamily="34" charset="0"/>
              </a:rPr>
              <a:t>За воспитание и образование детей несут </a:t>
            </a:r>
            <a:r>
              <a:rPr lang="ru-RU" altLang="ru-RU" sz="1400" b="1" i="1" dirty="0" smtClean="0">
                <a:solidFill>
                  <a:srgbClr val="FFFFFF"/>
                </a:solidFill>
                <a:latin typeface="Calibri" panose="020F0502020204030204" pitchFamily="34" charset="0"/>
                <a:cs typeface="Calibri" panose="020F0502020204030204" pitchFamily="34" charset="0"/>
              </a:rPr>
              <a:t>ответственность </a:t>
            </a:r>
            <a:r>
              <a:rPr lang="ru-RU" altLang="ru-RU" sz="1400" b="1" i="1" dirty="0" smtClean="0">
                <a:solidFill>
                  <a:srgbClr val="FF0000"/>
                </a:solidFill>
                <a:latin typeface="Calibri" panose="020F0502020204030204" pitchFamily="34" charset="0"/>
                <a:cs typeface="Calibri" panose="020F0502020204030204" pitchFamily="34" charset="0"/>
              </a:rPr>
              <a:t>РОДИТЕЛИ</a:t>
            </a:r>
            <a:r>
              <a:rPr lang="ru-RU" altLang="ru-RU" sz="1400" b="1" i="1" dirty="0" smtClean="0">
                <a:solidFill>
                  <a:srgbClr val="FFFFFF"/>
                </a:solidFill>
                <a:latin typeface="Calibri" panose="020F0502020204030204" pitchFamily="34" charset="0"/>
                <a:cs typeface="Calibri" panose="020F0502020204030204" pitchFamily="34" charset="0"/>
              </a:rPr>
              <a:t>; все </a:t>
            </a:r>
            <a:r>
              <a:rPr lang="ru-RU" altLang="ru-RU" sz="1400" b="1" i="1" dirty="0">
                <a:solidFill>
                  <a:srgbClr val="FFFFFF"/>
                </a:solidFill>
                <a:latin typeface="Calibri" panose="020F0502020204030204" pitchFamily="34" charset="0"/>
                <a:cs typeface="Calibri" panose="020F0502020204030204" pitchFamily="34" charset="0"/>
              </a:rPr>
              <a:t>другие социальные институты призваны поддержать и дополнить их воспитательную деятельность</a:t>
            </a:r>
          </a:p>
        </p:txBody>
      </p:sp>
      <p:sp>
        <p:nvSpPr>
          <p:cNvPr id="23" name="Скругленный прямоугольник 22"/>
          <p:cNvSpPr/>
          <p:nvPr/>
        </p:nvSpPr>
        <p:spPr>
          <a:xfrm>
            <a:off x="52613" y="2579375"/>
            <a:ext cx="9035752" cy="641853"/>
          </a:xfrm>
          <a:prstGeom prst="roundRect">
            <a:avLst>
              <a:gd name="adj" fmla="val 31212"/>
            </a:avLst>
          </a:prstGeom>
          <a:scene3d>
            <a:camera prst="orthographicFront">
              <a:rot lat="0" lon="0" rev="0"/>
            </a:camera>
            <a:lightRig rig="threePt" dir="t">
              <a:rot lat="0" lon="0" rev="1200000"/>
            </a:lightRig>
          </a:scene3d>
          <a:sp3d>
            <a:bevelT w="190500" h="152400"/>
          </a:sp3d>
        </p:spPr>
        <p:style>
          <a:lnRef idx="0">
            <a:schemeClr val="accent6"/>
          </a:lnRef>
          <a:fillRef idx="3">
            <a:schemeClr val="accent6"/>
          </a:fillRef>
          <a:effectRef idx="3">
            <a:schemeClr val="accent6"/>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spcBef>
                <a:spcPct val="20000"/>
              </a:spcBef>
              <a:buClr>
                <a:schemeClr val="folHlink"/>
              </a:buClr>
              <a:buSzPct val="85000"/>
              <a:defRPr/>
            </a:pPr>
            <a:r>
              <a:rPr lang="ru-RU" altLang="ru-RU" sz="1400" b="1" i="1" dirty="0">
                <a:solidFill>
                  <a:srgbClr val="FFFFFF"/>
                </a:solidFill>
                <a:latin typeface="Calibri" panose="020F0502020204030204" pitchFamily="34" charset="0"/>
                <a:cs typeface="Calibri" panose="020F0502020204030204" pitchFamily="34" charset="0"/>
              </a:rPr>
              <a:t>Признание приоритета семейного воспитания требует </a:t>
            </a:r>
            <a:r>
              <a:rPr lang="ru-RU" altLang="ru-RU" sz="14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НОВЫХ ОТНОШЕНИЙ</a:t>
            </a:r>
            <a:r>
              <a:rPr lang="ru-RU" altLang="ru-RU" sz="1400" b="1"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u-RU" altLang="ru-RU" sz="1400" b="1" i="1" dirty="0">
                <a:solidFill>
                  <a:srgbClr val="FFFFFF"/>
                </a:solidFill>
                <a:latin typeface="Calibri" panose="020F0502020204030204" pitchFamily="34" charset="0"/>
                <a:cs typeface="Calibri" panose="020F0502020204030204" pitchFamily="34" charset="0"/>
              </a:rPr>
              <a:t>семьи и  образовательного учреждения, которые определяются понятиями «сотрудничество», «партнерство</a:t>
            </a:r>
            <a:r>
              <a:rPr lang="ru-RU" altLang="ru-RU" sz="1400" b="1" i="1" dirty="0" smtClean="0">
                <a:solidFill>
                  <a:srgbClr val="FFFFFF"/>
                </a:solidFill>
                <a:latin typeface="Calibri" panose="020F0502020204030204" pitchFamily="34" charset="0"/>
                <a:cs typeface="Calibri" panose="020F0502020204030204" pitchFamily="34" charset="0"/>
              </a:rPr>
              <a:t>», «взаимодействие».</a:t>
            </a:r>
            <a:r>
              <a:rPr lang="ru-RU" altLang="ru-RU" sz="1400" b="1" dirty="0" smtClean="0">
                <a:solidFill>
                  <a:srgbClr val="FFFFFF"/>
                </a:solidFill>
                <a:latin typeface="Calibri" panose="020F0502020204030204" pitchFamily="34" charset="0"/>
                <a:cs typeface="Calibri" panose="020F0502020204030204" pitchFamily="34" charset="0"/>
              </a:rPr>
              <a:t> </a:t>
            </a:r>
            <a:endParaRPr lang="ru-RU" altLang="ru-RU" sz="1400" b="1" dirty="0">
              <a:solidFill>
                <a:srgbClr val="FFFFFF"/>
              </a:solidFill>
              <a:latin typeface="Calibri" panose="020F0502020204030204" pitchFamily="34" charset="0"/>
              <a:cs typeface="Calibri" panose="020F0502020204030204" pitchFamily="34" charset="0"/>
            </a:endParaRPr>
          </a:p>
        </p:txBody>
      </p:sp>
      <p:sp>
        <p:nvSpPr>
          <p:cNvPr id="24" name="Скругленный прямоугольник 23"/>
          <p:cNvSpPr/>
          <p:nvPr/>
        </p:nvSpPr>
        <p:spPr>
          <a:xfrm>
            <a:off x="61037" y="3207934"/>
            <a:ext cx="8982641" cy="493213"/>
          </a:xfrm>
          <a:prstGeom prst="roundRect">
            <a:avLst>
              <a:gd name="adj" fmla="val 31212"/>
            </a:avLst>
          </a:prstGeom>
          <a:scene3d>
            <a:camera prst="orthographicFront">
              <a:rot lat="0" lon="0" rev="0"/>
            </a:camera>
            <a:lightRig rig="threePt" dir="t">
              <a:rot lat="0" lon="0" rev="1200000"/>
            </a:lightRig>
          </a:scene3d>
          <a:sp3d>
            <a:bevelT w="190500" h="152400"/>
          </a:sp3d>
        </p:spPr>
        <p:style>
          <a:lnRef idx="0">
            <a:schemeClr val="accent6"/>
          </a:lnRef>
          <a:fillRef idx="3">
            <a:schemeClr val="accent6"/>
          </a:fillRef>
          <a:effectRef idx="3">
            <a:schemeClr val="accent6"/>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spcBef>
                <a:spcPct val="20000"/>
              </a:spcBef>
              <a:buClr>
                <a:schemeClr val="folHlink"/>
              </a:buClr>
              <a:buSzPct val="85000"/>
              <a:buFont typeface="Wingdings" panose="05000000000000000000" pitchFamily="2" charset="2"/>
              <a:buNone/>
              <a:defRPr/>
            </a:pPr>
            <a:r>
              <a:rPr lang="ru-RU" altLang="ru-RU" sz="1400" b="1" i="1" dirty="0">
                <a:solidFill>
                  <a:srgbClr val="FFFFFF"/>
                </a:solidFill>
                <a:latin typeface="Calibri" panose="020F0502020204030204" pitchFamily="34" charset="0"/>
                <a:cs typeface="Calibri" panose="020F0502020204030204" pitchFamily="34" charset="0"/>
              </a:rPr>
              <a:t>Главное  в контексте «семья - образовательное учреждение» - </a:t>
            </a:r>
            <a:r>
              <a:rPr lang="ru-RU" altLang="ru-RU" sz="14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ЛИЧНОЕ ВЗАИМОДЕЙСТВИЕ </a:t>
            </a:r>
            <a:r>
              <a:rPr lang="ru-RU" altLang="ru-RU" sz="1400" b="1" i="1" dirty="0">
                <a:solidFill>
                  <a:srgbClr val="FFFFFF"/>
                </a:solidFill>
                <a:latin typeface="Calibri" panose="020F0502020204030204" pitchFamily="34" charset="0"/>
                <a:cs typeface="Calibri" panose="020F0502020204030204" pitchFamily="34" charset="0"/>
              </a:rPr>
              <a:t>педагога и родителей в процессе воспитания конкретного ребенка.</a:t>
            </a:r>
          </a:p>
        </p:txBody>
      </p:sp>
      <p:sp>
        <p:nvSpPr>
          <p:cNvPr id="25" name="Скругленный прямоугольник 24"/>
          <p:cNvSpPr/>
          <p:nvPr/>
        </p:nvSpPr>
        <p:spPr>
          <a:xfrm>
            <a:off x="24773" y="3714300"/>
            <a:ext cx="9018905" cy="503103"/>
          </a:xfrm>
          <a:prstGeom prst="roundRect">
            <a:avLst>
              <a:gd name="adj" fmla="val 31212"/>
            </a:avLst>
          </a:prstGeom>
          <a:scene3d>
            <a:camera prst="orthographicFront">
              <a:rot lat="0" lon="0" rev="0"/>
            </a:camera>
            <a:lightRig rig="threePt" dir="t">
              <a:rot lat="0" lon="0" rev="1200000"/>
            </a:lightRig>
          </a:scene3d>
          <a:sp3d>
            <a:bevelT w="190500" h="152400"/>
          </a:sp3d>
        </p:spPr>
        <p:style>
          <a:lnRef idx="0">
            <a:schemeClr val="accent6"/>
          </a:lnRef>
          <a:fillRef idx="3">
            <a:schemeClr val="accent6"/>
          </a:fillRef>
          <a:effectRef idx="3">
            <a:schemeClr val="accent6"/>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spcBef>
                <a:spcPct val="20000"/>
              </a:spcBef>
              <a:buClr>
                <a:schemeClr val="folHlink"/>
              </a:buClr>
              <a:buSzPct val="85000"/>
              <a:buFont typeface="Wingdings" panose="05000000000000000000" pitchFamily="2" charset="2"/>
              <a:buNone/>
              <a:defRPr/>
            </a:pPr>
            <a:r>
              <a:rPr lang="ru-RU" altLang="ru-RU" sz="1400" b="1" i="1" dirty="0">
                <a:solidFill>
                  <a:srgbClr val="FFFFFF"/>
                </a:solidFill>
                <a:latin typeface="Calibri" panose="020F0502020204030204" pitchFamily="34" charset="0"/>
                <a:cs typeface="Calibri" panose="020F0502020204030204" pitchFamily="34" charset="0"/>
              </a:rPr>
              <a:t>Инициатором  изменения социальных контактов с семьей является </a:t>
            </a:r>
            <a:r>
              <a:rPr lang="ru-RU" altLang="ru-RU" sz="14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ОБРАЗОВАТЕЛЬНОЕ УЧРЕЖДЕНИЕ</a:t>
            </a:r>
            <a:r>
              <a:rPr lang="ru-RU" altLang="ru-RU" sz="1400" b="1" i="1" dirty="0">
                <a:solidFill>
                  <a:srgbClr val="FFFFFF"/>
                </a:solidFill>
                <a:latin typeface="Calibri" panose="020F0502020204030204" pitchFamily="34" charset="0"/>
                <a:cs typeface="Calibri" panose="020F0502020204030204" pitchFamily="34" charset="0"/>
              </a:rPr>
              <a:t>, которое гарантирует профессиональный уровень </a:t>
            </a:r>
            <a:r>
              <a:rPr lang="ru-RU" altLang="ru-RU" sz="1400" b="1" i="1" dirty="0" smtClean="0">
                <a:solidFill>
                  <a:srgbClr val="FFFFFF"/>
                </a:solidFill>
                <a:latin typeface="Calibri" panose="020F0502020204030204" pitchFamily="34" charset="0"/>
                <a:cs typeface="Calibri" panose="020F0502020204030204" pitchFamily="34" charset="0"/>
              </a:rPr>
              <a:t>поддержки, в лице </a:t>
            </a:r>
            <a:r>
              <a:rPr lang="ru-RU" altLang="ru-RU" sz="1400" b="1" i="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ПЕДАГОГА, ВОСПИТАТЕЛЯ</a:t>
            </a:r>
            <a:r>
              <a:rPr lang="ru-RU" altLang="ru-RU" sz="1400" b="1" i="1" dirty="0" smtClean="0">
                <a:solidFill>
                  <a:srgbClr val="0000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ru-RU" altLang="ru-RU" sz="1400" b="1" i="1" dirty="0">
              <a:solidFill>
                <a:srgbClr val="0000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26" name="Группа 25"/>
          <p:cNvGrpSpPr/>
          <p:nvPr/>
        </p:nvGrpSpPr>
        <p:grpSpPr>
          <a:xfrm>
            <a:off x="5381625" y="1571838"/>
            <a:ext cx="3715470" cy="423476"/>
            <a:chOff x="663952" y="2545219"/>
            <a:chExt cx="3486112" cy="612699"/>
          </a:xfrm>
        </p:grpSpPr>
        <p:sp>
          <p:nvSpPr>
            <p:cNvPr id="27" name="Скругленный прямоугольник 26"/>
            <p:cNvSpPr/>
            <p:nvPr/>
          </p:nvSpPr>
          <p:spPr>
            <a:xfrm>
              <a:off x="663952" y="2545219"/>
              <a:ext cx="3486112" cy="612699"/>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8" name="Скругленный прямоугольник 4"/>
            <p:cNvSpPr txBox="1"/>
            <p:nvPr/>
          </p:nvSpPr>
          <p:spPr>
            <a:xfrm>
              <a:off x="829299" y="2624562"/>
              <a:ext cx="3251011" cy="3898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ru-RU" sz="1600" b="1" kern="1200" dirty="0" smtClean="0">
                  <a:solidFill>
                    <a:srgbClr val="FFFFFF"/>
                  </a:solidFill>
                </a:rPr>
                <a:t>Взаимопонимание партнеров</a:t>
              </a:r>
              <a:endParaRPr lang="ru-RU" sz="1600" b="1" kern="1200" dirty="0">
                <a:solidFill>
                  <a:srgbClr val="FFFFFF"/>
                </a:solidFill>
              </a:endParaRPr>
            </a:p>
          </p:txBody>
        </p:sp>
      </p:grpSp>
      <p:grpSp>
        <p:nvGrpSpPr>
          <p:cNvPr id="29" name="Группа 28"/>
          <p:cNvGrpSpPr/>
          <p:nvPr/>
        </p:nvGrpSpPr>
        <p:grpSpPr>
          <a:xfrm>
            <a:off x="24903" y="767964"/>
            <a:ext cx="2537322" cy="327411"/>
            <a:chOff x="3350244" y="3168842"/>
            <a:chExt cx="4435407" cy="436825"/>
          </a:xfrm>
        </p:grpSpPr>
        <p:sp>
          <p:nvSpPr>
            <p:cNvPr id="30" name="Скругленный прямоугольник 29"/>
            <p:cNvSpPr/>
            <p:nvPr/>
          </p:nvSpPr>
          <p:spPr>
            <a:xfrm>
              <a:off x="3350244" y="3168842"/>
              <a:ext cx="4435407" cy="436823"/>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31" name="Скругленный прямоугольник 4"/>
            <p:cNvSpPr txBox="1"/>
            <p:nvPr/>
          </p:nvSpPr>
          <p:spPr>
            <a:xfrm>
              <a:off x="3511533" y="3178842"/>
              <a:ext cx="4112833" cy="426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FFFF00"/>
                  </a:solidFill>
                </a:rPr>
                <a:t>Личность</a:t>
              </a:r>
              <a:r>
                <a:rPr lang="ru-RU" sz="1600" b="1" kern="1200" baseline="0" dirty="0" smtClean="0">
                  <a:solidFill>
                    <a:srgbClr val="FFFF00"/>
                  </a:solidFill>
                </a:rPr>
                <a:t> руководителя</a:t>
              </a:r>
              <a:endParaRPr lang="ru-RU" sz="1600" b="1" kern="1200" dirty="0">
                <a:solidFill>
                  <a:srgbClr val="FFFF00"/>
                </a:solidFill>
              </a:endParaRPr>
            </a:p>
          </p:txBody>
        </p:sp>
      </p:grpSp>
      <p:sp>
        <p:nvSpPr>
          <p:cNvPr id="33" name="AutoShape 4"/>
          <p:cNvSpPr>
            <a:spLocks noChangeArrowheads="1"/>
          </p:cNvSpPr>
          <p:nvPr/>
        </p:nvSpPr>
        <p:spPr bwMode="auto">
          <a:xfrm>
            <a:off x="388971" y="52472"/>
            <a:ext cx="8364429" cy="586491"/>
          </a:xfrm>
          <a:prstGeom prst="roundRect">
            <a:avLst>
              <a:gd name="adj" fmla="val 28050"/>
            </a:avLst>
          </a:prstGeom>
          <a:gradFill rotWithShape="1">
            <a:gsLst>
              <a:gs pos="0">
                <a:srgbClr val="FFFF66">
                  <a:gamma/>
                  <a:shade val="66275"/>
                  <a:invGamma/>
                </a:srgbClr>
              </a:gs>
              <a:gs pos="50000">
                <a:srgbClr val="FFFF66"/>
              </a:gs>
              <a:gs pos="100000">
                <a:srgbClr val="FFFF66">
                  <a:gamma/>
                  <a:shade val="66275"/>
                  <a:invGamma/>
                </a:srgbClr>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buFontTx/>
              <a:buNone/>
              <a:defRPr/>
            </a:pPr>
            <a:r>
              <a:rPr lang="ru-RU" altLang="ru-RU"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На стратегию и тактику взаимодействия </a:t>
            </a:r>
            <a:r>
              <a:rPr lang="ru-RU" altLang="ru-RU" sz="2000" b="1" dirty="0" smtClean="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ДОО </a:t>
            </a:r>
            <a:r>
              <a:rPr lang="ru-RU" altLang="ru-RU"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и семьи влияют:</a:t>
            </a:r>
          </a:p>
        </p:txBody>
      </p:sp>
      <p:grpSp>
        <p:nvGrpSpPr>
          <p:cNvPr id="34" name="Группа 33"/>
          <p:cNvGrpSpPr/>
          <p:nvPr/>
        </p:nvGrpSpPr>
        <p:grpSpPr>
          <a:xfrm>
            <a:off x="5623415" y="1088574"/>
            <a:ext cx="3473374" cy="496996"/>
            <a:chOff x="5400003" y="1445331"/>
            <a:chExt cx="3250375" cy="479393"/>
          </a:xfrm>
        </p:grpSpPr>
        <p:sp>
          <p:nvSpPr>
            <p:cNvPr id="35" name="Скругленный прямоугольник 34"/>
            <p:cNvSpPr/>
            <p:nvPr/>
          </p:nvSpPr>
          <p:spPr>
            <a:xfrm>
              <a:off x="5400003" y="1445331"/>
              <a:ext cx="3250375" cy="479393"/>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36" name="Скругленный прямоугольник 4"/>
            <p:cNvSpPr txBox="1"/>
            <p:nvPr/>
          </p:nvSpPr>
          <p:spPr>
            <a:xfrm>
              <a:off x="5526560" y="1470499"/>
              <a:ext cx="3100788" cy="4089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spcBef>
                  <a:spcPct val="0"/>
                </a:spcBef>
                <a:defRPr/>
              </a:pPr>
              <a:r>
                <a:rPr lang="ru-RU" altLang="ru-RU" sz="1600" b="1" dirty="0">
                  <a:solidFill>
                    <a:srgbClr val="FFFF00"/>
                  </a:solidFill>
                  <a:cs typeface="Calibri" panose="020F0502020204030204" pitchFamily="34" charset="0"/>
                </a:rPr>
                <a:t>Репутация </a:t>
              </a:r>
            </a:p>
            <a:p>
              <a:pPr algn="ctr">
                <a:spcBef>
                  <a:spcPct val="0"/>
                </a:spcBef>
                <a:defRPr/>
              </a:pPr>
              <a:r>
                <a:rPr lang="ru-RU" altLang="ru-RU" sz="1600" b="1" dirty="0">
                  <a:solidFill>
                    <a:srgbClr val="FFFF00"/>
                  </a:solidFill>
                  <a:cs typeface="Calibri" panose="020F0502020204030204" pitchFamily="34" charset="0"/>
                </a:rPr>
                <a:t>образовательного учреждения</a:t>
              </a:r>
            </a:p>
          </p:txBody>
        </p:sp>
      </p:grpSp>
      <p:sp>
        <p:nvSpPr>
          <p:cNvPr id="37" name="AutoShape 17"/>
          <p:cNvSpPr>
            <a:spLocks noChangeArrowheads="1"/>
          </p:cNvSpPr>
          <p:nvPr/>
        </p:nvSpPr>
        <p:spPr bwMode="auto">
          <a:xfrm>
            <a:off x="16862" y="4408851"/>
            <a:ext cx="2899472" cy="603247"/>
          </a:xfrm>
          <a:prstGeom prst="roundRect">
            <a:avLst>
              <a:gd name="adj" fmla="val 16667"/>
            </a:avLst>
          </a:prstGeom>
          <a:gradFill rotWithShape="0">
            <a:gsLst>
              <a:gs pos="0">
                <a:srgbClr val="2F7676"/>
              </a:gs>
              <a:gs pos="50000">
                <a:srgbClr val="66FFFF"/>
              </a:gs>
              <a:gs pos="100000">
                <a:srgbClr val="2F7676"/>
              </a:gs>
            </a:gsLst>
            <a:lin ang="5400000" scaled="1"/>
          </a:gra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9pPr>
          </a:lstStyle>
          <a:p>
            <a:pPr algn="ctr">
              <a:buNone/>
            </a:pPr>
            <a:r>
              <a:rPr lang="ru-RU" altLang="ru-RU" sz="1800" b="1" i="1" dirty="0">
                <a:solidFill>
                  <a:srgbClr val="0000FF"/>
                </a:solidFill>
                <a:latin typeface="Calibri" panose="020F0502020204030204" pitchFamily="34" charset="0"/>
                <a:cs typeface="Calibri" panose="020F0502020204030204" pitchFamily="34" charset="0"/>
              </a:rPr>
              <a:t>Содержательный раздел</a:t>
            </a:r>
          </a:p>
        </p:txBody>
      </p:sp>
      <p:sp>
        <p:nvSpPr>
          <p:cNvPr id="38" name="AutoShape 6"/>
          <p:cNvSpPr>
            <a:spLocks noChangeArrowheads="1"/>
          </p:cNvSpPr>
          <p:nvPr/>
        </p:nvSpPr>
        <p:spPr bwMode="auto">
          <a:xfrm>
            <a:off x="2976491" y="4305760"/>
            <a:ext cx="6081535" cy="657741"/>
          </a:xfrm>
          <a:prstGeom prst="roundRect">
            <a:avLst>
              <a:gd name="adj" fmla="val 16667"/>
            </a:avLst>
          </a:prstGeom>
          <a:gradFill rotWithShape="0">
            <a:gsLst>
              <a:gs pos="0">
                <a:srgbClr val="A9A944"/>
              </a:gs>
              <a:gs pos="50000">
                <a:srgbClr val="FFFF66"/>
              </a:gs>
              <a:gs pos="100000">
                <a:srgbClr val="A9A944"/>
              </a:gs>
            </a:gsLst>
            <a:lin ang="5400000" scaled="1"/>
          </a:gra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marL="285750" indent="-285750">
              <a:buFontTx/>
              <a:buChar char="-"/>
              <a:defRPr/>
            </a:pPr>
            <a:r>
              <a:rPr lang="ru-RU" sz="1400" b="1" dirty="0" smtClean="0">
                <a:solidFill>
                  <a:srgbClr val="990033"/>
                </a:solidFill>
                <a:latin typeface="+mn-lt"/>
              </a:rPr>
              <a:t>определяет </a:t>
            </a:r>
            <a:r>
              <a:rPr lang="ru-RU" sz="1400" b="1" dirty="0">
                <a:solidFill>
                  <a:srgbClr val="990033"/>
                </a:solidFill>
                <a:latin typeface="+mn-lt"/>
              </a:rPr>
              <a:t>содержательные линии образовательной деятельности, </a:t>
            </a:r>
            <a:r>
              <a:rPr lang="ru-RU" sz="1400" b="1" dirty="0" smtClean="0">
                <a:solidFill>
                  <a:srgbClr val="990033"/>
                </a:solidFill>
                <a:latin typeface="+mn-lt"/>
              </a:rPr>
              <a:t>реализуемые </a:t>
            </a:r>
            <a:r>
              <a:rPr lang="ru-RU" sz="1400" b="1" dirty="0">
                <a:solidFill>
                  <a:srgbClr val="990033"/>
                </a:solidFill>
                <a:latin typeface="+mn-lt"/>
              </a:rPr>
              <a:t>ДОО по основным образовательным направлениям </a:t>
            </a:r>
            <a:r>
              <a:rPr lang="ru-RU" sz="1400" b="1" dirty="0" smtClean="0">
                <a:solidFill>
                  <a:srgbClr val="990033"/>
                </a:solidFill>
                <a:latin typeface="+mn-lt"/>
              </a:rPr>
              <a:t>развития </a:t>
            </a:r>
            <a:r>
              <a:rPr lang="ru-RU" sz="1400" b="1" dirty="0">
                <a:solidFill>
                  <a:srgbClr val="990033"/>
                </a:solidFill>
                <a:latin typeface="+mn-lt"/>
              </a:rPr>
              <a:t>детей дошкольного возраста </a:t>
            </a:r>
            <a:endParaRPr lang="ru-RU" sz="1400" b="1" dirty="0" smtClean="0">
              <a:solidFill>
                <a:srgbClr val="990033"/>
              </a:solidFill>
              <a:latin typeface="+mn-lt"/>
            </a:endParaRPr>
          </a:p>
        </p:txBody>
      </p:sp>
      <p:sp>
        <p:nvSpPr>
          <p:cNvPr id="40" name="AutoShape 17"/>
          <p:cNvSpPr>
            <a:spLocks noChangeArrowheads="1"/>
          </p:cNvSpPr>
          <p:nvPr/>
        </p:nvSpPr>
        <p:spPr bwMode="auto">
          <a:xfrm>
            <a:off x="-20641" y="5046296"/>
            <a:ext cx="2941218" cy="962770"/>
          </a:xfrm>
          <a:prstGeom prst="roundRect">
            <a:avLst>
              <a:gd name="adj" fmla="val 16667"/>
            </a:avLst>
          </a:prstGeom>
          <a:gradFill rotWithShape="0">
            <a:gsLst>
              <a:gs pos="0">
                <a:srgbClr val="2F7676"/>
              </a:gs>
              <a:gs pos="50000">
                <a:srgbClr val="66FFFF"/>
              </a:gs>
              <a:gs pos="100000">
                <a:srgbClr val="2F7676"/>
              </a:gs>
            </a:gsLst>
            <a:lin ang="5400000" scaled="1"/>
          </a:gra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9pPr>
          </a:lstStyle>
          <a:p>
            <a:pPr algn="ctr">
              <a:buNone/>
            </a:pPr>
            <a:r>
              <a:rPr lang="ru-RU" altLang="ru-RU" sz="1800" b="1" i="1" dirty="0" smtClean="0">
                <a:solidFill>
                  <a:srgbClr val="0000FF"/>
                </a:solidFill>
                <a:latin typeface="Calibri" panose="020F0502020204030204" pitchFamily="34" charset="0"/>
                <a:cs typeface="Calibri" panose="020F0502020204030204" pitchFamily="34" charset="0"/>
              </a:rPr>
              <a:t>Организационный раздел</a:t>
            </a:r>
            <a:endParaRPr lang="ru-RU" altLang="ru-RU" sz="1800" b="1" i="1" dirty="0">
              <a:solidFill>
                <a:srgbClr val="0000FF"/>
              </a:solidFill>
              <a:latin typeface="Calibri" panose="020F0502020204030204" pitchFamily="34" charset="0"/>
              <a:cs typeface="Calibri" panose="020F0502020204030204" pitchFamily="34" charset="0"/>
            </a:endParaRPr>
          </a:p>
        </p:txBody>
      </p:sp>
      <p:sp>
        <p:nvSpPr>
          <p:cNvPr id="41" name="AutoShape 6"/>
          <p:cNvSpPr>
            <a:spLocks noChangeArrowheads="1"/>
          </p:cNvSpPr>
          <p:nvPr/>
        </p:nvSpPr>
        <p:spPr bwMode="auto">
          <a:xfrm>
            <a:off x="2927457" y="5027919"/>
            <a:ext cx="6160908" cy="924717"/>
          </a:xfrm>
          <a:prstGeom prst="roundRect">
            <a:avLst>
              <a:gd name="adj" fmla="val 16667"/>
            </a:avLst>
          </a:prstGeom>
          <a:gradFill rotWithShape="0">
            <a:gsLst>
              <a:gs pos="0">
                <a:srgbClr val="A9A944"/>
              </a:gs>
              <a:gs pos="50000">
                <a:srgbClr val="FFFF66"/>
              </a:gs>
              <a:gs pos="100000">
                <a:srgbClr val="A9A944"/>
              </a:gs>
            </a:gsLst>
            <a:lin ang="5400000" scaled="1"/>
          </a:gra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marL="285750" indent="-285750" algn="just">
              <a:buFontTx/>
              <a:buChar char="-"/>
              <a:defRPr/>
            </a:pPr>
            <a:r>
              <a:rPr lang="ru-RU" sz="1400" b="1" dirty="0" smtClean="0">
                <a:solidFill>
                  <a:srgbClr val="A50021"/>
                </a:solidFill>
                <a:latin typeface="+mn-lt"/>
              </a:rPr>
              <a:t>в раздел включен </a:t>
            </a:r>
            <a:r>
              <a:rPr lang="ru-RU" sz="1400" b="1" dirty="0">
                <a:solidFill>
                  <a:srgbClr val="A50021"/>
                </a:solidFill>
                <a:latin typeface="+mn-lt"/>
              </a:rPr>
              <a:t>примерный перечень художественной литературы, </a:t>
            </a:r>
            <a:r>
              <a:rPr lang="ru-RU" sz="1400" b="1" dirty="0" smtClean="0">
                <a:solidFill>
                  <a:srgbClr val="A50021"/>
                </a:solidFill>
                <a:latin typeface="+mn-lt"/>
              </a:rPr>
              <a:t>музыкальных </a:t>
            </a:r>
            <a:r>
              <a:rPr lang="ru-RU" sz="1400" b="1" dirty="0">
                <a:solidFill>
                  <a:srgbClr val="A50021"/>
                </a:solidFill>
                <a:latin typeface="+mn-lt"/>
              </a:rPr>
              <a:t>произведений, произведений изобразительного </a:t>
            </a:r>
            <a:r>
              <a:rPr lang="ru-RU" sz="1400" b="1" dirty="0" smtClean="0">
                <a:solidFill>
                  <a:srgbClr val="A50021"/>
                </a:solidFill>
                <a:latin typeface="+mn-lt"/>
              </a:rPr>
              <a:t>искусства </a:t>
            </a:r>
            <a:r>
              <a:rPr lang="ru-RU" sz="1400" b="1" dirty="0">
                <a:solidFill>
                  <a:srgbClr val="A50021"/>
                </a:solidFill>
                <a:latin typeface="+mn-lt"/>
              </a:rPr>
              <a:t>для использования в образовательной работе в разных </a:t>
            </a:r>
            <a:endParaRPr lang="ru-RU" sz="1400" b="1" dirty="0" smtClean="0">
              <a:solidFill>
                <a:srgbClr val="A50021"/>
              </a:solidFill>
              <a:latin typeface="+mn-lt"/>
            </a:endParaRPr>
          </a:p>
          <a:p>
            <a:pPr marL="285750" indent="-285750" algn="just">
              <a:buFontTx/>
              <a:buChar char="-"/>
              <a:defRPr/>
            </a:pPr>
            <a:r>
              <a:rPr lang="ru-RU" sz="1400" b="1" dirty="0" smtClean="0">
                <a:solidFill>
                  <a:srgbClr val="A50021"/>
                </a:solidFill>
                <a:latin typeface="+mn-lt"/>
              </a:rPr>
              <a:t>возрастных группах и в семье</a:t>
            </a:r>
            <a:endParaRPr lang="ru-RU" sz="1400" b="1" dirty="0">
              <a:solidFill>
                <a:srgbClr val="A50021"/>
              </a:solidFill>
              <a:latin typeface="+mn-lt"/>
            </a:endParaRPr>
          </a:p>
        </p:txBody>
      </p:sp>
      <p:sp>
        <p:nvSpPr>
          <p:cNvPr id="44" name="AutoShape 17"/>
          <p:cNvSpPr>
            <a:spLocks noChangeArrowheads="1"/>
          </p:cNvSpPr>
          <p:nvPr/>
        </p:nvSpPr>
        <p:spPr bwMode="auto">
          <a:xfrm>
            <a:off x="5739" y="5902155"/>
            <a:ext cx="2921718" cy="855494"/>
          </a:xfrm>
          <a:prstGeom prst="roundRect">
            <a:avLst>
              <a:gd name="adj" fmla="val 16667"/>
            </a:avLst>
          </a:prstGeom>
          <a:gradFill rotWithShape="0">
            <a:gsLst>
              <a:gs pos="0">
                <a:srgbClr val="2F7676"/>
              </a:gs>
              <a:gs pos="50000">
                <a:srgbClr val="66FFFF"/>
              </a:gs>
              <a:gs pos="100000">
                <a:srgbClr val="2F7676"/>
              </a:gs>
            </a:gsLst>
            <a:lin ang="5400000" scaled="1"/>
          </a:gra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9pPr>
          </a:lstStyle>
          <a:p>
            <a:pPr algn="ctr">
              <a:buNone/>
            </a:pPr>
            <a:r>
              <a:rPr lang="ru-RU" altLang="ru-RU" sz="1800" b="1" i="1" dirty="0" smtClean="0">
                <a:solidFill>
                  <a:srgbClr val="0000FF"/>
                </a:solidFill>
                <a:latin typeface="Calibri" panose="020F0502020204030204" pitchFamily="34" charset="0"/>
                <a:cs typeface="Calibri" panose="020F0502020204030204" pitchFamily="34" charset="0"/>
              </a:rPr>
              <a:t>Планируемые результаты реализации и освоения ФОП</a:t>
            </a:r>
            <a:endParaRPr lang="ru-RU" altLang="ru-RU" sz="1800" b="1" i="1" dirty="0">
              <a:solidFill>
                <a:srgbClr val="0000FF"/>
              </a:solidFill>
              <a:latin typeface="Calibri" panose="020F0502020204030204" pitchFamily="34" charset="0"/>
              <a:cs typeface="Calibri" panose="020F0502020204030204" pitchFamily="34" charset="0"/>
            </a:endParaRPr>
          </a:p>
        </p:txBody>
      </p:sp>
      <p:sp>
        <p:nvSpPr>
          <p:cNvPr id="45" name="AutoShape 6"/>
          <p:cNvSpPr>
            <a:spLocks noChangeArrowheads="1"/>
          </p:cNvSpPr>
          <p:nvPr/>
        </p:nvSpPr>
        <p:spPr bwMode="auto">
          <a:xfrm>
            <a:off x="2971137" y="5976147"/>
            <a:ext cx="6102461" cy="781502"/>
          </a:xfrm>
          <a:prstGeom prst="roundRect">
            <a:avLst>
              <a:gd name="adj" fmla="val 16667"/>
            </a:avLst>
          </a:prstGeom>
          <a:gradFill rotWithShape="0">
            <a:gsLst>
              <a:gs pos="0">
                <a:srgbClr val="A9A944"/>
              </a:gs>
              <a:gs pos="50000">
                <a:srgbClr val="FFFF66"/>
              </a:gs>
              <a:gs pos="100000">
                <a:srgbClr val="A9A944"/>
              </a:gs>
            </a:gsLst>
            <a:lin ang="5400000" scaled="1"/>
          </a:gra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defRPr/>
            </a:pPr>
            <a:endParaRPr lang="ru-RU" sz="1600" dirty="0" smtClean="0">
              <a:solidFill>
                <a:srgbClr val="FFFF00"/>
              </a:solidFill>
              <a:latin typeface="+mn-lt"/>
            </a:endParaRPr>
          </a:p>
          <a:p>
            <a:pPr marL="285750" indent="-285750" algn="just">
              <a:buFontTx/>
              <a:buChar char="-"/>
              <a:defRPr/>
            </a:pPr>
            <a:r>
              <a:rPr lang="ru-RU" sz="1400" b="1" dirty="0" smtClean="0">
                <a:solidFill>
                  <a:srgbClr val="A50021"/>
                </a:solidFill>
                <a:latin typeface="+mn-lt"/>
              </a:rPr>
              <a:t>представляют </a:t>
            </a:r>
            <a:r>
              <a:rPr lang="ru-RU" sz="1400" b="1" dirty="0">
                <a:solidFill>
                  <a:srgbClr val="A50021"/>
                </a:solidFill>
                <a:latin typeface="+mn-lt"/>
              </a:rPr>
              <a:t>собой возрастные характеристики возможных достижений </a:t>
            </a:r>
            <a:r>
              <a:rPr lang="ru-RU" sz="1400" b="1" dirty="0" smtClean="0">
                <a:solidFill>
                  <a:srgbClr val="A50021"/>
                </a:solidFill>
                <a:latin typeface="+mn-lt"/>
              </a:rPr>
              <a:t>ребенка </a:t>
            </a:r>
            <a:r>
              <a:rPr lang="ru-RU" sz="1400" b="1" dirty="0">
                <a:solidFill>
                  <a:srgbClr val="A50021"/>
                </a:solidFill>
                <a:latin typeface="+mn-lt"/>
              </a:rPr>
              <a:t>дошкольного возраста на разных возрастных этапах и </a:t>
            </a:r>
            <a:r>
              <a:rPr lang="ru-RU" sz="1400" b="1" dirty="0" smtClean="0">
                <a:solidFill>
                  <a:srgbClr val="A50021"/>
                </a:solidFill>
                <a:latin typeface="+mn-lt"/>
              </a:rPr>
              <a:t>к </a:t>
            </a:r>
            <a:r>
              <a:rPr lang="ru-RU" sz="1400" b="1" dirty="0">
                <a:solidFill>
                  <a:srgbClr val="A50021"/>
                </a:solidFill>
                <a:latin typeface="+mn-lt"/>
              </a:rPr>
              <a:t>завершению дошкольного образования. </a:t>
            </a:r>
            <a:endParaRPr lang="ru-RU" sz="1400" b="1" dirty="0" smtClean="0">
              <a:solidFill>
                <a:srgbClr val="A50021"/>
              </a:solidFill>
              <a:latin typeface="+mn-lt"/>
            </a:endParaRPr>
          </a:p>
          <a:p>
            <a:pPr>
              <a:defRPr/>
            </a:pPr>
            <a:endParaRPr lang="ru-RU" sz="1600" dirty="0">
              <a:solidFill>
                <a:srgbClr val="990033"/>
              </a:solidFill>
              <a:latin typeface="+mn-lt"/>
            </a:endParaRPr>
          </a:p>
        </p:txBody>
      </p:sp>
    </p:spTree>
    <p:extLst>
      <p:ext uri="{BB962C8B-B14F-4D97-AF65-F5344CB8AC3E}">
        <p14:creationId xmlns:p14="http://schemas.microsoft.com/office/powerpoint/2010/main" val="3480771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childTnLst>
                          </p:cTn>
                        </p:par>
                        <p:par>
                          <p:cTn id="8" fill="hold">
                            <p:stCondLst>
                              <p:cond delay="6000"/>
                            </p:stCondLst>
                            <p:childTnLst>
                              <p:par>
                                <p:cTn id="9" presetID="10" presetClass="entr" fill="hold" nodeType="afterEffect">
                                  <p:stCondLst>
                                    <p:cond delay="1000"/>
                                  </p:stCondLst>
                                  <p:childTnLst>
                                    <p:set>
                                      <p:cBhvr additive="repl">
                                        <p:cTn id="10" dur="1" fill="hold">
                                          <p:stCondLst>
                                            <p:cond delay="0"/>
                                          </p:stCondLst>
                                        </p:cTn>
                                        <p:tgtEl>
                                          <p:spTgt spid="37"/>
                                        </p:tgtEl>
                                        <p:attrNameLst>
                                          <p:attrName>style.visibility</p:attrName>
                                        </p:attrNameLst>
                                      </p:cBhvr>
                                      <p:to>
                                        <p:strVal val="visible"/>
                                      </p:to>
                                    </p:set>
                                    <p:animEffect transition="in" filter="fade">
                                      <p:cBhvr additive="repl">
                                        <p:cTn id="11" dur="2000"/>
                                        <p:tgtEl>
                                          <p:spTgt spid="37"/>
                                        </p:tgtEl>
                                      </p:cBhvr>
                                    </p:animEffect>
                                  </p:childTnLst>
                                </p:cTn>
                              </p:par>
                            </p:childTnLst>
                          </p:cTn>
                        </p:par>
                        <p:par>
                          <p:cTn id="12" fill="hold">
                            <p:stCondLst>
                              <p:cond delay="9000"/>
                            </p:stCondLst>
                            <p:childTnLst>
                              <p:par>
                                <p:cTn id="13" presetID="10" presetClass="entr" fill="hold" nodeType="afterEffect">
                                  <p:stCondLst>
                                    <p:cond delay="4000"/>
                                  </p:stCondLst>
                                  <p:childTnLst>
                                    <p:set>
                                      <p:cBhvr additive="repl">
                                        <p:cTn id="14" dur="1" fill="hold">
                                          <p:stCondLst>
                                            <p:cond delay="0"/>
                                          </p:stCondLst>
                                        </p:cTn>
                                        <p:tgtEl>
                                          <p:spTgt spid="38"/>
                                        </p:tgtEl>
                                        <p:attrNameLst>
                                          <p:attrName>style.visibility</p:attrName>
                                        </p:attrNameLst>
                                      </p:cBhvr>
                                      <p:to>
                                        <p:strVal val="visible"/>
                                      </p:to>
                                    </p:set>
                                    <p:animEffect transition="in" filter="fade">
                                      <p:cBhvr additive="repl">
                                        <p:cTn id="15" dur="2000"/>
                                        <p:tgtEl>
                                          <p:spTgt spid="38"/>
                                        </p:tgtEl>
                                      </p:cBhvr>
                                    </p:animEffect>
                                  </p:childTnLst>
                                </p:cTn>
                              </p:par>
                            </p:childTnLst>
                          </p:cTn>
                        </p:par>
                        <p:par>
                          <p:cTn id="16" fill="hold">
                            <p:stCondLst>
                              <p:cond delay="15000"/>
                            </p:stCondLst>
                            <p:childTnLst>
                              <p:par>
                                <p:cTn id="17" presetID="10" presetClass="entr" fill="hold" nodeType="afterEffect">
                                  <p:stCondLst>
                                    <p:cond delay="1000"/>
                                  </p:stCondLst>
                                  <p:childTnLst>
                                    <p:set>
                                      <p:cBhvr additive="repl">
                                        <p:cTn id="18" dur="1" fill="hold">
                                          <p:stCondLst>
                                            <p:cond delay="0"/>
                                          </p:stCondLst>
                                        </p:cTn>
                                        <p:tgtEl>
                                          <p:spTgt spid="40"/>
                                        </p:tgtEl>
                                        <p:attrNameLst>
                                          <p:attrName>style.visibility</p:attrName>
                                        </p:attrNameLst>
                                      </p:cBhvr>
                                      <p:to>
                                        <p:strVal val="visible"/>
                                      </p:to>
                                    </p:set>
                                    <p:animEffect transition="in" filter="fade">
                                      <p:cBhvr additive="repl">
                                        <p:cTn id="19" dur="2000"/>
                                        <p:tgtEl>
                                          <p:spTgt spid="40"/>
                                        </p:tgtEl>
                                      </p:cBhvr>
                                    </p:animEffect>
                                  </p:childTnLst>
                                </p:cTn>
                              </p:par>
                            </p:childTnLst>
                          </p:cTn>
                        </p:par>
                        <p:par>
                          <p:cTn id="20" fill="hold">
                            <p:stCondLst>
                              <p:cond delay="18000"/>
                            </p:stCondLst>
                            <p:childTnLst>
                              <p:par>
                                <p:cTn id="21" presetID="10" presetClass="entr" fill="hold" nodeType="afterEffect">
                                  <p:stCondLst>
                                    <p:cond delay="4000"/>
                                  </p:stCondLst>
                                  <p:childTnLst>
                                    <p:set>
                                      <p:cBhvr additive="repl">
                                        <p:cTn id="22" dur="1" fill="hold">
                                          <p:stCondLst>
                                            <p:cond delay="0"/>
                                          </p:stCondLst>
                                        </p:cTn>
                                        <p:tgtEl>
                                          <p:spTgt spid="41"/>
                                        </p:tgtEl>
                                        <p:attrNameLst>
                                          <p:attrName>style.visibility</p:attrName>
                                        </p:attrNameLst>
                                      </p:cBhvr>
                                      <p:to>
                                        <p:strVal val="visible"/>
                                      </p:to>
                                    </p:set>
                                    <p:animEffect transition="in" filter="fade">
                                      <p:cBhvr additive="repl">
                                        <p:cTn id="23" dur="2000"/>
                                        <p:tgtEl>
                                          <p:spTgt spid="41"/>
                                        </p:tgtEl>
                                      </p:cBhvr>
                                    </p:animEffect>
                                  </p:childTnLst>
                                </p:cTn>
                              </p:par>
                            </p:childTnLst>
                          </p:cTn>
                        </p:par>
                        <p:par>
                          <p:cTn id="24" fill="hold">
                            <p:stCondLst>
                              <p:cond delay="24000"/>
                            </p:stCondLst>
                            <p:childTnLst>
                              <p:par>
                                <p:cTn id="25" presetID="10" presetClass="entr" fill="hold" nodeType="afterEffect">
                                  <p:stCondLst>
                                    <p:cond delay="1000"/>
                                  </p:stCondLst>
                                  <p:childTnLst>
                                    <p:set>
                                      <p:cBhvr additive="repl">
                                        <p:cTn id="26" dur="1" fill="hold">
                                          <p:stCondLst>
                                            <p:cond delay="0"/>
                                          </p:stCondLst>
                                        </p:cTn>
                                        <p:tgtEl>
                                          <p:spTgt spid="44"/>
                                        </p:tgtEl>
                                        <p:attrNameLst>
                                          <p:attrName>style.visibility</p:attrName>
                                        </p:attrNameLst>
                                      </p:cBhvr>
                                      <p:to>
                                        <p:strVal val="visible"/>
                                      </p:to>
                                    </p:set>
                                    <p:animEffect transition="in" filter="fade">
                                      <p:cBhvr additive="repl">
                                        <p:cTn id="27" dur="2000"/>
                                        <p:tgtEl>
                                          <p:spTgt spid="44"/>
                                        </p:tgtEl>
                                      </p:cBhvr>
                                    </p:animEffect>
                                  </p:childTnLst>
                                </p:cTn>
                              </p:par>
                            </p:childTnLst>
                          </p:cTn>
                        </p:par>
                        <p:par>
                          <p:cTn id="28" fill="hold">
                            <p:stCondLst>
                              <p:cond delay="27000"/>
                            </p:stCondLst>
                            <p:childTnLst>
                              <p:par>
                                <p:cTn id="29" presetID="10" presetClass="entr" fill="hold" nodeType="afterEffect">
                                  <p:stCondLst>
                                    <p:cond delay="4000"/>
                                  </p:stCondLst>
                                  <p:childTnLst>
                                    <p:set>
                                      <p:cBhvr additive="repl">
                                        <p:cTn id="30" dur="1" fill="hold">
                                          <p:stCondLst>
                                            <p:cond delay="0"/>
                                          </p:stCondLst>
                                        </p:cTn>
                                        <p:tgtEl>
                                          <p:spTgt spid="45"/>
                                        </p:tgtEl>
                                        <p:attrNameLst>
                                          <p:attrName>style.visibility</p:attrName>
                                        </p:attrNameLst>
                                      </p:cBhvr>
                                      <p:to>
                                        <p:strVal val="visible"/>
                                      </p:to>
                                    </p:set>
                                    <p:animEffect transition="in" filter="fade">
                                      <p:cBhvr additive="repl">
                                        <p:cTn id="31"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p:cNvSpPr>
            <a:spLocks noChangeArrowheads="1"/>
          </p:cNvSpPr>
          <p:nvPr/>
        </p:nvSpPr>
        <p:spPr bwMode="auto">
          <a:xfrm>
            <a:off x="2425789" y="557940"/>
            <a:ext cx="3703638" cy="400050"/>
          </a:xfrm>
          <a:prstGeom prst="roundRect">
            <a:avLst>
              <a:gd name="adj" fmla="val 28050"/>
            </a:avLst>
          </a:prstGeom>
          <a:gradFill rotWithShape="1">
            <a:gsLst>
              <a:gs pos="0">
                <a:srgbClr val="FFFF66">
                  <a:gamma/>
                  <a:shade val="66275"/>
                  <a:invGamma/>
                </a:srgbClr>
              </a:gs>
              <a:gs pos="50000">
                <a:srgbClr val="FFFF66"/>
              </a:gs>
              <a:gs pos="100000">
                <a:srgbClr val="FFFF66">
                  <a:gamma/>
                  <a:shade val="66275"/>
                  <a:invGamma/>
                </a:srgbClr>
              </a:gs>
            </a:gsLst>
            <a:lin ang="5400000" scaled="1"/>
          </a:gra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ru-RU" b="1" dirty="0">
                <a:solidFill>
                  <a:srgbClr val="0000FF"/>
                </a:solidFill>
                <a:cs typeface="Calibri" panose="020F0502020204030204" pitchFamily="34" charset="0"/>
              </a:rPr>
              <a:t>Воспитатель – это звучит!</a:t>
            </a:r>
          </a:p>
        </p:txBody>
      </p:sp>
      <p:sp>
        <p:nvSpPr>
          <p:cNvPr id="10" name="Прямоугольник 7"/>
          <p:cNvSpPr>
            <a:spLocks noChangeArrowheads="1"/>
          </p:cNvSpPr>
          <p:nvPr/>
        </p:nvSpPr>
        <p:spPr bwMode="auto">
          <a:xfrm>
            <a:off x="534071" y="958224"/>
            <a:ext cx="8026000" cy="124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a:defRPr/>
            </a:pPr>
            <a:r>
              <a:rPr lang="ru-RU" sz="1600" b="1" i="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Профессия с повышенной  моральной и социальной ответственностью, </a:t>
            </a:r>
          </a:p>
          <a:p>
            <a:pPr algn="ctr">
              <a:defRPr/>
            </a:pPr>
            <a:r>
              <a:rPr lang="ru-RU" sz="1600" b="1" i="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потребностью которой является </a:t>
            </a:r>
            <a:r>
              <a:rPr lang="ru-RU" b="1" i="1" dirty="0">
                <a:solidFill>
                  <a:srgbClr val="C00000"/>
                </a:solidFill>
                <a:effectLst>
                  <a:outerShdw blurRad="38100" dist="38100" dir="2700000" algn="tl">
                    <a:srgbClr val="000000"/>
                  </a:outerShdw>
                </a:effectLst>
                <a:latin typeface="Calibri" panose="020F0502020204030204" pitchFamily="34" charset="0"/>
                <a:cs typeface="Calibri" panose="020F0502020204030204" pitchFamily="34" charset="0"/>
              </a:rPr>
              <a:t>С</a:t>
            </a:r>
            <a:r>
              <a:rPr lang="ru-RU" b="1" i="1" dirty="0">
                <a:solidFill>
                  <a:srgbClr val="FF0000"/>
                </a:solidFill>
                <a:effectLst>
                  <a:outerShdw blurRad="38100" dist="38100" dir="2700000" algn="tl">
                    <a:srgbClr val="000000"/>
                  </a:outerShdw>
                </a:effectLst>
                <a:latin typeface="Calibri" panose="020F0502020204030204" pitchFamily="34" charset="0"/>
                <a:cs typeface="Calibri" panose="020F0502020204030204" pitchFamily="34" charset="0"/>
              </a:rPr>
              <a:t>АМООБРАЗОВАНИЕ</a:t>
            </a:r>
            <a:r>
              <a:rPr lang="ru-RU" sz="1600" b="1" i="1" dirty="0">
                <a:solidFill>
                  <a:srgbClr val="C00000"/>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ru-RU" sz="1600" b="1" i="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как</a:t>
            </a:r>
            <a:r>
              <a:rPr lang="ru-RU" sz="1600" b="1" i="1" dirty="0">
                <a:solidFill>
                  <a:schemeClr val="accent2">
                    <a:lumMod val="50000"/>
                  </a:schemeClr>
                </a:solidFill>
                <a:latin typeface="Calibri" panose="020F0502020204030204" pitchFamily="34" charset="0"/>
                <a:cs typeface="Calibri" panose="020F0502020204030204" pitchFamily="34" charset="0"/>
              </a:rPr>
              <a:t> </a:t>
            </a:r>
          </a:p>
          <a:p>
            <a:pPr eaLnBrk="1" hangingPunct="1">
              <a:defRPr/>
            </a:pPr>
            <a:r>
              <a:rPr lang="ru-RU" sz="1400" b="1" i="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-процесс осмысленной самостоятельной, целенаправленной, познавательной деятельности</a:t>
            </a:r>
            <a:br>
              <a:rPr lang="ru-RU" sz="1400" b="1" i="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ru-RU" sz="1400" b="1" i="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-приобретение  новых и систематических знаний в какой-либо области</a:t>
            </a:r>
          </a:p>
          <a:p>
            <a:pPr algn="just" eaLnBrk="1" hangingPunct="1">
              <a:defRPr/>
            </a:pPr>
            <a:endParaRPr lang="ru-RU" sz="1293" i="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 name="AutoShape 15"/>
          <p:cNvSpPr>
            <a:spLocks noChangeArrowheads="1"/>
          </p:cNvSpPr>
          <p:nvPr/>
        </p:nvSpPr>
        <p:spPr bwMode="auto">
          <a:xfrm>
            <a:off x="83614" y="2120624"/>
            <a:ext cx="5077595" cy="433387"/>
          </a:xfrm>
          <a:prstGeom prst="roundRect">
            <a:avLst>
              <a:gd name="adj" fmla="val 16667"/>
            </a:avLst>
          </a:prstGeom>
          <a:gradFill rotWithShape="0">
            <a:gsLst>
              <a:gs pos="0">
                <a:srgbClr val="A9A944"/>
              </a:gs>
              <a:gs pos="50000">
                <a:srgbClr val="FFFF66"/>
              </a:gs>
              <a:gs pos="100000">
                <a:srgbClr val="A9A944"/>
              </a:gs>
            </a:gsLst>
            <a:lin ang="5400000" scaled="1"/>
          </a:gra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ts val="600"/>
              </a:spcBef>
              <a:buSzPct val="60000"/>
              <a:buFontTx/>
              <a:buNone/>
            </a:pPr>
            <a:r>
              <a:rPr lang="ru-RU" altLang="ru-RU" sz="1600" b="1" dirty="0">
                <a:solidFill>
                  <a:srgbClr val="C00000"/>
                </a:solidFill>
                <a:latin typeface="Calibri" panose="020F0502020204030204" pitchFamily="34" charset="0"/>
                <a:ea typeface="Microsoft YaHei" panose="020B0503020204020204" pitchFamily="34" charset="-122"/>
                <a:cs typeface="Calibri" panose="020F0502020204030204" pitchFamily="34" charset="0"/>
              </a:rPr>
              <a:t>МОТИВЫ, ПОБУЖДАЮЩИЕ К САМООБРАЗОВАНИЮ</a:t>
            </a:r>
          </a:p>
        </p:txBody>
      </p:sp>
      <p:sp>
        <p:nvSpPr>
          <p:cNvPr id="23" name="AutoShape 18"/>
          <p:cNvSpPr>
            <a:spLocks noChangeArrowheads="1"/>
          </p:cNvSpPr>
          <p:nvPr/>
        </p:nvSpPr>
        <p:spPr bwMode="auto">
          <a:xfrm>
            <a:off x="1564877" y="4171843"/>
            <a:ext cx="5614417" cy="413503"/>
          </a:xfrm>
          <a:prstGeom prst="roundRect">
            <a:avLst>
              <a:gd name="adj" fmla="val 16667"/>
            </a:avLst>
          </a:prstGeom>
          <a:gradFill rotWithShape="0">
            <a:gsLst>
              <a:gs pos="0">
                <a:srgbClr val="A9A944"/>
              </a:gs>
              <a:gs pos="50000">
                <a:srgbClr val="FFFF66"/>
              </a:gs>
              <a:gs pos="100000">
                <a:srgbClr val="A9A944"/>
              </a:gs>
            </a:gsLst>
            <a:lin ang="5400000" scaled="1"/>
          </a:gra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ts val="0"/>
              </a:spcBef>
              <a:buSzPct val="60000"/>
              <a:buFontTx/>
              <a:buNone/>
            </a:pPr>
            <a:r>
              <a:rPr lang="ru-RU" altLang="ru-RU" sz="1600" b="1" dirty="0" smtClean="0">
                <a:solidFill>
                  <a:srgbClr val="CC3300"/>
                </a:solidFill>
                <a:latin typeface="Calibri" panose="020F0502020204030204" pitchFamily="34" charset="0"/>
                <a:ea typeface="Microsoft YaHei" panose="020B0503020204020204" pitchFamily="34" charset="-122"/>
                <a:cs typeface="Calibri" panose="020F0502020204030204" pitchFamily="34" charset="0"/>
              </a:rPr>
              <a:t>ПРИНИЦИПЫ СОТРУДНИЧЕСТВА СЕМЬИ И ДЕТСКОГО САДА</a:t>
            </a:r>
            <a:endParaRPr lang="ru-RU" altLang="ru-RU" sz="1600" b="1" dirty="0">
              <a:solidFill>
                <a:srgbClr val="CC3300"/>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21" name="AutoShape 15"/>
          <p:cNvSpPr>
            <a:spLocks noChangeArrowheads="1"/>
          </p:cNvSpPr>
          <p:nvPr/>
        </p:nvSpPr>
        <p:spPr bwMode="auto">
          <a:xfrm>
            <a:off x="5349329" y="2085083"/>
            <a:ext cx="3651756" cy="479837"/>
          </a:xfrm>
          <a:prstGeom prst="roundRect">
            <a:avLst>
              <a:gd name="adj" fmla="val 16667"/>
            </a:avLst>
          </a:prstGeom>
          <a:gradFill rotWithShape="0">
            <a:gsLst>
              <a:gs pos="0">
                <a:srgbClr val="A9A944"/>
              </a:gs>
              <a:gs pos="50000">
                <a:srgbClr val="FFFF66"/>
              </a:gs>
              <a:gs pos="100000">
                <a:srgbClr val="A9A944"/>
              </a:gs>
            </a:gsLst>
            <a:lin ang="5400000" scaled="1"/>
          </a:gra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imes New Roman" panose="02020603050405020304" pitchFamily="18" charset="0"/>
                <a:cs typeface="Arial" panose="020B0604020202020204" pitchFamily="34" charset="0"/>
              </a:defRPr>
            </a:lvl9pPr>
          </a:lstStyle>
          <a:p>
            <a:pPr algn="ctr">
              <a:spcBef>
                <a:spcPts val="600"/>
              </a:spcBef>
              <a:buSzPct val="60000"/>
              <a:buNone/>
            </a:pPr>
            <a:r>
              <a:rPr lang="ru-RU" altLang="ru-RU" sz="1600" b="1" dirty="0">
                <a:solidFill>
                  <a:srgbClr val="CC3300"/>
                </a:solidFill>
                <a:latin typeface="Calibri" panose="020F0502020204030204" pitchFamily="34" charset="0"/>
                <a:ea typeface="Microsoft YaHei" panose="020B0503020204020204" pitchFamily="34" charset="-122"/>
                <a:cs typeface="Calibri" panose="020F0502020204030204" pitchFamily="34" charset="0"/>
              </a:rPr>
              <a:t>ИСТОЧНИКИ САМООБРАЗОВАНИЯ</a:t>
            </a:r>
          </a:p>
        </p:txBody>
      </p:sp>
      <p:sp>
        <p:nvSpPr>
          <p:cNvPr id="22" name="AutoShape 1"/>
          <p:cNvSpPr>
            <a:spLocks noChangeArrowheads="1"/>
          </p:cNvSpPr>
          <p:nvPr/>
        </p:nvSpPr>
        <p:spPr bwMode="auto">
          <a:xfrm>
            <a:off x="1680487" y="3319854"/>
            <a:ext cx="2027783" cy="611595"/>
          </a:xfrm>
          <a:prstGeom prst="roundRect">
            <a:avLst>
              <a:gd name="adj" fmla="val 16667"/>
            </a:avLst>
          </a:prstGeom>
          <a:solidFill>
            <a:srgbClr val="AAAACF"/>
          </a:solidFill>
          <a:ln w="12600" cap="sq">
            <a:solidFill>
              <a:srgbClr val="7C7C9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ru-RU" altLang="ru-RU" sz="1600" b="1" dirty="0">
                <a:solidFill>
                  <a:srgbClr val="FF0000"/>
                </a:solidFill>
                <a:latin typeface="Calibri" panose="020F0502020204030204" pitchFamily="34" charset="0"/>
                <a:cs typeface="Calibri" panose="020F0502020204030204" pitchFamily="34" charset="0"/>
              </a:rPr>
              <a:t>Желание </a:t>
            </a:r>
            <a:r>
              <a:rPr lang="ru-RU" altLang="ru-RU" sz="1600" b="1" dirty="0" smtClean="0">
                <a:solidFill>
                  <a:srgbClr val="FF0000"/>
                </a:solidFill>
                <a:latin typeface="Calibri" panose="020F0502020204030204" pitchFamily="34" charset="0"/>
                <a:cs typeface="Calibri" panose="020F0502020204030204" pitchFamily="34" charset="0"/>
              </a:rPr>
              <a:t>творчество, интерес</a:t>
            </a:r>
            <a:endParaRPr lang="ru-RU" altLang="ru-RU" sz="1600" b="1" dirty="0">
              <a:solidFill>
                <a:srgbClr val="FF0000"/>
              </a:solidFill>
              <a:latin typeface="Calibri" panose="020F0502020204030204" pitchFamily="34" charset="0"/>
              <a:cs typeface="Calibri" panose="020F0502020204030204" pitchFamily="34" charset="0"/>
            </a:endParaRPr>
          </a:p>
        </p:txBody>
      </p:sp>
      <p:sp>
        <p:nvSpPr>
          <p:cNvPr id="24" name="AutoShape 4"/>
          <p:cNvSpPr>
            <a:spLocks noChangeArrowheads="1"/>
          </p:cNvSpPr>
          <p:nvPr/>
        </p:nvSpPr>
        <p:spPr bwMode="auto">
          <a:xfrm>
            <a:off x="83614" y="2593309"/>
            <a:ext cx="5147155" cy="729674"/>
          </a:xfrm>
          <a:prstGeom prst="roundRect">
            <a:avLst>
              <a:gd name="adj" fmla="val 16667"/>
            </a:avLst>
          </a:prstGeom>
          <a:solidFill>
            <a:srgbClr val="AAAACF"/>
          </a:solidFill>
          <a:ln w="12600" cap="sq">
            <a:solidFill>
              <a:srgbClr val="FFC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ru-RU" altLang="ru-RU" sz="1600" b="1" dirty="0">
                <a:solidFill>
                  <a:srgbClr val="FF0000"/>
                </a:solidFill>
                <a:latin typeface="Calibri" panose="020F0502020204030204" pitchFamily="34" charset="0"/>
                <a:cs typeface="Calibri" panose="020F0502020204030204" pitchFamily="34" charset="0"/>
              </a:rPr>
              <a:t>Изменения в жизни общества, </a:t>
            </a:r>
          </a:p>
          <a:p>
            <a:pPr algn="ctr">
              <a:buClrTx/>
              <a:buFontTx/>
              <a:buNone/>
            </a:pPr>
            <a:r>
              <a:rPr lang="ru-RU" altLang="ru-RU" sz="1600" b="1" dirty="0">
                <a:solidFill>
                  <a:srgbClr val="FF0000"/>
                </a:solidFill>
                <a:latin typeface="Calibri" panose="020F0502020204030204" pitchFamily="34" charset="0"/>
                <a:cs typeface="Calibri" panose="020F0502020204030204" pitchFamily="34" charset="0"/>
              </a:rPr>
              <a:t>в профессиональном сообществе</a:t>
            </a:r>
          </a:p>
        </p:txBody>
      </p:sp>
      <p:sp>
        <p:nvSpPr>
          <p:cNvPr id="26" name="AutoShape 2"/>
          <p:cNvSpPr>
            <a:spLocks noChangeArrowheads="1"/>
          </p:cNvSpPr>
          <p:nvPr/>
        </p:nvSpPr>
        <p:spPr bwMode="auto">
          <a:xfrm>
            <a:off x="3708270" y="3346677"/>
            <a:ext cx="1483061" cy="584772"/>
          </a:xfrm>
          <a:prstGeom prst="roundRect">
            <a:avLst>
              <a:gd name="adj" fmla="val 16667"/>
            </a:avLst>
          </a:prstGeom>
          <a:solidFill>
            <a:srgbClr val="AAAACF"/>
          </a:solidFill>
          <a:ln w="12600" cap="sq">
            <a:solidFill>
              <a:srgbClr val="FFC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ru-RU" altLang="ru-RU" sz="1600" b="1" dirty="0">
                <a:solidFill>
                  <a:srgbClr val="FF0000"/>
                </a:solidFill>
                <a:latin typeface="Calibri" panose="020F0502020204030204" pitchFamily="34" charset="0"/>
                <a:cs typeface="Calibri" panose="020F0502020204030204" pitchFamily="34" charset="0"/>
              </a:rPr>
              <a:t>Конкуренция</a:t>
            </a:r>
          </a:p>
        </p:txBody>
      </p:sp>
      <p:sp>
        <p:nvSpPr>
          <p:cNvPr id="27" name="AutoShape 3"/>
          <p:cNvSpPr>
            <a:spLocks noChangeArrowheads="1"/>
          </p:cNvSpPr>
          <p:nvPr/>
        </p:nvSpPr>
        <p:spPr bwMode="auto">
          <a:xfrm>
            <a:off x="83614" y="3309158"/>
            <a:ext cx="1596873" cy="622291"/>
          </a:xfrm>
          <a:prstGeom prst="roundRect">
            <a:avLst>
              <a:gd name="adj" fmla="val 16667"/>
            </a:avLst>
          </a:prstGeom>
          <a:solidFill>
            <a:srgbClr val="AAAACF"/>
          </a:solidFill>
          <a:ln w="12600" cap="sq">
            <a:solidFill>
              <a:srgbClr val="7C7C9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ru-RU" altLang="ru-RU" sz="1600" b="1" dirty="0">
                <a:solidFill>
                  <a:srgbClr val="FF0000"/>
                </a:solidFill>
                <a:latin typeface="Calibri" panose="020F0502020204030204" pitchFamily="34" charset="0"/>
                <a:cs typeface="Calibri" panose="020F0502020204030204" pitchFamily="34" charset="0"/>
              </a:rPr>
              <a:t>Общественное мнение</a:t>
            </a:r>
          </a:p>
        </p:txBody>
      </p:sp>
      <p:sp>
        <p:nvSpPr>
          <p:cNvPr id="29" name="AutoShape 21"/>
          <p:cNvSpPr>
            <a:spLocks noChangeArrowheads="1"/>
          </p:cNvSpPr>
          <p:nvPr/>
        </p:nvSpPr>
        <p:spPr bwMode="auto">
          <a:xfrm>
            <a:off x="5349329" y="2607925"/>
            <a:ext cx="1758970" cy="474663"/>
          </a:xfrm>
          <a:prstGeom prst="roundRect">
            <a:avLst>
              <a:gd name="adj" fmla="val 16667"/>
            </a:avLst>
          </a:prstGeom>
          <a:solidFill>
            <a:srgbClr val="AAAACF"/>
          </a:solidFill>
          <a:ln w="12600" cap="sq">
            <a:solidFill>
              <a:srgbClr val="7C7C9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ru-RU" altLang="ru-RU" sz="1600" b="1">
                <a:solidFill>
                  <a:srgbClr val="CC3300"/>
                </a:solidFill>
                <a:latin typeface="Calibri" panose="020F0502020204030204" pitchFamily="34" charset="0"/>
                <a:cs typeface="Calibri" panose="020F0502020204030204" pitchFamily="34" charset="0"/>
              </a:rPr>
              <a:t>интернет,</a:t>
            </a:r>
          </a:p>
          <a:p>
            <a:pPr algn="ctr">
              <a:buClrTx/>
              <a:buFontTx/>
              <a:buNone/>
            </a:pPr>
            <a:r>
              <a:rPr lang="ru-RU" altLang="ru-RU" sz="1600" b="1">
                <a:solidFill>
                  <a:srgbClr val="CC3300"/>
                </a:solidFill>
                <a:latin typeface="Calibri" panose="020F0502020204030204" pitchFamily="34" charset="0"/>
                <a:cs typeface="Calibri" panose="020F0502020204030204" pitchFamily="34" charset="0"/>
              </a:rPr>
              <a:t>социальные сети</a:t>
            </a:r>
          </a:p>
        </p:txBody>
      </p:sp>
      <p:sp>
        <p:nvSpPr>
          <p:cNvPr id="30" name="AutoShape 19"/>
          <p:cNvSpPr>
            <a:spLocks noChangeArrowheads="1"/>
          </p:cNvSpPr>
          <p:nvPr/>
        </p:nvSpPr>
        <p:spPr bwMode="auto">
          <a:xfrm>
            <a:off x="5388765" y="3105986"/>
            <a:ext cx="1729146" cy="457200"/>
          </a:xfrm>
          <a:prstGeom prst="roundRect">
            <a:avLst>
              <a:gd name="adj" fmla="val 16667"/>
            </a:avLst>
          </a:prstGeom>
          <a:solidFill>
            <a:srgbClr val="AAAACF"/>
          </a:solidFill>
          <a:ln w="12600" cap="sq">
            <a:solidFill>
              <a:srgbClr val="7C7C9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ru-RU" altLang="ru-RU" sz="1600" b="1" dirty="0">
                <a:solidFill>
                  <a:srgbClr val="CC3300"/>
                </a:solidFill>
                <a:latin typeface="Calibri" panose="020F0502020204030204" pitchFamily="34" charset="0"/>
                <a:cs typeface="Calibri" panose="020F0502020204030204" pitchFamily="34" charset="0"/>
              </a:rPr>
              <a:t>семинары,</a:t>
            </a:r>
          </a:p>
          <a:p>
            <a:pPr algn="ctr">
              <a:buClrTx/>
              <a:buFontTx/>
              <a:buNone/>
            </a:pPr>
            <a:r>
              <a:rPr lang="ru-RU" altLang="ru-RU" sz="1600" b="1" dirty="0">
                <a:solidFill>
                  <a:srgbClr val="CC3300"/>
                </a:solidFill>
                <a:latin typeface="Calibri" panose="020F0502020204030204" pitchFamily="34" charset="0"/>
                <a:cs typeface="Calibri" panose="020F0502020204030204" pitchFamily="34" charset="0"/>
              </a:rPr>
              <a:t>конференции</a:t>
            </a:r>
          </a:p>
        </p:txBody>
      </p:sp>
      <p:sp>
        <p:nvSpPr>
          <p:cNvPr id="31" name="AutoShape 24"/>
          <p:cNvSpPr>
            <a:spLocks noChangeArrowheads="1"/>
          </p:cNvSpPr>
          <p:nvPr/>
        </p:nvSpPr>
        <p:spPr bwMode="auto">
          <a:xfrm flipH="1">
            <a:off x="7078472" y="3091208"/>
            <a:ext cx="1967836" cy="463550"/>
          </a:xfrm>
          <a:prstGeom prst="roundRect">
            <a:avLst>
              <a:gd name="adj" fmla="val 16667"/>
            </a:avLst>
          </a:prstGeom>
          <a:solidFill>
            <a:srgbClr val="AAAACF"/>
          </a:solidFill>
          <a:ln w="12600" cap="sq">
            <a:solidFill>
              <a:srgbClr val="7C7C9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ru-RU" altLang="ru-RU" sz="1600" b="1" dirty="0">
                <a:solidFill>
                  <a:srgbClr val="CC3300"/>
                </a:solidFill>
                <a:latin typeface="Calibri" panose="020F0502020204030204" pitchFamily="34" charset="0"/>
                <a:cs typeface="Calibri" panose="020F0502020204030204" pitchFamily="34" charset="0"/>
              </a:rPr>
              <a:t>мастер-классы</a:t>
            </a:r>
          </a:p>
        </p:txBody>
      </p:sp>
      <p:sp>
        <p:nvSpPr>
          <p:cNvPr id="32" name="AutoShape 24"/>
          <p:cNvSpPr>
            <a:spLocks noChangeArrowheads="1"/>
          </p:cNvSpPr>
          <p:nvPr/>
        </p:nvSpPr>
        <p:spPr bwMode="auto">
          <a:xfrm flipH="1">
            <a:off x="7030166" y="2599431"/>
            <a:ext cx="1967837" cy="463550"/>
          </a:xfrm>
          <a:prstGeom prst="roundRect">
            <a:avLst>
              <a:gd name="adj" fmla="val 16667"/>
            </a:avLst>
          </a:prstGeom>
          <a:solidFill>
            <a:srgbClr val="AAAACF"/>
          </a:solidFill>
          <a:ln w="12600" cap="sq">
            <a:solidFill>
              <a:srgbClr val="7C7C9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ru-RU" altLang="ru-RU" sz="1600" b="1" dirty="0">
                <a:solidFill>
                  <a:srgbClr val="CC3300"/>
                </a:solidFill>
                <a:latin typeface="Calibri" panose="020F0502020204030204" pitchFamily="34" charset="0"/>
                <a:cs typeface="Calibri" panose="020F0502020204030204" pitchFamily="34" charset="0"/>
              </a:rPr>
              <a:t>к</a:t>
            </a:r>
            <a:r>
              <a:rPr lang="ru-RU" altLang="ru-RU" sz="1600" b="1" dirty="0" smtClean="0">
                <a:solidFill>
                  <a:srgbClr val="CC3300"/>
                </a:solidFill>
                <a:latin typeface="Calibri" panose="020F0502020204030204" pitchFamily="34" charset="0"/>
                <a:cs typeface="Calibri" panose="020F0502020204030204" pitchFamily="34" charset="0"/>
              </a:rPr>
              <a:t>урсы повышения</a:t>
            </a:r>
          </a:p>
          <a:p>
            <a:pPr algn="ctr">
              <a:buClrTx/>
              <a:buFontTx/>
              <a:buNone/>
            </a:pPr>
            <a:r>
              <a:rPr lang="ru-RU" altLang="ru-RU" sz="1600" b="1" dirty="0" smtClean="0">
                <a:solidFill>
                  <a:srgbClr val="CC3300"/>
                </a:solidFill>
                <a:latin typeface="Calibri" panose="020F0502020204030204" pitchFamily="34" charset="0"/>
                <a:cs typeface="Calibri" panose="020F0502020204030204" pitchFamily="34" charset="0"/>
              </a:rPr>
              <a:t>квалификации</a:t>
            </a:r>
            <a:endParaRPr lang="ru-RU" altLang="ru-RU" sz="1600" b="1" dirty="0">
              <a:solidFill>
                <a:srgbClr val="CC3300"/>
              </a:solidFill>
              <a:latin typeface="Calibri" panose="020F0502020204030204" pitchFamily="34" charset="0"/>
              <a:cs typeface="Calibri" panose="020F0502020204030204" pitchFamily="34" charset="0"/>
            </a:endParaRPr>
          </a:p>
        </p:txBody>
      </p:sp>
      <p:sp>
        <p:nvSpPr>
          <p:cNvPr id="33" name="AutoShape 24"/>
          <p:cNvSpPr>
            <a:spLocks noChangeArrowheads="1"/>
          </p:cNvSpPr>
          <p:nvPr/>
        </p:nvSpPr>
        <p:spPr bwMode="auto">
          <a:xfrm flipH="1">
            <a:off x="5370623" y="3586585"/>
            <a:ext cx="3696979" cy="344864"/>
          </a:xfrm>
          <a:prstGeom prst="roundRect">
            <a:avLst>
              <a:gd name="adj" fmla="val 16667"/>
            </a:avLst>
          </a:prstGeom>
          <a:solidFill>
            <a:srgbClr val="AAAACF"/>
          </a:solidFill>
          <a:ln w="12600" cap="sq">
            <a:solidFill>
              <a:srgbClr val="7C7C9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ru-RU" altLang="ru-RU" sz="1600" b="1" dirty="0">
                <a:solidFill>
                  <a:srgbClr val="CC3300"/>
                </a:solidFill>
                <a:latin typeface="Calibri" panose="020F0502020204030204" pitchFamily="34" charset="0"/>
                <a:cs typeface="Calibri" panose="020F0502020204030204" pitchFamily="34" charset="0"/>
              </a:rPr>
              <a:t>п</a:t>
            </a:r>
            <a:r>
              <a:rPr lang="ru-RU" altLang="ru-RU" sz="1600" b="1" dirty="0" smtClean="0">
                <a:solidFill>
                  <a:srgbClr val="CC3300"/>
                </a:solidFill>
                <a:latin typeface="Calibri" panose="020F0502020204030204" pitchFamily="34" charset="0"/>
                <a:cs typeface="Calibri" panose="020F0502020204030204" pitchFamily="34" charset="0"/>
              </a:rPr>
              <a:t>рофессиональная литература</a:t>
            </a:r>
            <a:endParaRPr lang="ru-RU" altLang="ru-RU" sz="1600" b="1" dirty="0">
              <a:solidFill>
                <a:srgbClr val="CC3300"/>
              </a:solidFill>
              <a:latin typeface="Calibri" panose="020F0502020204030204" pitchFamily="34" charset="0"/>
              <a:cs typeface="Calibri" panose="020F0502020204030204" pitchFamily="34" charset="0"/>
            </a:endParaRPr>
          </a:p>
        </p:txBody>
      </p:sp>
      <p:sp>
        <p:nvSpPr>
          <p:cNvPr id="2" name="Прямоугольник 1"/>
          <p:cNvSpPr/>
          <p:nvPr/>
        </p:nvSpPr>
        <p:spPr>
          <a:xfrm>
            <a:off x="5518174" y="33611"/>
            <a:ext cx="3625826" cy="769441"/>
          </a:xfrm>
          <a:prstGeom prst="rect">
            <a:avLst/>
          </a:prstGeom>
        </p:spPr>
        <p:txBody>
          <a:bodyPr wrap="square">
            <a:spAutoFit/>
          </a:bodyPr>
          <a:lstStyle/>
          <a:p>
            <a:pPr algn="r">
              <a:spcAft>
                <a:spcPts val="0"/>
              </a:spcAft>
            </a:pPr>
            <a:r>
              <a:rPr lang="ru-RU" sz="1100" b="1"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«Детей должны воспитывать люди, </a:t>
            </a:r>
            <a:endParaRPr lang="ru-RU" sz="1100"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ru-RU" sz="1100" b="1"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которые по природе своей тяготеют к этому делу, </a:t>
            </a:r>
            <a:endParaRPr lang="ru-RU" sz="1100"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ru-RU" sz="1100" b="1"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требующему великой любви к ребятишкам».</a:t>
            </a:r>
            <a:endParaRPr lang="ru-RU" sz="1100"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ru-RU" sz="1100" b="1" i="1"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А.М. Горький</a:t>
            </a:r>
            <a:endParaRPr lang="ru-RU" sz="1100" dirty="0">
              <a:solidFill>
                <a:srgbClr val="A5002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8" name="Пятиугольник 27"/>
          <p:cNvSpPr/>
          <p:nvPr/>
        </p:nvSpPr>
        <p:spPr bwMode="auto">
          <a:xfrm>
            <a:off x="743694" y="4652510"/>
            <a:ext cx="7606753" cy="363093"/>
          </a:xfrm>
          <a:prstGeom prst="homePlate">
            <a:avLst>
              <a:gd name="adj" fmla="val 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1" hangingPunct="1">
              <a:defRPr/>
            </a:pPr>
            <a:r>
              <a:rPr lang="ru-RU" sz="1600" b="1" i="1" dirty="0">
                <a:solidFill>
                  <a:srgbClr val="FFFF00"/>
                </a:solidFill>
                <a:latin typeface="Calibri" panose="020F0502020204030204" pitchFamily="34" charset="0"/>
                <a:cs typeface="Calibri" panose="020F0502020204030204" pitchFamily="34" charset="0"/>
              </a:rPr>
              <a:t>Уважение и доброжелательность субъектов взаимоотношений</a:t>
            </a:r>
            <a:endParaRPr lang="ru-RU" sz="1600" b="1" dirty="0">
              <a:solidFill>
                <a:srgbClr val="990033"/>
              </a:solidFill>
              <a:cs typeface="Calibri" panose="020F0502020204030204" pitchFamily="34" charset="0"/>
            </a:endParaRPr>
          </a:p>
          <a:p>
            <a:pPr eaLnBrk="1" hangingPunct="1">
              <a:defRPr/>
            </a:pPr>
            <a:endParaRPr lang="ru-RU" sz="1225" dirty="0">
              <a:solidFill>
                <a:srgbClr val="990033"/>
              </a:solidFill>
              <a:cs typeface="Calibri" panose="020F0502020204030204" pitchFamily="34" charset="0"/>
            </a:endParaRPr>
          </a:p>
          <a:p>
            <a:pPr eaLnBrk="1" hangingPunct="1">
              <a:defRPr/>
            </a:pPr>
            <a:endParaRPr lang="ru-RU" sz="1225" dirty="0">
              <a:solidFill>
                <a:srgbClr val="990033"/>
              </a:solidFill>
              <a:cs typeface="Calibri" panose="020F0502020204030204" pitchFamily="34" charset="0"/>
            </a:endParaRPr>
          </a:p>
          <a:p>
            <a:pPr eaLnBrk="1" hangingPunct="1">
              <a:defRPr/>
            </a:pPr>
            <a:endParaRPr lang="ru-RU" sz="1225" dirty="0">
              <a:solidFill>
                <a:srgbClr val="990033"/>
              </a:solidFill>
              <a:cs typeface="Calibri" panose="020F0502020204030204" pitchFamily="34" charset="0"/>
            </a:endParaRPr>
          </a:p>
          <a:p>
            <a:pPr eaLnBrk="1" hangingPunct="1">
              <a:defRPr/>
            </a:pPr>
            <a:endParaRPr lang="ru-RU" sz="1225" dirty="0">
              <a:solidFill>
                <a:srgbClr val="990033"/>
              </a:solidFill>
              <a:cs typeface="Calibri" panose="020F0502020204030204" pitchFamily="34" charset="0"/>
            </a:endParaRPr>
          </a:p>
          <a:p>
            <a:pPr eaLnBrk="1" hangingPunct="1">
              <a:defRPr/>
            </a:pPr>
            <a:endParaRPr lang="ru-RU" sz="1225" dirty="0">
              <a:solidFill>
                <a:srgbClr val="990033"/>
              </a:solidFill>
              <a:cs typeface="Calibri" panose="020F0502020204030204" pitchFamily="34" charset="0"/>
            </a:endParaRPr>
          </a:p>
        </p:txBody>
      </p:sp>
      <p:sp>
        <p:nvSpPr>
          <p:cNvPr id="34" name="Пятиугольник 33"/>
          <p:cNvSpPr/>
          <p:nvPr/>
        </p:nvSpPr>
        <p:spPr bwMode="auto">
          <a:xfrm>
            <a:off x="905773" y="4995266"/>
            <a:ext cx="7282594" cy="260690"/>
          </a:xfrm>
          <a:prstGeom prst="homePlate">
            <a:avLst>
              <a:gd name="adj" fmla="val 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1" hangingPunct="1">
              <a:defRPr/>
            </a:pPr>
            <a:r>
              <a:rPr lang="ru-RU" sz="1600" b="1" i="1" dirty="0">
                <a:solidFill>
                  <a:srgbClr val="FFFF00"/>
                </a:solidFill>
                <a:latin typeface="Calibri" panose="020F0502020204030204" pitchFamily="34" charset="0"/>
                <a:cs typeface="Calibri" panose="020F0502020204030204" pitchFamily="34" charset="0"/>
              </a:rPr>
              <a:t>Открытость дошкольного учреждения для семьи </a:t>
            </a:r>
          </a:p>
        </p:txBody>
      </p:sp>
      <p:sp>
        <p:nvSpPr>
          <p:cNvPr id="35" name="Пятиугольник 34"/>
          <p:cNvSpPr/>
          <p:nvPr/>
        </p:nvSpPr>
        <p:spPr bwMode="auto">
          <a:xfrm>
            <a:off x="1143000" y="5301276"/>
            <a:ext cx="6838950" cy="338504"/>
          </a:xfrm>
          <a:prstGeom prst="homePlate">
            <a:avLst>
              <a:gd name="adj" fmla="val 2681"/>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1" hangingPunct="1">
              <a:defRPr/>
            </a:pPr>
            <a:r>
              <a:rPr lang="ru-RU" sz="1600" b="1" i="1" dirty="0">
                <a:solidFill>
                  <a:srgbClr val="FFFF00"/>
                </a:solidFill>
                <a:latin typeface="Calibri" panose="020F0502020204030204" pitchFamily="34" charset="0"/>
                <a:cs typeface="Calibri" panose="020F0502020204030204" pitchFamily="34" charset="0"/>
              </a:rPr>
              <a:t>Равные права и равная  ответственность родителей и педагогов</a:t>
            </a:r>
          </a:p>
        </p:txBody>
      </p:sp>
      <p:sp>
        <p:nvSpPr>
          <p:cNvPr id="36" name="Пятиугольник 35"/>
          <p:cNvSpPr/>
          <p:nvPr/>
        </p:nvSpPr>
        <p:spPr bwMode="auto">
          <a:xfrm>
            <a:off x="1390650" y="5666603"/>
            <a:ext cx="6276975" cy="324622"/>
          </a:xfrm>
          <a:prstGeom prst="homePlate">
            <a:avLst>
              <a:gd name="adj" fmla="val 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1" hangingPunct="1">
              <a:defRPr/>
            </a:pPr>
            <a:r>
              <a:rPr lang="ru-RU" sz="1600" b="1" i="1" dirty="0">
                <a:solidFill>
                  <a:srgbClr val="FFFF00"/>
                </a:solidFill>
                <a:latin typeface="Calibri" panose="020F0502020204030204" pitchFamily="34" charset="0"/>
                <a:cs typeface="Calibri" panose="020F0502020204030204" pitchFamily="34" charset="0"/>
              </a:rPr>
              <a:t>Единый подход к процессу воспитания ребенка</a:t>
            </a:r>
          </a:p>
        </p:txBody>
      </p:sp>
      <p:sp>
        <p:nvSpPr>
          <p:cNvPr id="37" name="Пятиугольник 36"/>
          <p:cNvSpPr/>
          <p:nvPr/>
        </p:nvSpPr>
        <p:spPr bwMode="auto">
          <a:xfrm>
            <a:off x="2116935" y="5991873"/>
            <a:ext cx="4991364" cy="354845"/>
          </a:xfrm>
          <a:prstGeom prst="homePlate">
            <a:avLst>
              <a:gd name="adj" fmla="val 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1" hangingPunct="1">
              <a:defRPr/>
            </a:pPr>
            <a:r>
              <a:rPr lang="ru-RU" sz="1600" b="1" i="1" dirty="0">
                <a:solidFill>
                  <a:srgbClr val="FFFF00"/>
                </a:solidFill>
                <a:latin typeface="Calibri" panose="020F0502020204030204" pitchFamily="34" charset="0"/>
                <a:cs typeface="Calibri" panose="020F0502020204030204" pitchFamily="34" charset="0"/>
              </a:rPr>
              <a:t>Дифференцированный подход к каждой семье</a:t>
            </a:r>
          </a:p>
        </p:txBody>
      </p:sp>
    </p:spTree>
    <p:extLst>
      <p:ext uri="{BB962C8B-B14F-4D97-AF65-F5344CB8AC3E}">
        <p14:creationId xmlns:p14="http://schemas.microsoft.com/office/powerpoint/2010/main" val="2005825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6000"/>
                            </p:stCondLst>
                            <p:childTnLst>
                              <p:par>
                                <p:cTn id="9" presetID="10" presetClass="entr" fill="hold" nodeType="afterEffect">
                                  <p:stCondLst>
                                    <p:cond delay="4000"/>
                                  </p:stCondLst>
                                  <p:childTnLst>
                                    <p:set>
                                      <p:cBhvr additive="repl">
                                        <p:cTn id="10" dur="1" fill="hold">
                                          <p:stCondLst>
                                            <p:cond delay="0"/>
                                          </p:stCondLst>
                                        </p:cTn>
                                        <p:tgtEl>
                                          <p:spTgt spid="19"/>
                                        </p:tgtEl>
                                        <p:attrNameLst>
                                          <p:attrName>style.visibility</p:attrName>
                                        </p:attrNameLst>
                                      </p:cBhvr>
                                      <p:to>
                                        <p:strVal val="visible"/>
                                      </p:to>
                                    </p:set>
                                    <p:animEffect transition="in" filter="fade">
                                      <p:cBhvr additive="repl">
                                        <p:cTn id="11" dur="2000"/>
                                        <p:tgtEl>
                                          <p:spTgt spid="19"/>
                                        </p:tgtEl>
                                      </p:cBhvr>
                                    </p:animEffect>
                                  </p:childTnLst>
                                </p:cTn>
                              </p:par>
                            </p:childTnLst>
                          </p:cTn>
                        </p:par>
                        <p:par>
                          <p:cTn id="12" fill="hold">
                            <p:stCondLst>
                              <p:cond delay="12000"/>
                            </p:stCondLst>
                            <p:childTnLst>
                              <p:par>
                                <p:cTn id="13" presetID="10" presetClass="entr" fill="hold" nodeType="afterEffect">
                                  <p:stCondLst>
                                    <p:cond delay="4000"/>
                                  </p:stCondLst>
                                  <p:childTnLst>
                                    <p:set>
                                      <p:cBhvr additive="repl">
                                        <p:cTn id="14" dur="1" fill="hold">
                                          <p:stCondLst>
                                            <p:cond delay="0"/>
                                          </p:stCondLst>
                                        </p:cTn>
                                        <p:tgtEl>
                                          <p:spTgt spid="23"/>
                                        </p:tgtEl>
                                        <p:attrNameLst>
                                          <p:attrName>style.visibility</p:attrName>
                                        </p:attrNameLst>
                                      </p:cBhvr>
                                      <p:to>
                                        <p:strVal val="visible"/>
                                      </p:to>
                                    </p:set>
                                    <p:animEffect transition="in" filter="fade">
                                      <p:cBhvr additive="repl">
                                        <p:cTn id="15" dur="2000"/>
                                        <p:tgtEl>
                                          <p:spTgt spid="23"/>
                                        </p:tgtEl>
                                      </p:cBhvr>
                                    </p:animEffect>
                                  </p:childTnLst>
                                </p:cTn>
                              </p:par>
                            </p:childTnLst>
                          </p:cTn>
                        </p:par>
                        <p:par>
                          <p:cTn id="16" fill="hold">
                            <p:stCondLst>
                              <p:cond delay="18000"/>
                            </p:stCondLst>
                            <p:childTnLst>
                              <p:par>
                                <p:cTn id="17" presetID="10" presetClass="entr" fill="hold" nodeType="afterEffect">
                                  <p:stCondLst>
                                    <p:cond delay="4000"/>
                                  </p:stCondLst>
                                  <p:childTnLst>
                                    <p:set>
                                      <p:cBhvr additive="repl">
                                        <p:cTn id="18" dur="1" fill="hold">
                                          <p:stCondLst>
                                            <p:cond delay="0"/>
                                          </p:stCondLst>
                                        </p:cTn>
                                        <p:tgtEl>
                                          <p:spTgt spid="21"/>
                                        </p:tgtEl>
                                        <p:attrNameLst>
                                          <p:attrName>style.visibility</p:attrName>
                                        </p:attrNameLst>
                                      </p:cBhvr>
                                      <p:to>
                                        <p:strVal val="visible"/>
                                      </p:to>
                                    </p:set>
                                    <p:animEffect transition="in" filter="fade">
                                      <p:cBhvr additive="repl">
                                        <p:cTn id="19" dur="2000"/>
                                        <p:tgtEl>
                                          <p:spTgt spid="21"/>
                                        </p:tgtEl>
                                      </p:cBhvr>
                                    </p:animEffect>
                                  </p:childTnLst>
                                </p:cTn>
                              </p:par>
                            </p:childTnLst>
                          </p:cTn>
                        </p:par>
                        <p:par>
                          <p:cTn id="20" fill="hold">
                            <p:stCondLst>
                              <p:cond delay="24000"/>
                            </p:stCondLst>
                            <p:childTnLst>
                              <p:par>
                                <p:cTn id="21" presetID="29"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1000" fill="hold"/>
                                        <p:tgtEl>
                                          <p:spTgt spid="28"/>
                                        </p:tgtEl>
                                        <p:attrNameLst>
                                          <p:attrName>ppt_x</p:attrName>
                                        </p:attrNameLst>
                                      </p:cBhvr>
                                      <p:tavLst>
                                        <p:tav tm="0">
                                          <p:val>
                                            <p:strVal val="#ppt_x-.2"/>
                                          </p:val>
                                        </p:tav>
                                        <p:tav tm="100000">
                                          <p:val>
                                            <p:strVal val="#ppt_x"/>
                                          </p:val>
                                        </p:tav>
                                      </p:tavLst>
                                    </p:anim>
                                    <p:anim calcmode="lin" valueType="num">
                                      <p:cBhvr>
                                        <p:cTn id="24"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8"/>
                                        </p:tgtEl>
                                      </p:cBhvr>
                                    </p:animEffect>
                                  </p:childTnLst>
                                </p:cTn>
                              </p:par>
                            </p:childTnLst>
                          </p:cTn>
                        </p:par>
                        <p:par>
                          <p:cTn id="26" fill="hold">
                            <p:stCondLst>
                              <p:cond delay="25000"/>
                            </p:stCondLst>
                            <p:childTnLst>
                              <p:par>
                                <p:cTn id="27" presetID="29" presetClass="entr" presetSubtype="0"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ppt_x</p:attrName>
                                        </p:attrNameLst>
                                      </p:cBhvr>
                                      <p:tavLst>
                                        <p:tav tm="0">
                                          <p:val>
                                            <p:strVal val="#ppt_x-.2"/>
                                          </p:val>
                                        </p:tav>
                                        <p:tav tm="100000">
                                          <p:val>
                                            <p:strVal val="#ppt_x"/>
                                          </p:val>
                                        </p:tav>
                                      </p:tavLst>
                                    </p:anim>
                                    <p:anim calcmode="lin" valueType="num">
                                      <p:cBhvr>
                                        <p:cTn id="30"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4"/>
                                        </p:tgtEl>
                                      </p:cBhvr>
                                    </p:animEffect>
                                  </p:childTnLst>
                                </p:cTn>
                              </p:par>
                            </p:childTnLst>
                          </p:cTn>
                        </p:par>
                        <p:par>
                          <p:cTn id="32" fill="hold">
                            <p:stCondLst>
                              <p:cond delay="26000"/>
                            </p:stCondLst>
                            <p:childTnLst>
                              <p:par>
                                <p:cTn id="33" presetID="29" presetClass="entr" presetSubtype="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1000" fill="hold"/>
                                        <p:tgtEl>
                                          <p:spTgt spid="35"/>
                                        </p:tgtEl>
                                        <p:attrNameLst>
                                          <p:attrName>ppt_x</p:attrName>
                                        </p:attrNameLst>
                                      </p:cBhvr>
                                      <p:tavLst>
                                        <p:tav tm="0">
                                          <p:val>
                                            <p:strVal val="#ppt_x-.2"/>
                                          </p:val>
                                        </p:tav>
                                        <p:tav tm="100000">
                                          <p:val>
                                            <p:strVal val="#ppt_x"/>
                                          </p:val>
                                        </p:tav>
                                      </p:tavLst>
                                    </p:anim>
                                    <p:anim calcmode="lin" valueType="num">
                                      <p:cBhvr>
                                        <p:cTn id="36"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5"/>
                                        </p:tgtEl>
                                      </p:cBhvr>
                                    </p:animEffect>
                                  </p:childTnLst>
                                </p:cTn>
                              </p:par>
                              <p:par>
                                <p:cTn id="38" presetID="29"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1000" fill="hold"/>
                                        <p:tgtEl>
                                          <p:spTgt spid="36"/>
                                        </p:tgtEl>
                                        <p:attrNameLst>
                                          <p:attrName>ppt_x</p:attrName>
                                        </p:attrNameLst>
                                      </p:cBhvr>
                                      <p:tavLst>
                                        <p:tav tm="0">
                                          <p:val>
                                            <p:strVal val="#ppt_x-.2"/>
                                          </p:val>
                                        </p:tav>
                                        <p:tav tm="100000">
                                          <p:val>
                                            <p:strVal val="#ppt_x"/>
                                          </p:val>
                                        </p:tav>
                                      </p:tavLst>
                                    </p:anim>
                                    <p:anim calcmode="lin" valueType="num">
                                      <p:cBhvr>
                                        <p:cTn id="41"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42" dur="1000"/>
                                        <p:tgtEl>
                                          <p:spTgt spid="36"/>
                                        </p:tgtEl>
                                      </p:cBhvr>
                                    </p:animEffect>
                                  </p:childTnLst>
                                </p:cTn>
                              </p:par>
                            </p:childTnLst>
                          </p:cTn>
                        </p:par>
                        <p:par>
                          <p:cTn id="43" fill="hold">
                            <p:stCondLst>
                              <p:cond delay="27000"/>
                            </p:stCondLst>
                            <p:childTnLst>
                              <p:par>
                                <p:cTn id="44" presetID="29" presetClass="entr" presetSubtype="0"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ppt_x</p:attrName>
                                        </p:attrNameLst>
                                      </p:cBhvr>
                                      <p:tavLst>
                                        <p:tav tm="0">
                                          <p:val>
                                            <p:strVal val="#ppt_x-.2"/>
                                          </p:val>
                                        </p:tav>
                                        <p:tav tm="100000">
                                          <p:val>
                                            <p:strVal val="#ppt_x"/>
                                          </p:val>
                                        </p:tav>
                                      </p:tavLst>
                                    </p:anim>
                                    <p:anim calcmode="lin" valueType="num">
                                      <p:cBhvr>
                                        <p:cTn id="47"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2"/>
          <p:cNvGrpSpPr>
            <a:grpSpLocks/>
          </p:cNvGrpSpPr>
          <p:nvPr/>
        </p:nvGrpSpPr>
        <p:grpSpPr bwMode="auto">
          <a:xfrm>
            <a:off x="226639" y="0"/>
            <a:ext cx="8437865" cy="6934804"/>
            <a:chOff x="630" y="222"/>
            <a:chExt cx="4286" cy="4267"/>
          </a:xfrm>
        </p:grpSpPr>
        <p:sp>
          <p:nvSpPr>
            <p:cNvPr id="10" name="_s81939"/>
            <p:cNvSpPr>
              <a:spLocks noChangeShapeType="1"/>
            </p:cNvSpPr>
            <p:nvPr/>
          </p:nvSpPr>
          <p:spPr bwMode="auto">
            <a:xfrm flipH="1">
              <a:off x="2123" y="2490"/>
              <a:ext cx="293" cy="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ru-RU"/>
            </a:p>
          </p:txBody>
        </p:sp>
        <p:sp>
          <p:nvSpPr>
            <p:cNvPr id="11" name="_s81938"/>
            <p:cNvSpPr>
              <a:spLocks noChangeArrowheads="1"/>
            </p:cNvSpPr>
            <p:nvPr/>
          </p:nvSpPr>
          <p:spPr bwMode="auto">
            <a:xfrm>
              <a:off x="630" y="1935"/>
              <a:ext cx="1493" cy="1492"/>
            </a:xfrm>
            <a:prstGeom prst="ellipse">
              <a:avLst/>
            </a:prstGeom>
            <a:solidFill>
              <a:srgbClr val="FF0000">
                <a:alpha val="50000"/>
              </a:srgbClr>
            </a:solidFill>
            <a:ln w="57150">
              <a:solidFill>
                <a:schemeClr val="bg1">
                  <a:lumMod val="20000"/>
                  <a:lumOff val="80000"/>
                </a:schemeClr>
              </a:solidFill>
              <a:round/>
              <a:headEnd/>
              <a:tailEnd/>
            </a:ln>
          </p:spPr>
          <p:txBody>
            <a:bodyPr wrap="none" lIns="0" tIns="0" rIns="0" bIns="0" anchor="ctr"/>
            <a:lstStyle/>
            <a:p>
              <a:pPr algn="ctr" defTabSz="800100">
                <a:lnSpc>
                  <a:spcPct val="90000"/>
                </a:lnSpc>
                <a:spcAft>
                  <a:spcPts val="0"/>
                </a:spcAft>
                <a:defRPr/>
              </a:pPr>
              <a:r>
                <a:rPr lang="ru-RU" sz="1600" b="1" dirty="0">
                  <a:solidFill>
                    <a:srgbClr val="FFFFFF"/>
                  </a:solidFill>
                </a:rPr>
                <a:t>малая группа, члены </a:t>
              </a:r>
              <a:endParaRPr lang="ru-RU" sz="1600" b="1" dirty="0" smtClean="0">
                <a:solidFill>
                  <a:srgbClr val="FFFFFF"/>
                </a:solidFill>
              </a:endParaRPr>
            </a:p>
            <a:p>
              <a:pPr algn="ctr" defTabSz="800100">
                <a:lnSpc>
                  <a:spcPct val="90000"/>
                </a:lnSpc>
                <a:spcAft>
                  <a:spcPts val="0"/>
                </a:spcAft>
                <a:defRPr/>
              </a:pPr>
              <a:r>
                <a:rPr lang="ru-RU" sz="1600" b="1" dirty="0">
                  <a:solidFill>
                    <a:srgbClr val="FFFFFF"/>
                  </a:solidFill>
                </a:rPr>
                <a:t>к</a:t>
              </a:r>
              <a:r>
                <a:rPr lang="ru-RU" sz="1600" b="1" dirty="0" smtClean="0">
                  <a:solidFill>
                    <a:srgbClr val="FFFFFF"/>
                  </a:solidFill>
                </a:rPr>
                <a:t>оторой связаны </a:t>
              </a:r>
            </a:p>
            <a:p>
              <a:pPr algn="ctr" defTabSz="800100">
                <a:lnSpc>
                  <a:spcPct val="90000"/>
                </a:lnSpc>
                <a:spcAft>
                  <a:spcPts val="0"/>
                </a:spcAft>
                <a:defRPr/>
              </a:pPr>
              <a:r>
                <a:rPr lang="ru-RU" sz="1600" b="1" dirty="0" smtClean="0">
                  <a:solidFill>
                    <a:srgbClr val="FFFFFF"/>
                  </a:solidFill>
                </a:rPr>
                <a:t>брачными </a:t>
              </a:r>
            </a:p>
            <a:p>
              <a:pPr algn="ctr" defTabSz="800100">
                <a:lnSpc>
                  <a:spcPct val="90000"/>
                </a:lnSpc>
                <a:spcAft>
                  <a:spcPts val="0"/>
                </a:spcAft>
                <a:defRPr/>
              </a:pPr>
              <a:r>
                <a:rPr lang="ru-RU" sz="1600" b="1" dirty="0">
                  <a:solidFill>
                    <a:srgbClr val="FFFFFF"/>
                  </a:solidFill>
                </a:rPr>
                <a:t>и</a:t>
              </a:r>
              <a:r>
                <a:rPr lang="ru-RU" sz="1600" b="1" dirty="0" smtClean="0">
                  <a:solidFill>
                    <a:srgbClr val="FFFFFF"/>
                  </a:solidFill>
                </a:rPr>
                <a:t>ли родственными </a:t>
              </a:r>
            </a:p>
            <a:p>
              <a:pPr algn="ctr" defTabSz="800100">
                <a:lnSpc>
                  <a:spcPct val="90000"/>
                </a:lnSpc>
                <a:spcAft>
                  <a:spcPts val="0"/>
                </a:spcAft>
                <a:defRPr/>
              </a:pPr>
              <a:r>
                <a:rPr lang="ru-RU" sz="1600" b="1" dirty="0" smtClean="0">
                  <a:solidFill>
                    <a:srgbClr val="FFFFFF"/>
                  </a:solidFill>
                </a:rPr>
                <a:t>отношениями,</a:t>
              </a:r>
            </a:p>
            <a:p>
              <a:pPr algn="ctr" defTabSz="800100">
                <a:lnSpc>
                  <a:spcPct val="90000"/>
                </a:lnSpc>
                <a:spcAft>
                  <a:spcPts val="0"/>
                </a:spcAft>
                <a:defRPr/>
              </a:pPr>
              <a:r>
                <a:rPr lang="ru-RU" sz="1600" b="1" dirty="0" smtClean="0">
                  <a:solidFill>
                    <a:srgbClr val="FFFFFF"/>
                  </a:solidFill>
                </a:rPr>
                <a:t>общностью </a:t>
              </a:r>
              <a:r>
                <a:rPr lang="ru-RU" sz="1600" b="1" dirty="0">
                  <a:solidFill>
                    <a:srgbClr val="FFFFFF"/>
                  </a:solidFill>
                </a:rPr>
                <a:t>быта, </a:t>
              </a:r>
              <a:endParaRPr lang="ru-RU" sz="1600" b="1" dirty="0" smtClean="0">
                <a:solidFill>
                  <a:srgbClr val="FFFFFF"/>
                </a:solidFill>
              </a:endParaRPr>
            </a:p>
            <a:p>
              <a:pPr algn="ctr" defTabSz="800100">
                <a:lnSpc>
                  <a:spcPct val="90000"/>
                </a:lnSpc>
                <a:spcAft>
                  <a:spcPts val="0"/>
                </a:spcAft>
                <a:defRPr/>
              </a:pPr>
              <a:r>
                <a:rPr lang="ru-RU" sz="1600" b="1" dirty="0" smtClean="0">
                  <a:solidFill>
                    <a:srgbClr val="FFFFFF"/>
                  </a:solidFill>
                </a:rPr>
                <a:t>взаимной </a:t>
              </a:r>
            </a:p>
            <a:p>
              <a:pPr algn="ctr" defTabSz="800100">
                <a:lnSpc>
                  <a:spcPct val="90000"/>
                </a:lnSpc>
                <a:spcAft>
                  <a:spcPts val="0"/>
                </a:spcAft>
                <a:defRPr/>
              </a:pPr>
              <a:r>
                <a:rPr lang="ru-RU" sz="1600" b="1" dirty="0" smtClean="0">
                  <a:solidFill>
                    <a:srgbClr val="FFFFFF"/>
                  </a:solidFill>
                </a:rPr>
                <a:t>ответственностью</a:t>
              </a:r>
              <a:endParaRPr lang="ru-RU" sz="1600" b="1" dirty="0">
                <a:solidFill>
                  <a:srgbClr val="FFFFFF"/>
                </a:solidFill>
                <a:cs typeface="Times New Roman" pitchFamily="18" charset="0"/>
              </a:endParaRPr>
            </a:p>
          </p:txBody>
        </p:sp>
        <p:sp>
          <p:nvSpPr>
            <p:cNvPr id="12" name="_s81927"/>
            <p:cNvSpPr>
              <a:spLocks noChangeShapeType="1"/>
            </p:cNvSpPr>
            <p:nvPr/>
          </p:nvSpPr>
          <p:spPr bwMode="auto">
            <a:xfrm>
              <a:off x="2091" y="1830"/>
              <a:ext cx="405" cy="4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3" name="_s81928"/>
            <p:cNvSpPr>
              <a:spLocks noChangeArrowheads="1"/>
            </p:cNvSpPr>
            <p:nvPr/>
          </p:nvSpPr>
          <p:spPr bwMode="auto">
            <a:xfrm>
              <a:off x="1774" y="3291"/>
              <a:ext cx="1107" cy="1019"/>
            </a:xfrm>
            <a:prstGeom prst="ellipse">
              <a:avLst/>
            </a:prstGeom>
            <a:solidFill>
              <a:srgbClr val="0033CC">
                <a:alpha val="50195"/>
              </a:srgbClr>
            </a:solidFill>
            <a:ln w="57150">
              <a:solidFill>
                <a:srgbClr val="CCCCCC"/>
              </a:solidFill>
              <a:round/>
              <a:headEnd/>
              <a:tailEnd/>
            </a:ln>
          </p:spPr>
          <p:txBody>
            <a:bodyPr wrap="none" lIns="0" tIns="0" rIns="0" bIns="0"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ru-RU" altLang="ru-RU" sz="1600" b="1" dirty="0">
                <a:solidFill>
                  <a:srgbClr val="FFFF00"/>
                </a:solidFill>
                <a:latin typeface="Times New Roman" panose="02020603050405020304" pitchFamily="18" charset="0"/>
              </a:endParaRPr>
            </a:p>
          </p:txBody>
        </p:sp>
        <p:sp>
          <p:nvSpPr>
            <p:cNvPr id="14" name="_s81929"/>
            <p:cNvSpPr>
              <a:spLocks noChangeShapeType="1"/>
            </p:cNvSpPr>
            <p:nvPr/>
          </p:nvSpPr>
          <p:spPr bwMode="auto">
            <a:xfrm>
              <a:off x="3272" y="3004"/>
              <a:ext cx="159" cy="2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5" name="_s81930"/>
            <p:cNvSpPr>
              <a:spLocks noChangeArrowheads="1"/>
            </p:cNvSpPr>
            <p:nvPr/>
          </p:nvSpPr>
          <p:spPr bwMode="auto">
            <a:xfrm>
              <a:off x="3057" y="3212"/>
              <a:ext cx="1474" cy="1277"/>
            </a:xfrm>
            <a:prstGeom prst="ellipse">
              <a:avLst/>
            </a:prstGeom>
            <a:solidFill>
              <a:srgbClr val="FF0000">
                <a:alpha val="50195"/>
              </a:srgbClr>
            </a:solidFill>
            <a:ln w="57150">
              <a:solidFill>
                <a:srgbClr val="CCCCCC"/>
              </a:solidFill>
              <a:round/>
              <a:headEnd/>
              <a:tailEnd/>
            </a:ln>
          </p:spPr>
          <p:txBody>
            <a:bodyPr wrap="none" lIns="0" tIns="0" rIns="0" bIns="0"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defTabSz="800100">
                <a:lnSpc>
                  <a:spcPct val="90000"/>
                </a:lnSpc>
                <a:defRPr/>
              </a:pPr>
              <a:r>
                <a:rPr lang="ru-RU" sz="1600" b="1" dirty="0">
                  <a:solidFill>
                    <a:srgbClr val="FFFFFF"/>
                  </a:solidFill>
                  <a:effectLst>
                    <a:outerShdw blurRad="38100" dist="38100" dir="2700000" algn="tl">
                      <a:srgbClr val="000000">
                        <a:alpha val="43137"/>
                      </a:srgbClr>
                    </a:outerShdw>
                  </a:effectLst>
                  <a:latin typeface="+mn-lt"/>
                </a:rPr>
                <a:t>система </a:t>
              </a:r>
              <a:endParaRPr lang="ru-RU" sz="1600" b="1" dirty="0" smtClean="0">
                <a:solidFill>
                  <a:srgbClr val="FFFFFF"/>
                </a:solidFill>
                <a:effectLst>
                  <a:outerShdw blurRad="38100" dist="38100" dir="2700000" algn="tl">
                    <a:srgbClr val="000000">
                      <a:alpha val="43137"/>
                    </a:srgbClr>
                  </a:outerShdw>
                </a:effectLst>
                <a:latin typeface="+mn-lt"/>
              </a:endParaRPr>
            </a:p>
            <a:p>
              <a:pPr defTabSz="800100">
                <a:lnSpc>
                  <a:spcPct val="90000"/>
                </a:lnSpc>
                <a:defRPr/>
              </a:pPr>
              <a:r>
                <a:rPr lang="ru-RU" sz="1600" b="1" dirty="0" smtClean="0">
                  <a:solidFill>
                    <a:srgbClr val="FFFFFF"/>
                  </a:solidFill>
                  <a:effectLst>
                    <a:outerShdw blurRad="38100" dist="38100" dir="2700000" algn="tl">
                      <a:srgbClr val="000000">
                        <a:alpha val="43137"/>
                      </a:srgbClr>
                    </a:outerShdw>
                  </a:effectLst>
                  <a:latin typeface="+mn-lt"/>
                </a:rPr>
                <a:t>взаимоотношений </a:t>
              </a:r>
            </a:p>
            <a:p>
              <a:pPr defTabSz="800100">
                <a:lnSpc>
                  <a:spcPct val="90000"/>
                </a:lnSpc>
                <a:defRPr/>
              </a:pPr>
              <a:r>
                <a:rPr lang="ru-RU" sz="1600" b="1" dirty="0" smtClean="0">
                  <a:solidFill>
                    <a:srgbClr val="FFFFFF"/>
                  </a:solidFill>
                  <a:effectLst>
                    <a:outerShdw blurRad="38100" dist="38100" dir="2700000" algn="tl">
                      <a:srgbClr val="000000">
                        <a:alpha val="43137"/>
                      </a:srgbClr>
                    </a:outerShdw>
                  </a:effectLst>
                  <a:latin typeface="+mn-lt"/>
                </a:rPr>
                <a:t>между </a:t>
              </a:r>
              <a:r>
                <a:rPr lang="ru-RU" sz="1600" b="1" dirty="0">
                  <a:solidFill>
                    <a:srgbClr val="FFFFFF"/>
                  </a:solidFill>
                  <a:effectLst>
                    <a:outerShdw blurRad="38100" dist="38100" dir="2700000" algn="tl">
                      <a:srgbClr val="000000">
                        <a:alpha val="43137"/>
                      </a:srgbClr>
                    </a:outerShdw>
                  </a:effectLst>
                  <a:latin typeface="+mn-lt"/>
                </a:rPr>
                <a:t>супругами, </a:t>
              </a:r>
              <a:endParaRPr lang="ru-RU" sz="1600" b="1" dirty="0" smtClean="0">
                <a:solidFill>
                  <a:srgbClr val="FFFFFF"/>
                </a:solidFill>
                <a:effectLst>
                  <a:outerShdw blurRad="38100" dist="38100" dir="2700000" algn="tl">
                    <a:srgbClr val="000000">
                      <a:alpha val="43137"/>
                    </a:srgbClr>
                  </a:outerShdw>
                </a:effectLst>
                <a:latin typeface="+mn-lt"/>
              </a:endParaRPr>
            </a:p>
            <a:p>
              <a:pPr defTabSz="800100">
                <a:lnSpc>
                  <a:spcPct val="90000"/>
                </a:lnSpc>
                <a:defRPr/>
              </a:pPr>
              <a:r>
                <a:rPr lang="ru-RU" sz="1600" b="1" dirty="0" smtClean="0">
                  <a:solidFill>
                    <a:srgbClr val="FFFFFF"/>
                  </a:solidFill>
                  <a:effectLst>
                    <a:outerShdw blurRad="38100" dist="38100" dir="2700000" algn="tl">
                      <a:srgbClr val="000000">
                        <a:alpha val="43137"/>
                      </a:srgbClr>
                    </a:outerShdw>
                  </a:effectLst>
                  <a:latin typeface="+mn-lt"/>
                </a:rPr>
                <a:t>между </a:t>
              </a:r>
              <a:r>
                <a:rPr lang="ru-RU" sz="1600" b="1" dirty="0">
                  <a:solidFill>
                    <a:srgbClr val="FFFFFF"/>
                  </a:solidFill>
                  <a:effectLst>
                    <a:outerShdw blurRad="38100" dist="38100" dir="2700000" algn="tl">
                      <a:srgbClr val="000000">
                        <a:alpha val="43137"/>
                      </a:srgbClr>
                    </a:outerShdw>
                  </a:effectLst>
                  <a:latin typeface="+mn-lt"/>
                </a:rPr>
                <a:t>родителями и </a:t>
              </a:r>
              <a:endParaRPr lang="ru-RU" sz="1600" b="1" dirty="0" smtClean="0">
                <a:solidFill>
                  <a:srgbClr val="FFFFFF"/>
                </a:solidFill>
                <a:effectLst>
                  <a:outerShdw blurRad="38100" dist="38100" dir="2700000" algn="tl">
                    <a:srgbClr val="000000">
                      <a:alpha val="43137"/>
                    </a:srgbClr>
                  </a:outerShdw>
                </a:effectLst>
                <a:latin typeface="+mn-lt"/>
              </a:endParaRPr>
            </a:p>
            <a:p>
              <a:pPr defTabSz="800100">
                <a:lnSpc>
                  <a:spcPct val="90000"/>
                </a:lnSpc>
                <a:defRPr/>
              </a:pPr>
              <a:r>
                <a:rPr lang="ru-RU" sz="1600" b="1" dirty="0" smtClean="0">
                  <a:solidFill>
                    <a:srgbClr val="FFFFFF"/>
                  </a:solidFill>
                  <a:effectLst>
                    <a:outerShdw blurRad="38100" dist="38100" dir="2700000" algn="tl">
                      <a:srgbClr val="000000">
                        <a:alpha val="43137"/>
                      </a:srgbClr>
                    </a:outerShdw>
                  </a:effectLst>
                  <a:latin typeface="+mn-lt"/>
                </a:rPr>
                <a:t>детьми</a:t>
              </a:r>
              <a:endParaRPr lang="ru-RU" sz="1600" dirty="0">
                <a:solidFill>
                  <a:srgbClr val="FFFFFF"/>
                </a:solidFill>
                <a:effectLst>
                  <a:outerShdw blurRad="38100" dist="38100" dir="2700000" algn="tl">
                    <a:srgbClr val="000000">
                      <a:alpha val="43137"/>
                    </a:srgbClr>
                  </a:outerShdw>
                </a:effectLst>
                <a:latin typeface="+mn-lt"/>
                <a:cs typeface="Times New Roman" pitchFamily="18" charset="0"/>
              </a:endParaRPr>
            </a:p>
            <a:p>
              <a:endParaRPr lang="ru-RU" altLang="ru-RU" sz="1600" b="1" dirty="0">
                <a:solidFill>
                  <a:srgbClr val="FFC000"/>
                </a:solidFill>
                <a:latin typeface="Times New Roman" panose="02020603050405020304" pitchFamily="18" charset="0"/>
              </a:endParaRPr>
            </a:p>
          </p:txBody>
        </p:sp>
        <p:sp>
          <p:nvSpPr>
            <p:cNvPr id="16" name="_s81931"/>
            <p:cNvSpPr>
              <a:spLocks noChangeShapeType="1"/>
            </p:cNvSpPr>
            <p:nvPr/>
          </p:nvSpPr>
          <p:spPr bwMode="auto">
            <a:xfrm>
              <a:off x="3390" y="2556"/>
              <a:ext cx="271" cy="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7" name="_s81932"/>
            <p:cNvSpPr>
              <a:spLocks noChangeArrowheads="1"/>
            </p:cNvSpPr>
            <p:nvPr/>
          </p:nvSpPr>
          <p:spPr bwMode="auto">
            <a:xfrm>
              <a:off x="3661" y="2086"/>
              <a:ext cx="1255" cy="1144"/>
            </a:xfrm>
            <a:prstGeom prst="ellipse">
              <a:avLst/>
            </a:prstGeom>
            <a:solidFill>
              <a:srgbClr val="3366FF">
                <a:alpha val="50195"/>
              </a:srgbClr>
            </a:solidFill>
            <a:ln w="57150">
              <a:solidFill>
                <a:srgbClr val="CCCCCC"/>
              </a:solidFill>
              <a:round/>
              <a:headEnd/>
              <a:tailEnd/>
            </a:ln>
          </p:spPr>
          <p:txBody>
            <a:bodyPr wrap="none" lIns="0" tIns="0" rIns="0" bIns="0"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ru-RU" altLang="ru-RU" sz="1600" b="1" dirty="0">
                  <a:solidFill>
                    <a:srgbClr val="FF0000"/>
                  </a:solidFill>
                  <a:latin typeface="+mn-lt"/>
                </a:rPr>
                <a:t>э</a:t>
              </a:r>
              <a:r>
                <a:rPr lang="ru-RU" altLang="ru-RU" sz="1600" b="1" dirty="0" smtClean="0">
                  <a:solidFill>
                    <a:srgbClr val="FF0000"/>
                  </a:solidFill>
                  <a:latin typeface="+mn-lt"/>
                </a:rPr>
                <a:t>то часть </a:t>
              </a:r>
            </a:p>
            <a:p>
              <a:r>
                <a:rPr lang="ru-RU" altLang="ru-RU" sz="1600" b="1" dirty="0" smtClean="0">
                  <a:solidFill>
                    <a:srgbClr val="FF0000"/>
                  </a:solidFill>
                  <a:latin typeface="+mn-lt"/>
                </a:rPr>
                <a:t>целого общественного</a:t>
              </a:r>
            </a:p>
            <a:p>
              <a:r>
                <a:rPr lang="ru-RU" altLang="ru-RU" sz="1600" b="1" dirty="0" smtClean="0">
                  <a:solidFill>
                    <a:srgbClr val="FF0000"/>
                  </a:solidFill>
                  <a:latin typeface="+mn-lt"/>
                </a:rPr>
                <a:t> организма,  социальный </a:t>
              </a:r>
            </a:p>
            <a:p>
              <a:r>
                <a:rPr lang="ru-RU" altLang="ru-RU" sz="1600" b="1" dirty="0" smtClean="0">
                  <a:solidFill>
                    <a:srgbClr val="FF0000"/>
                  </a:solidFill>
                  <a:latin typeface="+mn-lt"/>
                </a:rPr>
                <a:t>воспитательный </a:t>
              </a:r>
            </a:p>
            <a:p>
              <a:r>
                <a:rPr lang="ru-RU" altLang="ru-RU" sz="1600" b="1" dirty="0" smtClean="0">
                  <a:solidFill>
                    <a:srgbClr val="FF0000"/>
                  </a:solidFill>
                  <a:latin typeface="+mn-lt"/>
                </a:rPr>
                <a:t>коллектив</a:t>
              </a:r>
              <a:endParaRPr lang="ru-RU" altLang="ru-RU" sz="1600" b="1" dirty="0">
                <a:solidFill>
                  <a:srgbClr val="FF0000"/>
                </a:solidFill>
                <a:latin typeface="+mn-lt"/>
              </a:endParaRPr>
            </a:p>
          </p:txBody>
        </p:sp>
        <p:sp>
          <p:nvSpPr>
            <p:cNvPr id="18" name="_s81933"/>
            <p:cNvSpPr>
              <a:spLocks noChangeShapeType="1"/>
            </p:cNvSpPr>
            <p:nvPr/>
          </p:nvSpPr>
          <p:spPr bwMode="auto">
            <a:xfrm flipV="1">
              <a:off x="3243" y="1790"/>
              <a:ext cx="225" cy="2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19" name="_s81934"/>
            <p:cNvSpPr>
              <a:spLocks noChangeArrowheads="1"/>
            </p:cNvSpPr>
            <p:nvPr/>
          </p:nvSpPr>
          <p:spPr bwMode="auto">
            <a:xfrm>
              <a:off x="3428" y="810"/>
              <a:ext cx="1192" cy="1276"/>
            </a:xfrm>
            <a:prstGeom prst="ellipse">
              <a:avLst/>
            </a:prstGeom>
            <a:solidFill>
              <a:srgbClr val="FF0000">
                <a:alpha val="50195"/>
              </a:srgbClr>
            </a:solidFill>
            <a:ln w="57150">
              <a:solidFill>
                <a:srgbClr val="CCCCCC"/>
              </a:solidFill>
              <a:round/>
              <a:headEnd/>
              <a:tailEnd/>
            </a:ln>
          </p:spPr>
          <p:txBody>
            <a:bodyPr wrap="none" lIns="0" tIns="0" rIns="0" bIns="0"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ru-RU" altLang="ru-RU" sz="1600" b="1" dirty="0">
                  <a:solidFill>
                    <a:srgbClr val="FFFFFF"/>
                  </a:solidFill>
                  <a:latin typeface="+mn-lt"/>
                </a:rPr>
                <a:t>п</a:t>
              </a:r>
              <a:r>
                <a:rPr lang="ru-RU" altLang="ru-RU" sz="1600" b="1" dirty="0" smtClean="0">
                  <a:solidFill>
                    <a:srgbClr val="FFFFFF"/>
                  </a:solidFill>
                  <a:latin typeface="+mn-lt"/>
                </a:rPr>
                <a:t>осредник между </a:t>
              </a:r>
            </a:p>
            <a:p>
              <a:r>
                <a:rPr lang="ru-RU" altLang="ru-RU" sz="1600" b="1" dirty="0" smtClean="0">
                  <a:solidFill>
                    <a:srgbClr val="FFFFFF"/>
                  </a:solidFill>
                  <a:latin typeface="+mn-lt"/>
                </a:rPr>
                <a:t>индивидом и </a:t>
              </a:r>
            </a:p>
            <a:p>
              <a:r>
                <a:rPr lang="ru-RU" altLang="ru-RU" sz="1600" b="1" dirty="0" smtClean="0">
                  <a:solidFill>
                    <a:srgbClr val="FFFFFF"/>
                  </a:solidFill>
                  <a:latin typeface="+mn-lt"/>
                </a:rPr>
                <a:t>обществом</a:t>
              </a:r>
              <a:endParaRPr lang="ru-RU" altLang="ru-RU" sz="1600" b="1" dirty="0">
                <a:solidFill>
                  <a:srgbClr val="FFFFFF"/>
                </a:solidFill>
                <a:latin typeface="+mn-lt"/>
              </a:endParaRPr>
            </a:p>
          </p:txBody>
        </p:sp>
        <p:sp>
          <p:nvSpPr>
            <p:cNvPr id="20" name="_s81935"/>
            <p:cNvSpPr>
              <a:spLocks noChangeShapeType="1"/>
            </p:cNvSpPr>
            <p:nvPr/>
          </p:nvSpPr>
          <p:spPr bwMode="auto">
            <a:xfrm flipH="1" flipV="1">
              <a:off x="2826" y="1639"/>
              <a:ext cx="9" cy="39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sp>
          <p:nvSpPr>
            <p:cNvPr id="21" name="_s81936"/>
            <p:cNvSpPr>
              <a:spLocks noChangeArrowheads="1"/>
            </p:cNvSpPr>
            <p:nvPr/>
          </p:nvSpPr>
          <p:spPr bwMode="auto">
            <a:xfrm>
              <a:off x="2091" y="222"/>
              <a:ext cx="1377" cy="1403"/>
            </a:xfrm>
            <a:prstGeom prst="ellipse">
              <a:avLst/>
            </a:prstGeom>
            <a:solidFill>
              <a:srgbClr val="00CCFF">
                <a:alpha val="49804"/>
              </a:srgbClr>
            </a:solidFill>
            <a:ln w="57150">
              <a:solidFill>
                <a:schemeClr val="bg1">
                  <a:lumMod val="20000"/>
                  <a:lumOff val="80000"/>
                </a:schemeClr>
              </a:solidFill>
              <a:round/>
              <a:headEnd/>
              <a:tailEnd/>
            </a:ln>
          </p:spPr>
          <p:txBody>
            <a:bodyPr wrap="none" lIns="0" tIns="0" rIns="0" bIns="0" anchor="ctr"/>
            <a:lstStyle/>
            <a:p>
              <a:pPr algn="ctr" defTabSz="800100">
                <a:lnSpc>
                  <a:spcPct val="90000"/>
                </a:lnSpc>
                <a:defRPr/>
              </a:pPr>
              <a:r>
                <a:rPr lang="ru-RU" sz="1600" b="1" dirty="0">
                  <a:solidFill>
                    <a:srgbClr val="FF0000"/>
                  </a:solidFill>
                </a:rPr>
                <a:t>социальная группа, </a:t>
              </a:r>
              <a:endParaRPr lang="ru-RU" sz="1600" b="1" dirty="0" smtClean="0">
                <a:solidFill>
                  <a:srgbClr val="FF0000"/>
                </a:solidFill>
              </a:endParaRPr>
            </a:p>
            <a:p>
              <a:pPr algn="ctr" defTabSz="800100">
                <a:lnSpc>
                  <a:spcPct val="90000"/>
                </a:lnSpc>
                <a:defRPr/>
              </a:pPr>
              <a:r>
                <a:rPr lang="ru-RU" sz="1600" b="1" dirty="0" smtClean="0">
                  <a:solidFill>
                    <a:srgbClr val="FF0000"/>
                  </a:solidFill>
                </a:rPr>
                <a:t>необходимая </a:t>
              </a:r>
              <a:r>
                <a:rPr lang="ru-RU" sz="1600" b="1" dirty="0">
                  <a:solidFill>
                    <a:srgbClr val="FF0000"/>
                  </a:solidFill>
                </a:rPr>
                <a:t>обществу </a:t>
              </a:r>
              <a:endParaRPr lang="ru-RU" sz="1600" b="1" dirty="0" smtClean="0">
                <a:solidFill>
                  <a:srgbClr val="FF0000"/>
                </a:solidFill>
              </a:endParaRPr>
            </a:p>
            <a:p>
              <a:pPr algn="ctr" defTabSz="800100">
                <a:lnSpc>
                  <a:spcPct val="90000"/>
                </a:lnSpc>
                <a:defRPr/>
              </a:pPr>
              <a:r>
                <a:rPr lang="ru-RU" sz="1600" b="1" dirty="0" smtClean="0">
                  <a:solidFill>
                    <a:srgbClr val="FF0000"/>
                  </a:solidFill>
                </a:rPr>
                <a:t>для </a:t>
              </a:r>
              <a:r>
                <a:rPr lang="ru-RU" sz="1600" b="1" dirty="0">
                  <a:solidFill>
                    <a:srgbClr val="FF0000"/>
                  </a:solidFill>
                </a:rPr>
                <a:t>физического  и </a:t>
              </a:r>
              <a:endParaRPr lang="ru-RU" sz="1600" b="1" dirty="0" smtClean="0">
                <a:solidFill>
                  <a:srgbClr val="FF0000"/>
                </a:solidFill>
              </a:endParaRPr>
            </a:p>
            <a:p>
              <a:pPr algn="ctr" defTabSz="800100">
                <a:lnSpc>
                  <a:spcPct val="90000"/>
                </a:lnSpc>
                <a:defRPr/>
              </a:pPr>
              <a:r>
                <a:rPr lang="ru-RU" sz="1600" b="1" dirty="0" smtClean="0">
                  <a:solidFill>
                    <a:srgbClr val="FF0000"/>
                  </a:solidFill>
                </a:rPr>
                <a:t>духовного</a:t>
              </a:r>
            </a:p>
            <a:p>
              <a:pPr algn="ctr" defTabSz="800100">
                <a:lnSpc>
                  <a:spcPct val="90000"/>
                </a:lnSpc>
                <a:defRPr/>
              </a:pPr>
              <a:r>
                <a:rPr lang="ru-RU" sz="1600" b="1" dirty="0" smtClean="0">
                  <a:solidFill>
                    <a:srgbClr val="FF0000"/>
                  </a:solidFill>
                </a:rPr>
                <a:t> </a:t>
              </a:r>
              <a:r>
                <a:rPr lang="ru-RU" sz="1600" b="1" dirty="0">
                  <a:solidFill>
                    <a:srgbClr val="FF0000"/>
                  </a:solidFill>
                </a:rPr>
                <a:t>воспроизводства </a:t>
              </a:r>
              <a:endParaRPr lang="ru-RU" sz="1600" b="1" dirty="0" smtClean="0">
                <a:solidFill>
                  <a:srgbClr val="FF0000"/>
                </a:solidFill>
              </a:endParaRPr>
            </a:p>
            <a:p>
              <a:pPr algn="ctr" defTabSz="800100">
                <a:lnSpc>
                  <a:spcPct val="90000"/>
                </a:lnSpc>
                <a:defRPr/>
              </a:pPr>
              <a:r>
                <a:rPr lang="ru-RU" sz="1600" b="1" dirty="0" smtClean="0">
                  <a:solidFill>
                    <a:srgbClr val="FF0000"/>
                  </a:solidFill>
                </a:rPr>
                <a:t>населения</a:t>
              </a:r>
              <a:endParaRPr lang="ru-RU" sz="1600" dirty="0">
                <a:solidFill>
                  <a:srgbClr val="FF0000"/>
                </a:solidFill>
                <a:latin typeface="Times New Roman" pitchFamily="18" charset="0"/>
                <a:cs typeface="Times New Roman" pitchFamily="18" charset="0"/>
              </a:endParaRPr>
            </a:p>
          </p:txBody>
        </p:sp>
        <p:sp>
          <p:nvSpPr>
            <p:cNvPr id="22" name="_s81937"/>
            <p:cNvSpPr>
              <a:spLocks noChangeArrowheads="1"/>
            </p:cNvSpPr>
            <p:nvPr/>
          </p:nvSpPr>
          <p:spPr bwMode="auto">
            <a:xfrm>
              <a:off x="2309" y="1824"/>
              <a:ext cx="1112" cy="1143"/>
            </a:xfrm>
            <a:prstGeom prst="ellipse">
              <a:avLst/>
            </a:prstGeom>
            <a:solidFill>
              <a:schemeClr val="accent2">
                <a:lumMod val="60000"/>
                <a:lumOff val="40000"/>
              </a:schemeClr>
            </a:solidFill>
            <a:ln w="57150">
              <a:solidFill>
                <a:schemeClr val="bg1">
                  <a:lumMod val="20000"/>
                  <a:lumOff val="80000"/>
                </a:schemeClr>
              </a:solidFill>
              <a:round/>
              <a:headEnd/>
              <a:tailEnd/>
            </a:ln>
          </p:spPr>
          <p:txBody>
            <a:bodyPr wrap="none" lIns="0" tIns="0" rIns="0" bIns="0" anchor="ctr"/>
            <a:lstStyle/>
            <a:p>
              <a:pPr algn="ctr" eaLnBrk="0" hangingPunct="0">
                <a:defRPr/>
              </a:pPr>
              <a:endParaRPr lang="ru-RU" sz="2000" b="1" dirty="0">
                <a:solidFill>
                  <a:srgbClr val="C00000"/>
                </a:solidFill>
              </a:endParaRPr>
            </a:p>
          </p:txBody>
        </p:sp>
        <p:sp>
          <p:nvSpPr>
            <p:cNvPr id="23" name="_s81927"/>
            <p:cNvSpPr>
              <a:spLocks noChangeShapeType="1"/>
            </p:cNvSpPr>
            <p:nvPr/>
          </p:nvSpPr>
          <p:spPr bwMode="auto">
            <a:xfrm flipH="1">
              <a:off x="2531" y="2863"/>
              <a:ext cx="14" cy="1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ru-RU"/>
            </a:p>
          </p:txBody>
        </p:sp>
      </p:grpSp>
      <p:sp>
        <p:nvSpPr>
          <p:cNvPr id="24" name="_s81928"/>
          <p:cNvSpPr>
            <a:spLocks noChangeArrowheads="1"/>
          </p:cNvSpPr>
          <p:nvPr/>
        </p:nvSpPr>
        <p:spPr bwMode="auto">
          <a:xfrm>
            <a:off x="1460323" y="844672"/>
            <a:ext cx="1526319" cy="1532390"/>
          </a:xfrm>
          <a:prstGeom prst="ellipse">
            <a:avLst/>
          </a:prstGeom>
          <a:solidFill>
            <a:srgbClr val="0033CC">
              <a:alpha val="50195"/>
            </a:srgbClr>
          </a:solidFill>
          <a:ln w="57150">
            <a:solidFill>
              <a:srgbClr val="CCCCCC"/>
            </a:solidFill>
            <a:round/>
            <a:headEnd/>
            <a:tailEnd/>
          </a:ln>
        </p:spPr>
        <p:txBody>
          <a:bodyPr wrap="none" lIns="0" tIns="0" rIns="0" bIns="0"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r>
              <a:rPr lang="ru-RU" altLang="ru-RU" sz="1600" b="1" dirty="0" smtClean="0">
                <a:solidFill>
                  <a:srgbClr val="FFFFFF"/>
                </a:solidFill>
                <a:latin typeface="+mn-lt"/>
              </a:rPr>
              <a:t>социальный </a:t>
            </a:r>
          </a:p>
          <a:p>
            <a:r>
              <a:rPr lang="ru-RU" altLang="ru-RU" sz="1600" b="1" dirty="0" smtClean="0">
                <a:solidFill>
                  <a:srgbClr val="FFFFFF"/>
                </a:solidFill>
                <a:latin typeface="+mn-lt"/>
              </a:rPr>
              <a:t>институт ,</a:t>
            </a:r>
          </a:p>
          <a:p>
            <a:r>
              <a:rPr lang="ru-RU" altLang="ru-RU" sz="1600" b="1" dirty="0" smtClean="0">
                <a:solidFill>
                  <a:srgbClr val="FFFFFF"/>
                </a:solidFill>
                <a:latin typeface="+mn-lt"/>
              </a:rPr>
              <a:t> базовая ячейка </a:t>
            </a:r>
          </a:p>
          <a:p>
            <a:r>
              <a:rPr lang="ru-RU" altLang="ru-RU" sz="1600" b="1" dirty="0" smtClean="0">
                <a:solidFill>
                  <a:srgbClr val="FFFFFF"/>
                </a:solidFill>
                <a:latin typeface="+mn-lt"/>
              </a:rPr>
              <a:t>общества</a:t>
            </a:r>
            <a:endParaRPr lang="ru-RU" altLang="ru-RU" sz="1600" b="1" dirty="0">
              <a:solidFill>
                <a:srgbClr val="FFFFFF"/>
              </a:solidFill>
              <a:latin typeface="+mn-lt"/>
            </a:endParaRPr>
          </a:p>
        </p:txBody>
      </p:sp>
      <p:sp>
        <p:nvSpPr>
          <p:cNvPr id="27" name="Прямоугольник 26"/>
          <p:cNvSpPr/>
          <p:nvPr/>
        </p:nvSpPr>
        <p:spPr>
          <a:xfrm>
            <a:off x="2744311" y="5617917"/>
            <a:ext cx="1475197" cy="584775"/>
          </a:xfrm>
          <a:prstGeom prst="rect">
            <a:avLst/>
          </a:prstGeom>
        </p:spPr>
        <p:txBody>
          <a:bodyPr wrap="square">
            <a:spAutoFit/>
          </a:bodyPr>
          <a:lstStyle/>
          <a:p>
            <a:pPr algn="ctr"/>
            <a:r>
              <a:rPr lang="ru-RU" altLang="ru-RU" sz="1600" b="1" dirty="0" smtClean="0">
                <a:solidFill>
                  <a:srgbClr val="FFFF00"/>
                </a:solidFill>
                <a:effectLst>
                  <a:outerShdw blurRad="38100" dist="38100" dir="2700000" algn="tl">
                    <a:srgbClr val="000000">
                      <a:alpha val="43137"/>
                    </a:srgbClr>
                  </a:outerShdw>
                </a:effectLst>
              </a:rPr>
              <a:t>микромодель </a:t>
            </a:r>
          </a:p>
          <a:p>
            <a:pPr algn="ctr"/>
            <a:r>
              <a:rPr lang="ru-RU" altLang="ru-RU" sz="1600" b="1" dirty="0" smtClean="0">
                <a:solidFill>
                  <a:srgbClr val="FFFF00"/>
                </a:solidFill>
                <a:effectLst>
                  <a:outerShdw blurRad="38100" dist="38100" dir="2700000" algn="tl">
                    <a:srgbClr val="000000">
                      <a:alpha val="43137"/>
                    </a:srgbClr>
                  </a:outerShdw>
                </a:effectLst>
              </a:rPr>
              <a:t>общества</a:t>
            </a:r>
            <a:endParaRPr lang="ru-RU" altLang="ru-RU" sz="1600" b="1" dirty="0">
              <a:solidFill>
                <a:srgbClr val="FFFF00"/>
              </a:solidFill>
              <a:effectLst>
                <a:outerShdw blurRad="38100" dist="38100" dir="2700000" algn="tl">
                  <a:srgbClr val="000000">
                    <a:alpha val="43137"/>
                  </a:srgbClr>
                </a:outerShdw>
              </a:effectLst>
            </a:endParaRPr>
          </a:p>
        </p:txBody>
      </p:sp>
      <p:pic>
        <p:nvPicPr>
          <p:cNvPr id="29" name="Picture 4" descr="Картинки на белом фоне для презентации (226 фото)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979" y="2566417"/>
            <a:ext cx="2373313"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Прямоугольник 1"/>
          <p:cNvSpPr>
            <a:spLocks noChangeArrowheads="1"/>
          </p:cNvSpPr>
          <p:nvPr/>
        </p:nvSpPr>
        <p:spPr bwMode="auto">
          <a:xfrm>
            <a:off x="5787967" y="87178"/>
            <a:ext cx="335603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9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tx2"/>
              </a:buClr>
              <a:buChar char="–"/>
              <a:defRPr sz="3200">
                <a:solidFill>
                  <a:schemeClr val="tx1"/>
                </a:solidFill>
                <a:latin typeface="Arial" panose="020B0604020202020204" pitchFamily="34" charset="0"/>
              </a:defRPr>
            </a:lvl2pPr>
            <a:lvl3pPr marL="1143000" indent="-228600">
              <a:spcBef>
                <a:spcPct val="20000"/>
              </a:spcBef>
              <a:buClr>
                <a:schemeClr val="tx2"/>
              </a:buClr>
              <a:buSzPct val="75000"/>
              <a:buFont typeface="Wingdings" panose="05000000000000000000" pitchFamily="2" charset="2"/>
              <a:buChar char="v"/>
              <a:defRPr sz="3200">
                <a:solidFill>
                  <a:schemeClr val="tx1"/>
                </a:solidFill>
                <a:latin typeface="Arial" panose="020B0604020202020204" pitchFamily="34" charset="0"/>
              </a:defRPr>
            </a:lvl3pPr>
            <a:lvl4pPr marL="1600200" indent="-228600">
              <a:spcBef>
                <a:spcPct val="20000"/>
              </a:spcBef>
              <a:buClr>
                <a:schemeClr val="tx2"/>
              </a:buClr>
              <a:buChar char="–"/>
              <a:defRPr sz="3200">
                <a:solidFill>
                  <a:schemeClr val="tx1"/>
                </a:solidFill>
                <a:latin typeface="Arial" panose="020B0604020202020204" pitchFamily="34" charset="0"/>
              </a:defRPr>
            </a:lvl4pPr>
            <a:lvl5pPr marL="2057400" indent="-228600">
              <a:spcBef>
                <a:spcPct val="20000"/>
              </a:spcBef>
              <a:buClr>
                <a:schemeClr val="tx2"/>
              </a:buClr>
              <a:buChar char="–"/>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3200">
                <a:solidFill>
                  <a:schemeClr val="tx1"/>
                </a:solidFill>
                <a:latin typeface="Arial" panose="020B0604020202020204" pitchFamily="34" charset="0"/>
              </a:defRPr>
            </a:lvl9pPr>
          </a:lstStyle>
          <a:p>
            <a:pPr>
              <a:spcBef>
                <a:spcPct val="0"/>
              </a:spcBef>
              <a:buClrTx/>
              <a:buSzTx/>
              <a:buFontTx/>
              <a:buNone/>
            </a:pPr>
            <a:r>
              <a:rPr lang="ru-RU" altLang="ru-RU" sz="1100" b="1" i="1" dirty="0" smtClean="0">
                <a:solidFill>
                  <a:srgbClr val="A50021"/>
                </a:solidFill>
                <a:latin typeface="Times New Roman" panose="02020603050405020304" pitchFamily="18" charset="0"/>
                <a:cs typeface="Times New Roman" panose="02020603050405020304" pitchFamily="18" charset="0"/>
              </a:rPr>
              <a:t>Государство - это большая семья, а семья </a:t>
            </a:r>
            <a:r>
              <a:rPr lang="ru-RU" altLang="ru-RU" sz="1100" b="1" i="1" dirty="0">
                <a:solidFill>
                  <a:srgbClr val="A50021"/>
                </a:solidFill>
                <a:latin typeface="Times New Roman" panose="02020603050405020304" pitchFamily="18" charset="0"/>
                <a:cs typeface="Times New Roman" panose="02020603050405020304" pitchFamily="18" charset="0"/>
              </a:rPr>
              <a:t>– это маленькое </a:t>
            </a:r>
            <a:r>
              <a:rPr lang="ru-RU" altLang="ru-RU" sz="1100" b="1" i="1" dirty="0" smtClean="0">
                <a:solidFill>
                  <a:srgbClr val="A50021"/>
                </a:solidFill>
                <a:latin typeface="Times New Roman" panose="02020603050405020304" pitchFamily="18" charset="0"/>
                <a:cs typeface="Times New Roman" panose="02020603050405020304" pitchFamily="18" charset="0"/>
              </a:rPr>
              <a:t>государство и держится </a:t>
            </a:r>
            <a:r>
              <a:rPr lang="ru-RU" altLang="ru-RU" sz="1100" b="1" i="1" dirty="0">
                <a:solidFill>
                  <a:srgbClr val="A50021"/>
                </a:solidFill>
                <a:latin typeface="Times New Roman" panose="02020603050405020304" pitchFamily="18" charset="0"/>
                <a:cs typeface="Times New Roman" panose="02020603050405020304" pitchFamily="18" charset="0"/>
              </a:rPr>
              <a:t>оно на  любви. </a:t>
            </a:r>
          </a:p>
          <a:p>
            <a:pPr algn="r">
              <a:spcBef>
                <a:spcPct val="0"/>
              </a:spcBef>
              <a:buClrTx/>
              <a:buSzTx/>
              <a:buFontTx/>
              <a:buNone/>
            </a:pPr>
            <a:r>
              <a:rPr lang="ru-RU" altLang="ru-RU" sz="1100" b="1" i="1" dirty="0" smtClean="0">
                <a:solidFill>
                  <a:srgbClr val="A50021"/>
                </a:solidFill>
                <a:latin typeface="Times New Roman" panose="02020603050405020304" pitchFamily="18" charset="0"/>
                <a:cs typeface="Times New Roman" panose="02020603050405020304" pitchFamily="18" charset="0"/>
              </a:rPr>
              <a:t>	Конфуций</a:t>
            </a:r>
            <a:endParaRPr lang="ru-RU" altLang="ru-RU" sz="1100" i="1" dirty="0">
              <a:solidFill>
                <a:srgbClr val="A5002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934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2"/>
          <p:cNvSpPr>
            <a:spLocks noChangeArrowheads="1"/>
          </p:cNvSpPr>
          <p:nvPr/>
        </p:nvSpPr>
        <p:spPr bwMode="auto">
          <a:xfrm>
            <a:off x="5778500" y="61914"/>
            <a:ext cx="336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ru-RU" altLang="ru-RU" sz="998" b="1" i="1" dirty="0">
                <a:solidFill>
                  <a:srgbClr val="800000"/>
                </a:solidFill>
                <a:latin typeface="Times New Roman" panose="02020603050405020304" pitchFamily="18" charset="0"/>
                <a:cs typeface="Times New Roman" panose="02020603050405020304" pitchFamily="18" charset="0"/>
              </a:rPr>
              <a:t>«То, что упущено в детстве, никогда не возместить </a:t>
            </a:r>
          </a:p>
          <a:p>
            <a:pPr algn="r" eaLnBrk="1" hangingPunct="1">
              <a:defRPr/>
            </a:pPr>
            <a:r>
              <a:rPr lang="ru-RU" altLang="ru-RU" sz="998" b="1" i="1" dirty="0">
                <a:solidFill>
                  <a:srgbClr val="800000"/>
                </a:solidFill>
                <a:latin typeface="Times New Roman" panose="02020603050405020304" pitchFamily="18" charset="0"/>
                <a:cs typeface="Times New Roman" panose="02020603050405020304" pitchFamily="18" charset="0"/>
              </a:rPr>
              <a:t>в годы юности, и тем более в зрелом возрасте».</a:t>
            </a:r>
            <a:endParaRPr lang="ru-RU" altLang="ru-RU" sz="998" b="1" dirty="0">
              <a:solidFill>
                <a:srgbClr val="800000"/>
              </a:solidFill>
              <a:latin typeface="Times New Roman" panose="02020603050405020304" pitchFamily="18" charset="0"/>
              <a:cs typeface="Times New Roman" panose="02020603050405020304" pitchFamily="18" charset="0"/>
            </a:endParaRPr>
          </a:p>
          <a:p>
            <a:pPr algn="r" eaLnBrk="1" hangingPunct="1">
              <a:defRPr/>
            </a:pPr>
            <a:r>
              <a:rPr lang="ru-RU" altLang="ru-RU" sz="998" b="1" i="1" dirty="0">
                <a:solidFill>
                  <a:srgbClr val="800000"/>
                </a:solidFill>
                <a:latin typeface="Times New Roman" panose="02020603050405020304" pitchFamily="18" charset="0"/>
                <a:cs typeface="Times New Roman" panose="02020603050405020304" pitchFamily="18" charset="0"/>
              </a:rPr>
              <a:t>В.А. Сухомлинский</a:t>
            </a:r>
            <a:endParaRPr lang="ru-RU" altLang="ru-RU" sz="998" b="1" dirty="0">
              <a:solidFill>
                <a:srgbClr val="800000"/>
              </a:solidFill>
              <a:latin typeface="Times New Roman" panose="02020603050405020304" pitchFamily="18" charset="0"/>
              <a:cs typeface="Times New Roman" panose="02020603050405020304" pitchFamily="18" charset="0"/>
            </a:endParaRPr>
          </a:p>
        </p:txBody>
      </p:sp>
      <p:sp>
        <p:nvSpPr>
          <p:cNvPr id="9" name="AutoShape 7"/>
          <p:cNvSpPr>
            <a:spLocks noChangeArrowheads="1"/>
          </p:cNvSpPr>
          <p:nvPr/>
        </p:nvSpPr>
        <p:spPr bwMode="auto">
          <a:xfrm>
            <a:off x="3114675" y="467786"/>
            <a:ext cx="3847237" cy="615950"/>
          </a:xfrm>
          <a:prstGeom prst="roundRect">
            <a:avLst>
              <a:gd name="adj" fmla="val 16667"/>
            </a:avLst>
          </a:prstGeom>
          <a:gradFill rotWithShape="0">
            <a:gsLst>
              <a:gs pos="0">
                <a:srgbClr val="A9A944"/>
              </a:gs>
              <a:gs pos="50000">
                <a:srgbClr val="FFFF66"/>
              </a:gs>
              <a:gs pos="100000">
                <a:srgbClr val="A9A944"/>
              </a:gs>
            </a:gsLst>
            <a:lin ang="5400000" scaled="1"/>
          </a:gra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77" tIns="43200" rIns="83077" bIns="432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a:spcBef>
                <a:spcPts val="554"/>
              </a:spcBef>
              <a:buSzPct val="60000"/>
              <a:defRPr/>
            </a:pPr>
            <a:r>
              <a:rPr lang="ru-RU" altLang="ru-RU" dirty="0">
                <a:solidFill>
                  <a:srgbClr val="990033"/>
                </a:solidFill>
                <a:effectLst>
                  <a:outerShdw blurRad="38100" dist="38100" dir="2700000" algn="tl">
                    <a:srgbClr val="000000"/>
                  </a:outerShdw>
                </a:effectLst>
                <a:latin typeface="Calibri" panose="020F0502020204030204" pitchFamily="34" charset="0"/>
                <a:cs typeface="Calibri" panose="020F0502020204030204" pitchFamily="34" charset="0"/>
              </a:rPr>
              <a:t>Тенденции в развитии современной российской семьи</a:t>
            </a:r>
          </a:p>
        </p:txBody>
      </p:sp>
      <p:pic>
        <p:nvPicPr>
          <p:cNvPr id="11" name="Picture 12" descr="https://thumbs.dreamstime.com/b/%D0%B1%D0%BE%D0%BB%D1%8C%D1%88%D0%B0%D1%8F-%D1%81%D0%B5%D0%BC%D1%8C%D1%8F-42539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417" y="1400277"/>
            <a:ext cx="2424112" cy="166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9"/>
          <p:cNvSpPr>
            <a:spLocks noChangeArrowheads="1"/>
          </p:cNvSpPr>
          <p:nvPr/>
        </p:nvSpPr>
        <p:spPr bwMode="auto">
          <a:xfrm>
            <a:off x="6367459" y="1314976"/>
            <a:ext cx="2617788" cy="884237"/>
          </a:xfrm>
          <a:prstGeom prst="roundRect">
            <a:avLst>
              <a:gd name="adj" fmla="val 16667"/>
            </a:avLst>
          </a:prstGeom>
          <a:solidFill>
            <a:srgbClr val="AAAACF"/>
          </a:solidFill>
          <a:ln w="12600" cap="sq">
            <a:solidFill>
              <a:srgbClr val="FFC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77" tIns="43200" rIns="83077" bIns="432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defRPr/>
            </a:pPr>
            <a:r>
              <a:rPr lang="ru-RU" altLang="ru-RU" sz="1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УВЕЛИЧЕНИЕ</a:t>
            </a:r>
          </a:p>
          <a:p>
            <a:pPr algn="ctr" eaLnBrk="1" hangingPunct="1">
              <a:spcBef>
                <a:spcPct val="0"/>
              </a:spcBef>
              <a:buClr>
                <a:srgbClr val="FF0000"/>
              </a:buClr>
              <a:buFont typeface="Arial" panose="020B0604020202020204" pitchFamily="34" charset="0"/>
              <a:buChar char="•"/>
              <a:defRPr/>
            </a:pPr>
            <a:r>
              <a:rPr lang="ru-RU" altLang="ru-RU" sz="1400" b="1" dirty="0">
                <a:latin typeface="Calibri" panose="020F0502020204030204" pitchFamily="34" charset="0"/>
                <a:cs typeface="Calibri" panose="020F0502020204030204" pitchFamily="34" charset="0"/>
              </a:rPr>
              <a:t>числа внебрачных детей</a:t>
            </a:r>
          </a:p>
          <a:p>
            <a:pPr algn="ctr" eaLnBrk="1" hangingPunct="1">
              <a:spcBef>
                <a:spcPct val="0"/>
              </a:spcBef>
              <a:buClr>
                <a:srgbClr val="FF0000"/>
              </a:buClr>
              <a:buFont typeface="Arial" panose="020B0604020202020204" pitchFamily="34" charset="0"/>
              <a:buChar char="•"/>
              <a:defRPr/>
            </a:pPr>
            <a:r>
              <a:rPr lang="ru-RU" altLang="ru-RU" sz="1400" b="1" dirty="0">
                <a:latin typeface="Calibri" panose="020F0502020204030204" pitchFamily="34" charset="0"/>
                <a:cs typeface="Calibri" panose="020F0502020204030204" pitchFamily="34" charset="0"/>
              </a:rPr>
              <a:t>доли повторных браков</a:t>
            </a:r>
          </a:p>
          <a:p>
            <a:pPr algn="ctr" eaLnBrk="1" hangingPunct="1">
              <a:spcBef>
                <a:spcPct val="0"/>
              </a:spcBef>
              <a:buClr>
                <a:srgbClr val="FF0000"/>
              </a:buClr>
              <a:buFont typeface="Arial" panose="020B0604020202020204" pitchFamily="34" charset="0"/>
              <a:buChar char="•"/>
              <a:defRPr/>
            </a:pPr>
            <a:r>
              <a:rPr lang="ru-RU" altLang="ru-RU" sz="1400" b="1" dirty="0">
                <a:latin typeface="Calibri" panose="020F0502020204030204" pitchFamily="34" charset="0"/>
                <a:cs typeface="Calibri" panose="020F0502020204030204" pitchFamily="34" charset="0"/>
              </a:rPr>
              <a:t>количества неполных семей</a:t>
            </a:r>
          </a:p>
        </p:txBody>
      </p:sp>
      <p:sp>
        <p:nvSpPr>
          <p:cNvPr id="13" name="AutoShape 10"/>
          <p:cNvSpPr>
            <a:spLocks noChangeArrowheads="1"/>
          </p:cNvSpPr>
          <p:nvPr/>
        </p:nvSpPr>
        <p:spPr bwMode="auto">
          <a:xfrm>
            <a:off x="6032758" y="2444411"/>
            <a:ext cx="2762250" cy="930275"/>
          </a:xfrm>
          <a:prstGeom prst="roundRect">
            <a:avLst>
              <a:gd name="adj" fmla="val 16667"/>
            </a:avLst>
          </a:prstGeom>
          <a:solidFill>
            <a:srgbClr val="AAAACF"/>
          </a:solidFill>
          <a:ln w="12600" cap="sq">
            <a:solidFill>
              <a:srgbClr val="FFC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77" tIns="43200" rIns="83077" bIns="432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defRPr/>
            </a:pPr>
            <a:r>
              <a:rPr lang="ru-RU" altLang="ru-RU" sz="1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СОКРАЩЕНИЕ</a:t>
            </a:r>
          </a:p>
          <a:p>
            <a:pPr marL="0" lvl="1" algn="ctr">
              <a:spcBef>
                <a:spcPct val="0"/>
              </a:spcBef>
              <a:buClr>
                <a:srgbClr val="FF0000"/>
              </a:buClr>
              <a:buFont typeface="Calibri" panose="020F0502020204030204" pitchFamily="34" charset="0"/>
              <a:buChar char="•"/>
              <a:defRPr/>
            </a:pPr>
            <a:r>
              <a:rPr lang="ru-RU" altLang="ru-RU" sz="1400" b="1" dirty="0">
                <a:latin typeface="Calibri" panose="020F0502020204030204" pitchFamily="34" charset="0"/>
                <a:cs typeface="Calibri" panose="020F0502020204030204" pitchFamily="34" charset="0"/>
              </a:rPr>
              <a:t>количества детей в семье</a:t>
            </a:r>
          </a:p>
          <a:p>
            <a:pPr marL="0" lvl="1" algn="ctr">
              <a:spcBef>
                <a:spcPct val="0"/>
              </a:spcBef>
              <a:buClr>
                <a:srgbClr val="FF0000"/>
              </a:buClr>
              <a:buFont typeface="Calibri" panose="020F0502020204030204" pitchFamily="34" charset="0"/>
              <a:buChar char="•"/>
              <a:defRPr/>
            </a:pPr>
            <a:r>
              <a:rPr lang="ru-RU" altLang="ru-RU" sz="1400" b="1" dirty="0" smtClean="0">
                <a:latin typeface="Calibri" panose="020F0502020204030204" pitchFamily="34" charset="0"/>
                <a:cs typeface="Calibri" panose="020F0502020204030204" pitchFamily="34" charset="0"/>
              </a:rPr>
              <a:t>многопоколенных семей </a:t>
            </a:r>
            <a:r>
              <a:rPr lang="ru-RU" altLang="ru-RU" sz="1400" b="1" dirty="0" smtClean="0">
                <a:solidFill>
                  <a:srgbClr val="FF0000"/>
                </a:solidFill>
                <a:latin typeface="Calibri" panose="020F0502020204030204" pitchFamily="34" charset="0"/>
                <a:cs typeface="Calibri" panose="020F0502020204030204" pitchFamily="34" charset="0"/>
              </a:rPr>
              <a:t>??</a:t>
            </a:r>
            <a:endParaRPr lang="ru-RU" altLang="ru-RU" sz="1400" b="1" dirty="0">
              <a:solidFill>
                <a:srgbClr val="FF0000"/>
              </a:solidFill>
              <a:latin typeface="Calibri" panose="020F0502020204030204" pitchFamily="34" charset="0"/>
              <a:cs typeface="Calibri" panose="020F0502020204030204" pitchFamily="34" charset="0"/>
            </a:endParaRPr>
          </a:p>
          <a:p>
            <a:pPr marL="0" lvl="1" algn="ctr">
              <a:spcBef>
                <a:spcPct val="0"/>
              </a:spcBef>
              <a:buClr>
                <a:srgbClr val="FF0000"/>
              </a:buClr>
              <a:buFont typeface="Calibri" panose="020F0502020204030204" pitchFamily="34" charset="0"/>
              <a:buChar char="•"/>
              <a:defRPr/>
            </a:pPr>
            <a:r>
              <a:rPr lang="ru-RU" altLang="ru-RU" sz="1400" b="1" dirty="0">
                <a:latin typeface="Calibri" panose="020F0502020204030204" pitchFamily="34" charset="0"/>
                <a:cs typeface="Calibri" panose="020F0502020204030204" pitchFamily="34" charset="0"/>
              </a:rPr>
              <a:t>числа семей с детьми</a:t>
            </a:r>
          </a:p>
        </p:txBody>
      </p:sp>
      <p:sp>
        <p:nvSpPr>
          <p:cNvPr id="14" name="AutoShape 8"/>
          <p:cNvSpPr>
            <a:spLocks noChangeArrowheads="1"/>
          </p:cNvSpPr>
          <p:nvPr/>
        </p:nvSpPr>
        <p:spPr bwMode="auto">
          <a:xfrm>
            <a:off x="540632" y="1974589"/>
            <a:ext cx="2727325" cy="1090613"/>
          </a:xfrm>
          <a:prstGeom prst="roundRect">
            <a:avLst>
              <a:gd name="adj" fmla="val 16667"/>
            </a:avLst>
          </a:prstGeom>
          <a:solidFill>
            <a:srgbClr val="AAAACF"/>
          </a:solidFill>
          <a:ln w="12600" cap="sq">
            <a:solidFill>
              <a:srgbClr val="FFC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77" tIns="43200" rIns="83077" bIns="432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icrosoft YaHei" panose="020B0503020204020204" pitchFamily="34" charset="-122"/>
              </a:defRPr>
            </a:lvl9pPr>
          </a:lstStyle>
          <a:p>
            <a:pPr algn="ctr" eaLnBrk="1" hangingPunct="1">
              <a:spcBef>
                <a:spcPct val="0"/>
              </a:spcBef>
              <a:buClrTx/>
              <a:buFontTx/>
              <a:buNone/>
              <a:defRPr/>
            </a:pPr>
            <a:r>
              <a:rPr lang="ru-RU" altLang="ru-RU" sz="1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БЕЗ ИЗМЕНЕНИЙ</a:t>
            </a:r>
          </a:p>
          <a:p>
            <a:pPr algn="ctr" eaLnBrk="1" hangingPunct="1">
              <a:spcBef>
                <a:spcPct val="0"/>
              </a:spcBef>
              <a:buClr>
                <a:srgbClr val="FF0000"/>
              </a:buClr>
              <a:buFont typeface="Arial" panose="020B0604020202020204" pitchFamily="34" charset="0"/>
              <a:buChar char="•"/>
              <a:defRPr/>
            </a:pPr>
            <a:r>
              <a:rPr lang="ru-RU" altLang="ru-RU" sz="1400" b="1" dirty="0">
                <a:latin typeface="Calibri" panose="020F0502020204030204" pitchFamily="34" charset="0"/>
                <a:cs typeface="Calibri" panose="020F0502020204030204" pitchFamily="34" charset="0"/>
              </a:rPr>
              <a:t>снижение рождаемости</a:t>
            </a:r>
          </a:p>
          <a:p>
            <a:pPr algn="ctr" eaLnBrk="1" hangingPunct="1">
              <a:spcBef>
                <a:spcPct val="0"/>
              </a:spcBef>
              <a:buClr>
                <a:srgbClr val="FF0000"/>
              </a:buClr>
              <a:buFont typeface="Arial" panose="020B0604020202020204" pitchFamily="34" charset="0"/>
              <a:buChar char="•"/>
              <a:defRPr/>
            </a:pPr>
            <a:r>
              <a:rPr lang="ru-RU" altLang="ru-RU" sz="1400" b="1" dirty="0">
                <a:latin typeface="Calibri" panose="020F0502020204030204" pitchFamily="34" charset="0"/>
                <a:cs typeface="Calibri" panose="020F0502020204030204" pitchFamily="34" charset="0"/>
              </a:rPr>
              <a:t>отказ от детей</a:t>
            </a:r>
          </a:p>
          <a:p>
            <a:pPr algn="ctr" eaLnBrk="1" hangingPunct="1">
              <a:spcBef>
                <a:spcPct val="0"/>
              </a:spcBef>
              <a:buClr>
                <a:srgbClr val="FF0000"/>
              </a:buClr>
              <a:buFont typeface="Arial" panose="020B0604020202020204" pitchFamily="34" charset="0"/>
              <a:buChar char="•"/>
              <a:defRPr/>
            </a:pPr>
            <a:r>
              <a:rPr lang="ru-RU" altLang="ru-RU" sz="1400" b="1" dirty="0">
                <a:latin typeface="Calibri" panose="020F0502020204030204" pitchFamily="34" charset="0"/>
                <a:cs typeface="Calibri" panose="020F0502020204030204" pitchFamily="34" charset="0"/>
              </a:rPr>
              <a:t>понижение стабильности семейных отношений</a:t>
            </a:r>
          </a:p>
        </p:txBody>
      </p:sp>
      <p:sp>
        <p:nvSpPr>
          <p:cNvPr id="15" name="Прямоугольник 14"/>
          <p:cNvSpPr/>
          <p:nvPr/>
        </p:nvSpPr>
        <p:spPr>
          <a:xfrm>
            <a:off x="104775" y="214296"/>
            <a:ext cx="2852864" cy="1448858"/>
          </a:xfrm>
          <a:prstGeom prst="rect">
            <a:avLst/>
          </a:prstGeom>
        </p:spPr>
        <p:txBody>
          <a:bodyPr wrap="square">
            <a:spAutoFit/>
          </a:bodyPr>
          <a:lstStyle/>
          <a:p>
            <a:pPr algn="ctr">
              <a:defRPr/>
            </a:pPr>
            <a:r>
              <a:rPr lang="ru-RU" sz="1300" b="1" dirty="0">
                <a:solidFill>
                  <a:srgbClr val="0000FF"/>
                </a:solidFill>
                <a:cs typeface="Times New Roman" panose="02020603050405020304" pitchFamily="18" charset="0"/>
              </a:rPr>
              <a:t>Старшее поколение принимает </a:t>
            </a:r>
          </a:p>
          <a:p>
            <a:pPr algn="ctr">
              <a:defRPr/>
            </a:pPr>
            <a:r>
              <a:rPr lang="ru-RU" sz="1300" b="1" dirty="0">
                <a:solidFill>
                  <a:srgbClr val="0000FF"/>
                </a:solidFill>
                <a:cs typeface="Times New Roman" panose="02020603050405020304" pitchFamily="18" charset="0"/>
              </a:rPr>
              <a:t>участие в воспитании </a:t>
            </a:r>
          </a:p>
          <a:p>
            <a:pPr algn="ctr">
              <a:defRPr/>
            </a:pPr>
            <a:r>
              <a:rPr lang="ru-RU" sz="1300" b="1" dirty="0">
                <a:solidFill>
                  <a:srgbClr val="0000FF"/>
                </a:solidFill>
                <a:cs typeface="Times New Roman" panose="02020603050405020304" pitchFamily="18" charset="0"/>
              </a:rPr>
              <a:t>Вашего ребенка?</a:t>
            </a:r>
          </a:p>
          <a:p>
            <a:pPr>
              <a:defRPr/>
            </a:pPr>
            <a:r>
              <a:rPr lang="ru-RU" sz="1300" b="1" i="1" dirty="0">
                <a:solidFill>
                  <a:srgbClr val="FF0000"/>
                </a:solidFill>
                <a:cs typeface="Times New Roman" panose="02020603050405020304" pitchFamily="18" charset="0"/>
              </a:rPr>
              <a:t>Да – 45,4%	        Нет – 17,0%</a:t>
            </a:r>
          </a:p>
          <a:p>
            <a:pPr>
              <a:defRPr/>
            </a:pPr>
            <a:r>
              <a:rPr lang="ru-RU" sz="1300" b="1" i="1" dirty="0">
                <a:solidFill>
                  <a:srgbClr val="FF0000"/>
                </a:solidFill>
                <a:cs typeface="Times New Roman" panose="02020603050405020304" pitchFamily="18" charset="0"/>
              </a:rPr>
              <a:t>По ситуации  – 18,3%  </a:t>
            </a:r>
          </a:p>
          <a:p>
            <a:pPr>
              <a:defRPr/>
            </a:pPr>
            <a:r>
              <a:rPr lang="ru-RU" sz="1300" b="1" i="1" dirty="0" smtClean="0">
                <a:solidFill>
                  <a:srgbClr val="FF0000"/>
                </a:solidFill>
                <a:cs typeface="Times New Roman" panose="02020603050405020304" pitchFamily="18" charset="0"/>
              </a:rPr>
              <a:t>Редко </a:t>
            </a:r>
            <a:r>
              <a:rPr lang="ru-RU" sz="1300" b="1" i="1" dirty="0">
                <a:solidFill>
                  <a:srgbClr val="FF0000"/>
                </a:solidFill>
                <a:cs typeface="Times New Roman" panose="02020603050405020304" pitchFamily="18" charset="0"/>
              </a:rPr>
              <a:t>– 19,3%</a:t>
            </a:r>
          </a:p>
          <a:p>
            <a:pPr>
              <a:defRPr/>
            </a:pPr>
            <a:endParaRPr lang="ru-RU" sz="1015" dirty="0">
              <a:solidFill>
                <a:srgbClr val="FF0000"/>
              </a:solidFill>
              <a:cs typeface="Times New Roman" panose="02020603050405020304" pitchFamily="18" charset="0"/>
            </a:endParaRPr>
          </a:p>
        </p:txBody>
      </p:sp>
      <p:sp>
        <p:nvSpPr>
          <p:cNvPr id="17" name="AutoShape 7"/>
          <p:cNvSpPr>
            <a:spLocks noChangeArrowheads="1"/>
          </p:cNvSpPr>
          <p:nvPr/>
        </p:nvSpPr>
        <p:spPr bwMode="auto">
          <a:xfrm>
            <a:off x="228600" y="3347755"/>
            <a:ext cx="5549900" cy="550862"/>
          </a:xfrm>
          <a:prstGeom prst="roundRect">
            <a:avLst>
              <a:gd name="adj" fmla="val 16667"/>
            </a:avLst>
          </a:prstGeom>
          <a:gradFill rotWithShape="0">
            <a:gsLst>
              <a:gs pos="0">
                <a:srgbClr val="A9A944"/>
              </a:gs>
              <a:gs pos="50000">
                <a:srgbClr val="FFFF66"/>
              </a:gs>
              <a:gs pos="100000">
                <a:srgbClr val="A9A944"/>
              </a:gs>
            </a:gsLst>
            <a:lin ang="5400000" scaled="1"/>
          </a:gra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3077" tIns="43200" rIns="83077" bIns="432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ea typeface="Microsoft YaHei" panose="020B0503020204020204" pitchFamily="34" charset="-122"/>
              </a:defRPr>
            </a:lvl9pPr>
          </a:lstStyle>
          <a:p>
            <a:pPr algn="ctr">
              <a:buSzPct val="60000"/>
              <a:defRPr/>
            </a:pPr>
            <a:r>
              <a:rPr lang="ru-RU" altLang="ru-RU" sz="1633" dirty="0">
                <a:solidFill>
                  <a:srgbClr val="990033"/>
                </a:solidFill>
                <a:effectLst>
                  <a:outerShdw blurRad="38100" dist="38100" dir="2700000" algn="tl">
                    <a:srgbClr val="000000"/>
                  </a:outerShdw>
                </a:effectLst>
                <a:latin typeface="Calibri" panose="020F0502020204030204" pitchFamily="34" charset="0"/>
                <a:cs typeface="Calibri" panose="020F0502020204030204" pitchFamily="34" charset="0"/>
              </a:rPr>
              <a:t>Факторы, сдерживающие </a:t>
            </a:r>
          </a:p>
          <a:p>
            <a:pPr algn="ctr">
              <a:buSzPct val="60000"/>
              <a:defRPr/>
            </a:pPr>
            <a:r>
              <a:rPr lang="ru-RU" altLang="ru-RU" sz="1633" dirty="0">
                <a:solidFill>
                  <a:srgbClr val="990033"/>
                </a:solidFill>
                <a:effectLst>
                  <a:outerShdw blurRad="38100" dist="38100" dir="2700000" algn="tl">
                    <a:srgbClr val="000000"/>
                  </a:outerShdw>
                </a:effectLst>
                <a:latin typeface="Calibri" panose="020F0502020204030204" pitchFamily="34" charset="0"/>
                <a:cs typeface="Calibri" panose="020F0502020204030204" pitchFamily="34" charset="0"/>
              </a:rPr>
              <a:t>продуктивность сотрудничества с родителями</a:t>
            </a:r>
          </a:p>
        </p:txBody>
      </p:sp>
      <p:sp>
        <p:nvSpPr>
          <p:cNvPr id="19" name="AutoShape 16"/>
          <p:cNvSpPr>
            <a:spLocks noChangeArrowheads="1"/>
          </p:cNvSpPr>
          <p:nvPr/>
        </p:nvSpPr>
        <p:spPr bwMode="auto">
          <a:xfrm rot="10800000">
            <a:off x="2968220" y="3892536"/>
            <a:ext cx="2827068" cy="577268"/>
          </a:xfrm>
          <a:prstGeom prst="wedgeRoundRectCallout">
            <a:avLst>
              <a:gd name="adj1" fmla="val -3808"/>
              <a:gd name="adj2" fmla="val 9922"/>
              <a:gd name="adj3" fmla="val 16667"/>
            </a:avLst>
          </a:prstGeom>
          <a:gradFill rotWithShape="1">
            <a:gsLst>
              <a:gs pos="0">
                <a:schemeClr val="bg1"/>
              </a:gs>
              <a:gs pos="100000">
                <a:srgbClr val="CCFF99"/>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endParaRPr lang="ru-RU" altLang="ru-RU" sz="1662" b="0">
              <a:latin typeface="Tahoma" panose="020B0604030504040204" pitchFamily="34" charset="0"/>
            </a:endParaRPr>
          </a:p>
        </p:txBody>
      </p:sp>
      <p:sp>
        <p:nvSpPr>
          <p:cNvPr id="20" name="AutoShape 16"/>
          <p:cNvSpPr>
            <a:spLocks noChangeArrowheads="1"/>
          </p:cNvSpPr>
          <p:nvPr/>
        </p:nvSpPr>
        <p:spPr bwMode="auto">
          <a:xfrm rot="10800000">
            <a:off x="245388" y="3903510"/>
            <a:ext cx="2712251" cy="587811"/>
          </a:xfrm>
          <a:prstGeom prst="wedgeRoundRectCallout">
            <a:avLst>
              <a:gd name="adj1" fmla="val -3808"/>
              <a:gd name="adj2" fmla="val 9922"/>
              <a:gd name="adj3" fmla="val 16667"/>
            </a:avLst>
          </a:prstGeom>
          <a:gradFill rotWithShape="1">
            <a:gsLst>
              <a:gs pos="0">
                <a:schemeClr val="bg1"/>
              </a:gs>
              <a:gs pos="100000">
                <a:srgbClr val="CCFF99"/>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endParaRPr lang="ru-RU" altLang="ru-RU" sz="1662" b="0">
              <a:latin typeface="Tahoma" panose="020B0604030504040204" pitchFamily="34" charset="0"/>
            </a:endParaRPr>
          </a:p>
        </p:txBody>
      </p:sp>
      <p:sp>
        <p:nvSpPr>
          <p:cNvPr id="21" name="AutoShape 16"/>
          <p:cNvSpPr>
            <a:spLocks noChangeArrowheads="1"/>
          </p:cNvSpPr>
          <p:nvPr/>
        </p:nvSpPr>
        <p:spPr bwMode="auto">
          <a:xfrm rot="10800000">
            <a:off x="254450" y="4510759"/>
            <a:ext cx="5524050" cy="288096"/>
          </a:xfrm>
          <a:prstGeom prst="wedgeRoundRectCallout">
            <a:avLst>
              <a:gd name="adj1" fmla="val -3808"/>
              <a:gd name="adj2" fmla="val 9922"/>
              <a:gd name="adj3" fmla="val 16667"/>
            </a:avLst>
          </a:prstGeom>
          <a:gradFill rotWithShape="1">
            <a:gsLst>
              <a:gs pos="0">
                <a:schemeClr val="bg1"/>
              </a:gs>
              <a:gs pos="100000">
                <a:srgbClr val="CCFF99"/>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defRPr/>
            </a:pPr>
            <a:endParaRPr lang="ru-RU" altLang="ru-RU" sz="1662" b="0">
              <a:latin typeface="Tahoma" panose="020B0604030504040204" pitchFamily="34" charset="0"/>
            </a:endParaRPr>
          </a:p>
        </p:txBody>
      </p:sp>
      <p:sp>
        <p:nvSpPr>
          <p:cNvPr id="25" name="Прямоугольник 24"/>
          <p:cNvSpPr/>
          <p:nvPr/>
        </p:nvSpPr>
        <p:spPr>
          <a:xfrm>
            <a:off x="3122860" y="3951108"/>
            <a:ext cx="2677340" cy="461665"/>
          </a:xfrm>
          <a:prstGeom prst="rect">
            <a:avLst/>
          </a:prstGeom>
        </p:spPr>
        <p:txBody>
          <a:bodyPr wrap="square">
            <a:spAutoFit/>
          </a:bodyPr>
          <a:lstStyle/>
          <a:p>
            <a:pPr algn="ctr"/>
            <a:r>
              <a:rPr lang="ru-RU" altLang="ru-RU" sz="1200" b="1" dirty="0">
                <a:solidFill>
                  <a:srgbClr val="006600"/>
                </a:solidFill>
                <a:latin typeface="Calibri" panose="020F0502020204030204" pitchFamily="34" charset="0"/>
                <a:cs typeface="Calibri" panose="020F0502020204030204" pitchFamily="34" charset="0"/>
              </a:rPr>
              <a:t>Недооценка роли </a:t>
            </a:r>
            <a:r>
              <a:rPr lang="ru-RU" altLang="ru-RU" sz="1200" b="1" dirty="0" smtClean="0">
                <a:solidFill>
                  <a:srgbClr val="006600"/>
                </a:solidFill>
                <a:latin typeface="Calibri" panose="020F0502020204030204" pitchFamily="34" charset="0"/>
                <a:cs typeface="Calibri" panose="020F0502020204030204" pitchFamily="34" charset="0"/>
              </a:rPr>
              <a:t>сотрудничества </a:t>
            </a:r>
            <a:r>
              <a:rPr lang="ru-RU" altLang="ru-RU" sz="1200" b="1" dirty="0">
                <a:solidFill>
                  <a:srgbClr val="006600"/>
                </a:solidFill>
                <a:latin typeface="Calibri" panose="020F0502020204030204" pitchFamily="34" charset="0"/>
                <a:cs typeface="Calibri" panose="020F0502020204030204" pitchFamily="34" charset="0"/>
              </a:rPr>
              <a:t>ДОО в воспитательном </a:t>
            </a:r>
            <a:r>
              <a:rPr lang="ru-RU" altLang="ru-RU" sz="1200" b="1" dirty="0" smtClean="0">
                <a:solidFill>
                  <a:srgbClr val="006600"/>
                </a:solidFill>
                <a:latin typeface="Calibri" panose="020F0502020204030204" pitchFamily="34" charset="0"/>
                <a:cs typeface="Calibri" panose="020F0502020204030204" pitchFamily="34" charset="0"/>
              </a:rPr>
              <a:t> процессе</a:t>
            </a:r>
            <a:endParaRPr lang="ru-RU" sz="1200" b="1" dirty="0"/>
          </a:p>
        </p:txBody>
      </p:sp>
      <p:sp>
        <p:nvSpPr>
          <p:cNvPr id="26" name="Прямоугольник 25"/>
          <p:cNvSpPr/>
          <p:nvPr/>
        </p:nvSpPr>
        <p:spPr>
          <a:xfrm>
            <a:off x="483682" y="3965911"/>
            <a:ext cx="2362201" cy="461665"/>
          </a:xfrm>
          <a:prstGeom prst="rect">
            <a:avLst/>
          </a:prstGeom>
        </p:spPr>
        <p:txBody>
          <a:bodyPr wrap="square">
            <a:spAutoFit/>
          </a:bodyPr>
          <a:lstStyle/>
          <a:p>
            <a:pPr algn="ctr">
              <a:spcBef>
                <a:spcPct val="0"/>
              </a:spcBef>
              <a:defRPr/>
            </a:pPr>
            <a:r>
              <a:rPr lang="ru-RU" altLang="ru-RU" sz="1200" b="1" dirty="0">
                <a:solidFill>
                  <a:srgbClr val="006600"/>
                </a:solidFill>
                <a:latin typeface="Calibri" panose="020F0502020204030204" pitchFamily="34" charset="0"/>
                <a:cs typeface="Calibri" panose="020F0502020204030204" pitchFamily="34" charset="0"/>
              </a:rPr>
              <a:t>Переоценка своих </a:t>
            </a:r>
          </a:p>
          <a:p>
            <a:pPr algn="ctr">
              <a:spcBef>
                <a:spcPct val="0"/>
              </a:spcBef>
              <a:defRPr/>
            </a:pPr>
            <a:r>
              <a:rPr lang="ru-RU" altLang="ru-RU" sz="1200" b="1" dirty="0">
                <a:solidFill>
                  <a:srgbClr val="006600"/>
                </a:solidFill>
                <a:latin typeface="Calibri" panose="020F0502020204030204" pitchFamily="34" charset="0"/>
                <a:cs typeface="Calibri" panose="020F0502020204030204" pitchFamily="34" charset="0"/>
              </a:rPr>
              <a:t>воспитательных возможностей</a:t>
            </a:r>
          </a:p>
        </p:txBody>
      </p:sp>
      <p:sp>
        <p:nvSpPr>
          <p:cNvPr id="28" name="Прямоугольник 27"/>
          <p:cNvSpPr/>
          <p:nvPr/>
        </p:nvSpPr>
        <p:spPr>
          <a:xfrm>
            <a:off x="6961912" y="3619885"/>
            <a:ext cx="2023335" cy="2893100"/>
          </a:xfrm>
          <a:prstGeom prst="rect">
            <a:avLst/>
          </a:prstGeom>
        </p:spPr>
        <p:txBody>
          <a:bodyPr wrap="square">
            <a:spAutoFit/>
          </a:bodyPr>
          <a:lstStyle/>
          <a:p>
            <a:pPr algn="ctr">
              <a:defRPr/>
            </a:pPr>
            <a:r>
              <a:rPr lang="ru-RU" sz="1300" b="1" dirty="0">
                <a:solidFill>
                  <a:srgbClr val="0000FF"/>
                </a:solidFill>
                <a:cs typeface="Times New Roman" panose="02020603050405020304" pitchFamily="18" charset="0"/>
              </a:rPr>
              <a:t>Наши родители:</a:t>
            </a:r>
          </a:p>
          <a:p>
            <a:pPr>
              <a:defRPr/>
            </a:pPr>
            <a:r>
              <a:rPr lang="ru-RU" sz="1300" b="1" i="1" dirty="0">
                <a:solidFill>
                  <a:srgbClr val="FF0000"/>
                </a:solidFill>
                <a:cs typeface="Times New Roman" panose="02020603050405020304" pitchFamily="18" charset="0"/>
              </a:rPr>
              <a:t>Возраст:</a:t>
            </a:r>
          </a:p>
          <a:p>
            <a:pPr>
              <a:defRPr/>
            </a:pPr>
            <a:r>
              <a:rPr lang="ru-RU" sz="1300" b="1" i="1" dirty="0">
                <a:solidFill>
                  <a:srgbClr val="FF0000"/>
                </a:solidFill>
                <a:cs typeface="Times New Roman" panose="02020603050405020304" pitchFamily="18" charset="0"/>
              </a:rPr>
              <a:t>20-30 – 25%</a:t>
            </a:r>
          </a:p>
          <a:p>
            <a:pPr>
              <a:defRPr/>
            </a:pPr>
            <a:r>
              <a:rPr lang="ru-RU" sz="1300" b="1" i="1" dirty="0">
                <a:solidFill>
                  <a:srgbClr val="FF0000"/>
                </a:solidFill>
                <a:cs typeface="Times New Roman" panose="02020603050405020304" pitchFamily="18" charset="0"/>
              </a:rPr>
              <a:t>30-40 – 62,3%</a:t>
            </a:r>
          </a:p>
          <a:p>
            <a:pPr>
              <a:defRPr/>
            </a:pPr>
            <a:r>
              <a:rPr lang="ru-RU" sz="1300" b="1" i="1" dirty="0">
                <a:solidFill>
                  <a:srgbClr val="FF0000"/>
                </a:solidFill>
                <a:cs typeface="Times New Roman" panose="02020603050405020304" pitchFamily="18" charset="0"/>
              </a:rPr>
              <a:t>старше 40 – 12,5</a:t>
            </a:r>
            <a:r>
              <a:rPr lang="ru-RU" sz="1300" b="1" i="1" dirty="0" smtClean="0">
                <a:solidFill>
                  <a:srgbClr val="FF0000"/>
                </a:solidFill>
                <a:cs typeface="Times New Roman" panose="02020603050405020304" pitchFamily="18" charset="0"/>
              </a:rPr>
              <a:t>%    </a:t>
            </a:r>
            <a:endParaRPr lang="ru-RU" sz="1300" b="1" i="1" dirty="0">
              <a:solidFill>
                <a:srgbClr val="FF0000"/>
              </a:solidFill>
              <a:cs typeface="Times New Roman" panose="02020603050405020304" pitchFamily="18" charset="0"/>
            </a:endParaRPr>
          </a:p>
          <a:p>
            <a:pPr>
              <a:defRPr/>
            </a:pPr>
            <a:r>
              <a:rPr lang="ru-RU" sz="1300" b="1" i="1" dirty="0">
                <a:solidFill>
                  <a:srgbClr val="FF0000"/>
                </a:solidFill>
                <a:cs typeface="Times New Roman" panose="02020603050405020304" pitchFamily="18" charset="0"/>
              </a:rPr>
              <a:t>Образование –</a:t>
            </a:r>
          </a:p>
          <a:p>
            <a:pPr>
              <a:defRPr/>
            </a:pPr>
            <a:r>
              <a:rPr lang="ru-RU" sz="1300" b="1" i="1" dirty="0">
                <a:solidFill>
                  <a:srgbClr val="FF0000"/>
                </a:solidFill>
                <a:cs typeface="Times New Roman" panose="02020603050405020304" pitchFamily="18" charset="0"/>
              </a:rPr>
              <a:t>Высшее –  72,7%</a:t>
            </a:r>
          </a:p>
          <a:p>
            <a:pPr>
              <a:defRPr/>
            </a:pPr>
            <a:r>
              <a:rPr lang="ru-RU" sz="1300" b="1" i="1" dirty="0">
                <a:solidFill>
                  <a:srgbClr val="FF0000"/>
                </a:solidFill>
                <a:cs typeface="Times New Roman" panose="02020603050405020304" pitchFamily="18" charset="0"/>
              </a:rPr>
              <a:t>Среднее специальное – 26,5</a:t>
            </a:r>
            <a:r>
              <a:rPr lang="ru-RU" sz="1300" b="1" i="1" dirty="0" smtClean="0">
                <a:solidFill>
                  <a:srgbClr val="FF0000"/>
                </a:solidFill>
                <a:cs typeface="Times New Roman" panose="02020603050405020304" pitchFamily="18" charset="0"/>
              </a:rPr>
              <a:t>%</a:t>
            </a:r>
            <a:endParaRPr lang="ru-RU" sz="1300" b="1" i="1" dirty="0">
              <a:solidFill>
                <a:srgbClr val="FF0000"/>
              </a:solidFill>
              <a:cs typeface="Times New Roman" panose="02020603050405020304" pitchFamily="18" charset="0"/>
            </a:endParaRPr>
          </a:p>
          <a:p>
            <a:pPr>
              <a:defRPr/>
            </a:pPr>
            <a:r>
              <a:rPr lang="ru-RU" sz="1300" b="1" i="1" dirty="0">
                <a:solidFill>
                  <a:srgbClr val="FF0000"/>
                </a:solidFill>
                <a:cs typeface="Times New Roman" panose="02020603050405020304" pitchFamily="18" charset="0"/>
              </a:rPr>
              <a:t>Трудовая деятельность</a:t>
            </a:r>
          </a:p>
          <a:p>
            <a:pPr>
              <a:defRPr/>
            </a:pPr>
            <a:r>
              <a:rPr lang="ru-RU" sz="1300" b="1" i="1" dirty="0">
                <a:solidFill>
                  <a:srgbClr val="FF0000"/>
                </a:solidFill>
                <a:cs typeface="Times New Roman" panose="02020603050405020304" pitchFamily="18" charset="0"/>
              </a:rPr>
              <a:t>госсектор– 38,2%</a:t>
            </a:r>
          </a:p>
          <a:p>
            <a:pPr>
              <a:defRPr/>
            </a:pPr>
            <a:r>
              <a:rPr lang="ru-RU" sz="1300" b="1" i="1" dirty="0">
                <a:solidFill>
                  <a:srgbClr val="FF0000"/>
                </a:solidFill>
                <a:cs typeface="Times New Roman" panose="02020603050405020304" pitchFamily="18" charset="0"/>
              </a:rPr>
              <a:t>частный сектор  – 36,2%  </a:t>
            </a:r>
          </a:p>
          <a:p>
            <a:pPr>
              <a:defRPr/>
            </a:pPr>
            <a:r>
              <a:rPr lang="ru-RU" sz="1300" b="1" i="1" dirty="0">
                <a:solidFill>
                  <a:srgbClr val="FF0000"/>
                </a:solidFill>
                <a:cs typeface="Times New Roman" panose="02020603050405020304" pitchFamily="18" charset="0"/>
              </a:rPr>
              <a:t>домохозяйка – 18,4%</a:t>
            </a:r>
          </a:p>
        </p:txBody>
      </p:sp>
      <p:sp>
        <p:nvSpPr>
          <p:cNvPr id="29" name="Прямоугольник 3"/>
          <p:cNvSpPr>
            <a:spLocks noChangeArrowheads="1"/>
          </p:cNvSpPr>
          <p:nvPr/>
        </p:nvSpPr>
        <p:spPr bwMode="auto">
          <a:xfrm>
            <a:off x="500972" y="4510759"/>
            <a:ext cx="53469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50000"/>
              </a:spcBef>
              <a:buFontTx/>
              <a:buNone/>
              <a:defRPr/>
            </a:pPr>
            <a:r>
              <a:rPr lang="ru-RU" altLang="ru-RU" sz="1200" dirty="0">
                <a:solidFill>
                  <a:srgbClr val="006600"/>
                </a:solidFill>
                <a:latin typeface="Calibri" panose="020F0502020204030204" pitchFamily="34" charset="0"/>
                <a:cs typeface="Calibri" panose="020F0502020204030204" pitchFamily="34" charset="0"/>
              </a:rPr>
              <a:t>Низкая общая </a:t>
            </a:r>
            <a:r>
              <a:rPr lang="ru-RU" altLang="ru-RU" sz="1200" dirty="0" smtClean="0">
                <a:solidFill>
                  <a:srgbClr val="006600"/>
                </a:solidFill>
                <a:latin typeface="Calibri" panose="020F0502020204030204" pitchFamily="34" charset="0"/>
                <a:cs typeface="Calibri" panose="020F0502020204030204" pitchFamily="34" charset="0"/>
              </a:rPr>
              <a:t>и педагогическая </a:t>
            </a:r>
            <a:r>
              <a:rPr lang="ru-RU" altLang="ru-RU" sz="1200" dirty="0">
                <a:solidFill>
                  <a:srgbClr val="006600"/>
                </a:solidFill>
                <a:latin typeface="Calibri" panose="020F0502020204030204" pitchFamily="34" charset="0"/>
                <a:cs typeface="Calibri" panose="020F0502020204030204" pitchFamily="34" charset="0"/>
              </a:rPr>
              <a:t>культура</a:t>
            </a:r>
            <a:endParaRPr lang="ru-RU" altLang="ru-RU" sz="1200" b="0" dirty="0">
              <a:solidFill>
                <a:srgbClr val="006600"/>
              </a:solidFill>
              <a:latin typeface="Calibri" panose="020F0502020204030204" pitchFamily="34" charset="0"/>
              <a:cs typeface="Calibri" panose="020F0502020204030204" pitchFamily="34" charset="0"/>
            </a:endParaRPr>
          </a:p>
        </p:txBody>
      </p:sp>
      <p:sp>
        <p:nvSpPr>
          <p:cNvPr id="30" name="Прямоугольник 21"/>
          <p:cNvSpPr>
            <a:spLocks noChangeArrowheads="1"/>
          </p:cNvSpPr>
          <p:nvPr/>
        </p:nvSpPr>
        <p:spPr bwMode="auto">
          <a:xfrm>
            <a:off x="388984" y="5081947"/>
            <a:ext cx="5643774" cy="161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ru-RU" altLang="ru-RU" sz="1300" b="1" dirty="0">
                <a:solidFill>
                  <a:srgbClr val="0000CC"/>
                </a:solidFill>
                <a:latin typeface="Calibri" panose="020F0502020204030204" pitchFamily="34" charset="0"/>
                <a:cs typeface="Calibri" panose="020F0502020204030204" pitchFamily="34" charset="0"/>
              </a:rPr>
              <a:t>Какие трудности возникают </a:t>
            </a:r>
            <a:r>
              <a:rPr lang="ru-RU" altLang="ru-RU" sz="1300" b="1" dirty="0" smtClean="0">
                <a:solidFill>
                  <a:srgbClr val="0000CC"/>
                </a:solidFill>
                <a:latin typeface="Calibri" panose="020F0502020204030204" pitchFamily="34" charset="0"/>
                <a:cs typeface="Calibri" panose="020F0502020204030204" pitchFamily="34" charset="0"/>
              </a:rPr>
              <a:t>у </a:t>
            </a:r>
            <a:r>
              <a:rPr lang="ru-RU" altLang="ru-RU" sz="1300" b="1" dirty="0">
                <a:solidFill>
                  <a:srgbClr val="0000CC"/>
                </a:solidFill>
                <a:latin typeface="Calibri" panose="020F0502020204030204" pitchFamily="34" charset="0"/>
                <a:cs typeface="Calibri" panose="020F0502020204030204" pitchFamily="34" charset="0"/>
              </a:rPr>
              <a:t>Вас при </a:t>
            </a:r>
            <a:r>
              <a:rPr lang="ru-RU" altLang="ru-RU" sz="1300" b="1" dirty="0" smtClean="0">
                <a:solidFill>
                  <a:srgbClr val="0000CC"/>
                </a:solidFill>
                <a:latin typeface="Calibri" panose="020F0502020204030204" pitchFamily="34" charset="0"/>
                <a:cs typeface="Calibri" panose="020F0502020204030204" pitchFamily="34" charset="0"/>
              </a:rPr>
              <a:t>воспитании </a:t>
            </a:r>
            <a:r>
              <a:rPr lang="ru-RU" altLang="ru-RU" sz="1300" b="1" dirty="0">
                <a:solidFill>
                  <a:srgbClr val="0000CC"/>
                </a:solidFill>
                <a:latin typeface="Calibri" panose="020F0502020204030204" pitchFamily="34" charset="0"/>
                <a:cs typeface="Calibri" panose="020F0502020204030204" pitchFamily="34" charset="0"/>
              </a:rPr>
              <a:t>ребенка</a:t>
            </a:r>
            <a:r>
              <a:rPr lang="ru-RU" altLang="ru-RU" sz="1300" b="1" dirty="0" smtClean="0">
                <a:solidFill>
                  <a:srgbClr val="0000CC"/>
                </a:solidFill>
                <a:latin typeface="Calibri" panose="020F0502020204030204" pitchFamily="34" charset="0"/>
                <a:cs typeface="Calibri" panose="020F0502020204030204" pitchFamily="34" charset="0"/>
              </a:rPr>
              <a:t>?</a:t>
            </a:r>
            <a:endParaRPr lang="ru-RU" altLang="ru-RU" sz="1300" dirty="0">
              <a:solidFill>
                <a:srgbClr val="0000CC"/>
              </a:solidFill>
              <a:latin typeface="Calibri" panose="020F0502020204030204" pitchFamily="34" charset="0"/>
              <a:cs typeface="Calibri" panose="020F0502020204030204" pitchFamily="34" charset="0"/>
            </a:endParaRPr>
          </a:p>
          <a:p>
            <a:pPr algn="just">
              <a:lnSpc>
                <a:spcPct val="90000"/>
              </a:lnSpc>
              <a:buNone/>
              <a:defRPr/>
            </a:pPr>
            <a:r>
              <a:rPr lang="ru-RU" altLang="ru-RU" sz="1300" b="1" i="1" dirty="0">
                <a:solidFill>
                  <a:srgbClr val="FF0000"/>
                </a:solidFill>
                <a:latin typeface="Calibri" panose="020F0502020204030204" pitchFamily="34" charset="0"/>
                <a:cs typeface="Calibri" panose="020F0502020204030204" pitchFamily="34" charset="0"/>
              </a:rPr>
              <a:t>трудности с поведением </a:t>
            </a:r>
            <a:r>
              <a:rPr lang="ru-RU" altLang="ru-RU" sz="1300" b="1" i="1" dirty="0" smtClean="0">
                <a:solidFill>
                  <a:srgbClr val="FF0000"/>
                </a:solidFill>
                <a:latin typeface="Calibri" panose="020F0502020204030204" pitchFamily="34" charset="0"/>
                <a:cs typeface="Calibri" panose="020F0502020204030204" pitchFamily="34" charset="0"/>
              </a:rPr>
              <a:t>		</a:t>
            </a:r>
            <a:r>
              <a:rPr lang="ru-RU" altLang="ru-RU" sz="1300" b="1" i="1" dirty="0">
                <a:solidFill>
                  <a:srgbClr val="FF0000"/>
                </a:solidFill>
                <a:latin typeface="Calibri" panose="020F0502020204030204" pitchFamily="34" charset="0"/>
                <a:cs typeface="Calibri" panose="020F0502020204030204" pitchFamily="34" charset="0"/>
              </a:rPr>
              <a:t>	</a:t>
            </a:r>
            <a:r>
              <a:rPr lang="ru-RU" altLang="ru-RU" sz="1300" b="1" i="1" dirty="0" smtClean="0">
                <a:solidFill>
                  <a:srgbClr val="FF0000"/>
                </a:solidFill>
                <a:latin typeface="Calibri" panose="020F0502020204030204" pitchFamily="34" charset="0"/>
                <a:cs typeface="Calibri" panose="020F0502020204030204" pitchFamily="34" charset="0"/>
              </a:rPr>
              <a:t>  –</a:t>
            </a:r>
            <a:r>
              <a:rPr lang="ru-RU" altLang="ru-RU" sz="1300" b="1" i="1" dirty="0">
                <a:solidFill>
                  <a:srgbClr val="FF0000"/>
                </a:solidFill>
                <a:latin typeface="Calibri" panose="020F0502020204030204" pitchFamily="34" charset="0"/>
                <a:cs typeface="Calibri" panose="020F0502020204030204" pitchFamily="34" charset="0"/>
              </a:rPr>
              <a:t>32%</a:t>
            </a:r>
          </a:p>
          <a:p>
            <a:pPr algn="just">
              <a:lnSpc>
                <a:spcPct val="90000"/>
              </a:lnSpc>
              <a:buNone/>
              <a:defRPr/>
            </a:pPr>
            <a:r>
              <a:rPr lang="ru-RU" altLang="ru-RU" sz="1300" b="1" i="1" dirty="0">
                <a:solidFill>
                  <a:srgbClr val="FF0000"/>
                </a:solidFill>
                <a:latin typeface="Calibri" panose="020F0502020204030204" pitchFamily="34" charset="0"/>
                <a:cs typeface="Calibri" panose="020F0502020204030204" pitchFamily="34" charset="0"/>
              </a:rPr>
              <a:t>трудности с организацией свободного времени ребенка </a:t>
            </a:r>
            <a:r>
              <a:rPr lang="ru-RU" altLang="ru-RU" sz="1300" b="1" i="1" dirty="0" smtClean="0">
                <a:solidFill>
                  <a:srgbClr val="FF0000"/>
                </a:solidFill>
                <a:latin typeface="Calibri" panose="020F0502020204030204" pitchFamily="34" charset="0"/>
                <a:cs typeface="Calibri" panose="020F0502020204030204" pitchFamily="34" charset="0"/>
              </a:rPr>
              <a:t>  	 – </a:t>
            </a:r>
            <a:r>
              <a:rPr lang="ru-RU" altLang="ru-RU" sz="1300" b="1" i="1" dirty="0">
                <a:solidFill>
                  <a:srgbClr val="FF0000"/>
                </a:solidFill>
                <a:latin typeface="Calibri" panose="020F0502020204030204" pitchFamily="34" charset="0"/>
                <a:cs typeface="Calibri" panose="020F0502020204030204" pitchFamily="34" charset="0"/>
              </a:rPr>
              <a:t>19%</a:t>
            </a:r>
          </a:p>
          <a:p>
            <a:pPr algn="just">
              <a:lnSpc>
                <a:spcPct val="90000"/>
              </a:lnSpc>
              <a:buNone/>
              <a:defRPr/>
            </a:pPr>
            <a:r>
              <a:rPr lang="ru-RU" altLang="ru-RU" sz="1300" b="1" i="1" dirty="0">
                <a:solidFill>
                  <a:srgbClr val="FF0000"/>
                </a:solidFill>
                <a:latin typeface="Calibri" panose="020F0502020204030204" pitchFamily="34" charset="0"/>
                <a:cs typeface="Calibri" panose="020F0502020204030204" pitchFamily="34" charset="0"/>
              </a:rPr>
              <a:t>отсутствие друзей </a:t>
            </a:r>
            <a:r>
              <a:rPr lang="ru-RU" altLang="ru-RU" sz="1300" b="1" i="1" dirty="0" smtClean="0">
                <a:solidFill>
                  <a:srgbClr val="FF0000"/>
                </a:solidFill>
                <a:latin typeface="Calibri" panose="020F0502020204030204" pitchFamily="34" charset="0"/>
                <a:cs typeface="Calibri" panose="020F0502020204030204" pitchFamily="34" charset="0"/>
              </a:rPr>
              <a:t>в			          	– </a:t>
            </a:r>
            <a:r>
              <a:rPr lang="ru-RU" altLang="ru-RU" sz="1300" b="1" i="1" dirty="0">
                <a:solidFill>
                  <a:srgbClr val="FF0000"/>
                </a:solidFill>
                <a:latin typeface="Calibri" panose="020F0502020204030204" pitchFamily="34" charset="0"/>
                <a:cs typeface="Calibri" panose="020F0502020204030204" pitchFamily="34" charset="0"/>
              </a:rPr>
              <a:t>9%</a:t>
            </a:r>
          </a:p>
          <a:p>
            <a:pPr algn="just">
              <a:lnSpc>
                <a:spcPct val="90000"/>
              </a:lnSpc>
              <a:buNone/>
              <a:defRPr/>
            </a:pPr>
            <a:r>
              <a:rPr lang="ru-RU" altLang="ru-RU" sz="1300" b="1" i="1" dirty="0">
                <a:solidFill>
                  <a:srgbClr val="FF0000"/>
                </a:solidFill>
                <a:latin typeface="Calibri" panose="020F0502020204030204" pitchFamily="34" charset="0"/>
                <a:cs typeface="Calibri" panose="020F0502020204030204" pitchFamily="34" charset="0"/>
              </a:rPr>
              <a:t>отсутствие взаимопонимания с </a:t>
            </a:r>
            <a:r>
              <a:rPr lang="ru-RU" altLang="ru-RU" sz="1300" b="1" i="1" dirty="0" smtClean="0">
                <a:solidFill>
                  <a:srgbClr val="FF0000"/>
                </a:solidFill>
                <a:latin typeface="Calibri" panose="020F0502020204030204" pitchFamily="34" charset="0"/>
                <a:cs typeface="Calibri" panose="020F0502020204030204" pitchFamily="34" charset="0"/>
              </a:rPr>
              <a:t>ребенком	       	 – </a:t>
            </a:r>
            <a:r>
              <a:rPr lang="ru-RU" altLang="ru-RU" sz="1300" b="1" i="1" dirty="0">
                <a:solidFill>
                  <a:srgbClr val="FF0000"/>
                </a:solidFill>
                <a:latin typeface="Calibri" panose="020F0502020204030204" pitchFamily="34" charset="0"/>
                <a:cs typeface="Calibri" panose="020F0502020204030204" pitchFamily="34" charset="0"/>
              </a:rPr>
              <a:t>8%</a:t>
            </a:r>
          </a:p>
          <a:p>
            <a:pPr algn="just">
              <a:lnSpc>
                <a:spcPct val="90000"/>
              </a:lnSpc>
              <a:buNone/>
              <a:defRPr/>
            </a:pPr>
            <a:r>
              <a:rPr lang="ru-RU" altLang="ru-RU" sz="1300" b="1" i="1" dirty="0">
                <a:solidFill>
                  <a:srgbClr val="FF0000"/>
                </a:solidFill>
                <a:latin typeface="Calibri" panose="020F0502020204030204" pitchFamily="34" charset="0"/>
                <a:cs typeface="Calibri" panose="020F0502020204030204" pitchFamily="34" charset="0"/>
              </a:rPr>
              <a:t>затруднения в выбор наказания </a:t>
            </a:r>
            <a:r>
              <a:rPr lang="ru-RU" altLang="ru-RU" sz="1300" b="1" i="1" dirty="0" smtClean="0">
                <a:solidFill>
                  <a:srgbClr val="FF0000"/>
                </a:solidFill>
                <a:latin typeface="Calibri" panose="020F0502020204030204" pitchFamily="34" charset="0"/>
                <a:cs typeface="Calibri" panose="020F0502020204030204" pitchFamily="34" charset="0"/>
              </a:rPr>
              <a:t>		         	 </a:t>
            </a:r>
            <a:r>
              <a:rPr lang="ru-RU" altLang="ru-RU" sz="1300" b="1" i="1" dirty="0">
                <a:solidFill>
                  <a:srgbClr val="FF0000"/>
                </a:solidFill>
                <a:latin typeface="Calibri" panose="020F0502020204030204" pitchFamily="34" charset="0"/>
                <a:cs typeface="Calibri" panose="020F0502020204030204" pitchFamily="34" charset="0"/>
              </a:rPr>
              <a:t>-</a:t>
            </a:r>
            <a:r>
              <a:rPr lang="ru-RU" altLang="ru-RU" sz="1300" b="1" i="1" dirty="0" smtClean="0">
                <a:solidFill>
                  <a:srgbClr val="FF0000"/>
                </a:solidFill>
                <a:latin typeface="Calibri" panose="020F0502020204030204" pitchFamily="34" charset="0"/>
                <a:cs typeface="Calibri" panose="020F0502020204030204" pitchFamily="34" charset="0"/>
              </a:rPr>
              <a:t> </a:t>
            </a:r>
            <a:r>
              <a:rPr lang="ru-RU" altLang="ru-RU" sz="1300" b="1" i="1" dirty="0">
                <a:solidFill>
                  <a:srgbClr val="FF0000"/>
                </a:solidFill>
                <a:latin typeface="Calibri" panose="020F0502020204030204" pitchFamily="34" charset="0"/>
                <a:cs typeface="Calibri" panose="020F0502020204030204" pitchFamily="34" charset="0"/>
              </a:rPr>
              <a:t>6%</a:t>
            </a:r>
          </a:p>
          <a:p>
            <a:pPr algn="just">
              <a:lnSpc>
                <a:spcPct val="90000"/>
              </a:lnSpc>
              <a:buNone/>
              <a:defRPr/>
            </a:pPr>
            <a:r>
              <a:rPr lang="ru-RU" altLang="ru-RU" sz="1300" b="1" i="1" dirty="0">
                <a:solidFill>
                  <a:srgbClr val="FF0000"/>
                </a:solidFill>
                <a:latin typeface="Calibri" panose="020F0502020204030204" pitchFamily="34" charset="0"/>
                <a:cs typeface="Calibri" panose="020F0502020204030204" pitchFamily="34" charset="0"/>
              </a:rPr>
              <a:t>затрудняюсь ответить </a:t>
            </a:r>
            <a:r>
              <a:rPr lang="ru-RU" altLang="ru-RU" sz="1300" b="1" i="1" dirty="0" smtClean="0">
                <a:solidFill>
                  <a:srgbClr val="FF0000"/>
                </a:solidFill>
                <a:latin typeface="Calibri" panose="020F0502020204030204" pitchFamily="34" charset="0"/>
                <a:cs typeface="Calibri" panose="020F0502020204030204" pitchFamily="34" charset="0"/>
              </a:rPr>
              <a:t>			  </a:t>
            </a:r>
            <a:r>
              <a:rPr lang="ru-RU" altLang="ru-RU" sz="1300" b="1" i="1" dirty="0">
                <a:solidFill>
                  <a:srgbClr val="FF0000"/>
                </a:solidFill>
                <a:latin typeface="Calibri" panose="020F0502020204030204" pitchFamily="34" charset="0"/>
                <a:cs typeface="Calibri" panose="020F0502020204030204" pitchFamily="34" charset="0"/>
              </a:rPr>
              <a:t>– </a:t>
            </a:r>
            <a:r>
              <a:rPr lang="ru-RU" altLang="ru-RU" sz="1300" b="1" i="1" dirty="0" smtClean="0">
                <a:solidFill>
                  <a:srgbClr val="FF0000"/>
                </a:solidFill>
                <a:latin typeface="Calibri" panose="020F0502020204030204" pitchFamily="34" charset="0"/>
                <a:cs typeface="Calibri" panose="020F0502020204030204" pitchFamily="34" charset="0"/>
              </a:rPr>
              <a:t>26%</a:t>
            </a:r>
            <a:endParaRPr lang="ru-RU" altLang="ru-RU" sz="1300" b="1"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363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afterEffect">
                                  <p:stCondLst>
                                    <p:cond delay="4000"/>
                                  </p:stCondLst>
                                  <p:childTnLst>
                                    <p:set>
                                      <p:cBhvr additive="repl">
                                        <p:cTn id="6" dur="1" fill="hold">
                                          <p:stCondLst>
                                            <p:cond delay="0"/>
                                          </p:stCondLst>
                                        </p:cTn>
                                        <p:tgtEl>
                                          <p:spTgt spid="9"/>
                                        </p:tgtEl>
                                        <p:attrNameLst>
                                          <p:attrName>style.visibility</p:attrName>
                                        </p:attrNameLst>
                                      </p:cBhvr>
                                      <p:to>
                                        <p:strVal val="visible"/>
                                      </p:to>
                                    </p:set>
                                    <p:animEffect transition="in" filter="fade">
                                      <p:cBhvr additive="repl">
                                        <p:cTn id="7" dur="2000"/>
                                        <p:tgtEl>
                                          <p:spTgt spid="9"/>
                                        </p:tgtEl>
                                      </p:cBhvr>
                                    </p:animEffect>
                                  </p:childTnLst>
                                </p:cTn>
                              </p:par>
                            </p:childTnLst>
                          </p:cTn>
                        </p:par>
                        <p:par>
                          <p:cTn id="8" fill="hold">
                            <p:stCondLst>
                              <p:cond delay="6000"/>
                            </p:stCondLst>
                            <p:childTnLst>
                              <p:par>
                                <p:cTn id="9" presetID="10" presetClass="entr" fill="hold" nodeType="afterEffect">
                                  <p:stCondLst>
                                    <p:cond delay="4000"/>
                                  </p:stCondLst>
                                  <p:childTnLst>
                                    <p:set>
                                      <p:cBhvr additive="repl">
                                        <p:cTn id="10" dur="1" fill="hold">
                                          <p:stCondLst>
                                            <p:cond delay="0"/>
                                          </p:stCondLst>
                                        </p:cTn>
                                        <p:tgtEl>
                                          <p:spTgt spid="17"/>
                                        </p:tgtEl>
                                        <p:attrNameLst>
                                          <p:attrName>style.visibility</p:attrName>
                                        </p:attrNameLst>
                                      </p:cBhvr>
                                      <p:to>
                                        <p:strVal val="visible"/>
                                      </p:to>
                                    </p:set>
                                    <p:animEffect transition="in" filter="fade">
                                      <p:cBhvr additive="repl">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1260</TotalTime>
  <Words>3625</Words>
  <Application>Microsoft Office PowerPoint</Application>
  <PresentationFormat>Экран (4:3)</PresentationFormat>
  <Paragraphs>611</Paragraphs>
  <Slides>22</Slides>
  <Notes>2</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22</vt:i4>
      </vt:variant>
    </vt:vector>
  </HeadingPairs>
  <TitlesOfParts>
    <vt:vector size="37" baseType="lpstr">
      <vt:lpstr>Microsoft JhengHei Light</vt:lpstr>
      <vt:lpstr>Microsoft YaHei</vt:lpstr>
      <vt:lpstr>Arial</vt:lpstr>
      <vt:lpstr>Arial Black</vt:lpstr>
      <vt:lpstr>Calibri</vt:lpstr>
      <vt:lpstr>Calibri Light</vt:lpstr>
      <vt:lpstr>Constantia</vt:lpstr>
      <vt:lpstr>Microsoft Himalaya</vt:lpstr>
      <vt:lpstr>Monotype Corsiva</vt:lpstr>
      <vt:lpstr>Tahoma</vt:lpstr>
      <vt:lpstr>Times New Roman</vt:lpstr>
      <vt:lpstr>Verdana</vt:lpstr>
      <vt:lpstr>Wingdings</vt:lpstr>
      <vt:lpstr>Wingdings 2</vt:lpstr>
      <vt:lpstr>Тема Office</vt:lpstr>
      <vt:lpstr>Презентация PowerPoint</vt:lpstr>
      <vt:lpstr>Дошкольное образование России, год 2023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«Мы никогда не сможем изменить направление ветра,  но в нашей власти поставить нужные паруса»                                                                                    Лао Цзы</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Костин Никита Олегович</dc:creator>
  <cp:lastModifiedBy>Andrey</cp:lastModifiedBy>
  <cp:revision>155</cp:revision>
  <dcterms:created xsi:type="dcterms:W3CDTF">2023-06-21T13:16:55Z</dcterms:created>
  <dcterms:modified xsi:type="dcterms:W3CDTF">2023-07-13T13:04:35Z</dcterms:modified>
</cp:coreProperties>
</file>