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59" r:id="rId5"/>
    <p:sldId id="260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760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2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6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50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51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49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58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107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AB27516-6CC8-4167-A5B3-E758053E6573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66A288-4008-4136-8F80-5E85E33D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08FAC-C15C-4A38-803C-843FFF89C7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Приемы мотивации в организации образовательной деятельности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2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697" y="457200"/>
            <a:ext cx="11533237" cy="557784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«Деятельности без </a:t>
            </a:r>
            <a:r>
              <a:rPr lang="ru-RU" sz="2400" b="1" dirty="0">
                <a:solidFill>
                  <a:srgbClr val="FF0000"/>
                </a:solidFill>
              </a:rPr>
              <a:t>мотива</a:t>
            </a:r>
            <a:r>
              <a:rPr lang="ru-RU" sz="2400" dirty="0"/>
              <a:t> не бывает» (А.Н. Леонтьев) </a:t>
            </a:r>
          </a:p>
          <a:p>
            <a:endParaRPr lang="ru-RU" sz="2400" dirty="0"/>
          </a:p>
          <a:p>
            <a:r>
              <a:rPr lang="ru-RU" sz="2400" dirty="0"/>
              <a:t>«Прежде чем  призвать ребёнка к какой-либо </a:t>
            </a:r>
            <a:r>
              <a:rPr lang="ru-RU" sz="2400" b="1" dirty="0">
                <a:solidFill>
                  <a:srgbClr val="FF0000"/>
                </a:solidFill>
              </a:rPr>
              <a:t>деятельности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b="1" dirty="0">
                <a:solidFill>
                  <a:srgbClr val="FF0000"/>
                </a:solidFill>
              </a:rPr>
              <a:t>заинтересуй</a:t>
            </a:r>
            <a:r>
              <a:rPr lang="ru-RU" sz="2400" dirty="0"/>
              <a:t> его </a:t>
            </a:r>
            <a:r>
              <a:rPr lang="ru-RU" sz="2400" b="1" dirty="0">
                <a:solidFill>
                  <a:srgbClr val="FF0000"/>
                </a:solidFill>
              </a:rPr>
              <a:t>ею</a:t>
            </a:r>
            <a:r>
              <a:rPr lang="ru-RU" sz="2400" dirty="0"/>
              <a:t>, позаботься о том, чтобы обнаружить, что он </a:t>
            </a:r>
            <a:r>
              <a:rPr lang="ru-RU" sz="2400" b="1" dirty="0">
                <a:solidFill>
                  <a:srgbClr val="FF0000"/>
                </a:solidFill>
              </a:rPr>
              <a:t>готов к этой деятельности</a:t>
            </a:r>
            <a:r>
              <a:rPr lang="ru-RU" sz="2400" dirty="0"/>
              <a:t>, что у него </a:t>
            </a:r>
            <a:r>
              <a:rPr lang="ru-RU" sz="2400" b="1" dirty="0">
                <a:solidFill>
                  <a:srgbClr val="FF0000"/>
                </a:solidFill>
              </a:rPr>
              <a:t>напряжены все силы</a:t>
            </a:r>
            <a:r>
              <a:rPr lang="ru-RU" sz="2400" dirty="0"/>
              <a:t>,  необходимые </a:t>
            </a:r>
            <a:r>
              <a:rPr lang="ru-RU" sz="2400" b="1" dirty="0">
                <a:solidFill>
                  <a:srgbClr val="FF0000"/>
                </a:solidFill>
              </a:rPr>
              <a:t>для неё</a:t>
            </a:r>
            <a:r>
              <a:rPr lang="ru-RU" sz="2400" dirty="0"/>
              <a:t>» (Л.С. Выготский).</a:t>
            </a:r>
          </a:p>
          <a:p>
            <a:endParaRPr lang="ru-RU" sz="2400" dirty="0"/>
          </a:p>
          <a:p>
            <a:r>
              <a:rPr lang="ru-RU" sz="2400" b="1" dirty="0">
                <a:solidFill>
                  <a:srgbClr val="0070C0"/>
                </a:solidFill>
              </a:rPr>
              <a:t>«</a:t>
            </a:r>
            <a:r>
              <a:rPr lang="ru-RU" sz="2400" b="1" u="sng" dirty="0">
                <a:solidFill>
                  <a:srgbClr val="0070C0"/>
                </a:solidFill>
              </a:rPr>
              <a:t>Дети злятся, когда им нечего  делать</a:t>
            </a:r>
            <a:r>
              <a:rPr lang="ru-RU" sz="2400" b="1" dirty="0">
                <a:solidFill>
                  <a:srgbClr val="0070C0"/>
                </a:solidFill>
              </a:rPr>
              <a:t>» (Песталоцци).</a:t>
            </a:r>
          </a:p>
          <a:p>
            <a:endParaRPr lang="ru-RU" sz="2400" b="1" dirty="0">
              <a:solidFill>
                <a:srgbClr val="0070C0"/>
              </a:solidFill>
            </a:endParaRPr>
          </a:p>
          <a:p>
            <a:endParaRPr lang="ru-RU" sz="2400" b="1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	«Для того, чтобы ученики продемонстрировали свой творческий и интеллектуальный максимум, </a:t>
            </a:r>
            <a:r>
              <a:rPr lang="ru-RU" sz="2400" b="1" u="sng" dirty="0">
                <a:solidFill>
                  <a:srgbClr val="0070C0"/>
                </a:solidFill>
              </a:rPr>
              <a:t>задача</a:t>
            </a:r>
            <a:r>
              <a:rPr lang="ru-RU" sz="2400" b="1" dirty="0">
                <a:solidFill>
                  <a:srgbClr val="0070C0"/>
                </a:solidFill>
              </a:rPr>
              <a:t>, поставленная им, </a:t>
            </a:r>
            <a:r>
              <a:rPr lang="ru-RU" sz="2400" b="1" u="sng" dirty="0">
                <a:solidFill>
                  <a:srgbClr val="0070C0"/>
                </a:solidFill>
              </a:rPr>
              <a:t>должна быть реальной</a:t>
            </a:r>
            <a:r>
              <a:rPr lang="ru-RU" sz="2400" b="1" dirty="0">
                <a:solidFill>
                  <a:srgbClr val="0070C0"/>
                </a:solidFill>
              </a:rPr>
              <a:t>, а не искусственной». (Д.Л. Быков)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33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68EAB-C72A-4814-968F-1CA1694C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387927"/>
            <a:ext cx="10584873" cy="1626267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60D5CC-9044-4BE0-B538-31DF8BFA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496291"/>
            <a:ext cx="10584873" cy="45387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3200" dirty="0"/>
              <a:t>это умение индивидуума путем деятельности удовлетворять свои потребности и желания.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Мотивация</a:t>
            </a:r>
            <a:r>
              <a:rPr lang="ru-RU" sz="3200" dirty="0"/>
              <a:t> – это процесс побуждения , это совокупность внутренних и внешних движущих сил, которые побуждают человека к деятельности, придают этой деятельности направленность, ориентированную на достижение цели. </a:t>
            </a:r>
          </a:p>
          <a:p>
            <a:pPr marL="0" indent="0">
              <a:buNone/>
            </a:pPr>
            <a:r>
              <a:rPr lang="ru-RU" sz="3200" dirty="0"/>
              <a:t>При этом необходимы такие </a:t>
            </a:r>
            <a:r>
              <a:rPr lang="ru-RU" sz="3200" dirty="0">
                <a:solidFill>
                  <a:srgbClr val="7030A0"/>
                </a:solidFill>
              </a:rPr>
              <a:t>приёмы</a:t>
            </a:r>
            <a:r>
              <a:rPr lang="ru-RU" sz="3200" dirty="0"/>
              <a:t>, которые обеспечат возникновение нужной мотивации у подавляющего большинства детей.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Мотив</a:t>
            </a:r>
            <a:r>
              <a:rPr lang="ru-RU" sz="3200" dirty="0"/>
              <a:t> – то, ради чего осуществляется деятельность («приводящий в движение»): предмет потребности. Мотив наделяет смыслом нашу деятельность.</a:t>
            </a:r>
          </a:p>
          <a:p>
            <a:pPr marL="0" indent="0">
              <a:buNone/>
            </a:pPr>
            <a:r>
              <a:rPr lang="ru-RU" sz="3200" b="1" dirty="0"/>
              <a:t>«Отношение </a:t>
            </a:r>
            <a:r>
              <a:rPr lang="ru-RU" sz="3200" b="1" u="sng" dirty="0"/>
              <a:t>мотива</a:t>
            </a:r>
            <a:r>
              <a:rPr lang="ru-RU" sz="3200" b="1" dirty="0"/>
              <a:t> и </a:t>
            </a:r>
            <a:r>
              <a:rPr lang="ru-RU" sz="3200" b="1" u="sng" dirty="0"/>
              <a:t>цели</a:t>
            </a:r>
            <a:r>
              <a:rPr lang="ru-RU" sz="3200" b="1" dirty="0"/>
              <a:t> и образует смысл учения для ребёнка» (А.Н. Леонтьев). 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983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274CC-4FE6-4A5D-BA19-D2D350B7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2" y="0"/>
            <a:ext cx="10058400" cy="997527"/>
          </a:xfrm>
        </p:spPr>
        <p:txBody>
          <a:bodyPr/>
          <a:lstStyle/>
          <a:p>
            <a:r>
              <a:rPr lang="ru-RU" dirty="0"/>
              <a:t>6 видов мотивации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921569-9F61-41FE-BAB7-55055C9CB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5" y="997527"/>
            <a:ext cx="11776362" cy="544483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Внешняя</a:t>
            </a:r>
            <a:r>
              <a:rPr lang="ru-RU" sz="2400" dirty="0">
                <a:latin typeface="Times New Roman" panose="02020603050405020304" pitchFamily="18" charset="0"/>
              </a:rPr>
              <a:t>. Не связана с конкретным процессом, а обусловлена результатом. Например, ребенок учится не ради получения знаний, а ради высоких оценок, похвалы и получения других наград.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Внутренняя</a:t>
            </a:r>
            <a:r>
              <a:rPr lang="ru-RU" sz="2400" dirty="0">
                <a:latin typeface="Times New Roman" panose="02020603050405020304" pitchFamily="18" charset="0"/>
              </a:rPr>
              <a:t>. Прямая противоположность предыдущему виду. Человека мало интересует результат, он полностью погружен в сам процесс выполнения задачи.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Положительная</a:t>
            </a:r>
            <a:r>
              <a:rPr lang="ru-RU" sz="2400" dirty="0">
                <a:latin typeface="Times New Roman" panose="02020603050405020304" pitchFamily="18" charset="0"/>
              </a:rPr>
              <a:t>. Мотивация, которая базируется на положительном стимулировании. Пример положительной мотивации ребенка: «если уберу игрушки, то получу сладкое и пойду гулять».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Отрицательная</a:t>
            </a:r>
            <a:r>
              <a:rPr lang="ru-RU" sz="2400" dirty="0">
                <a:latin typeface="Times New Roman" panose="02020603050405020304" pitchFamily="18" charset="0"/>
              </a:rPr>
              <a:t>. Мотивация, исходящая из негативных стимулов, например: «если не сделаю, как говорит взрослый, то буду наказан».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Устойчивая.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Неустойчивая.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48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FDB37-5357-4BF1-A759-58315DA49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387927"/>
            <a:ext cx="11831782" cy="6234546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Внутренняя</a:t>
            </a:r>
            <a:r>
              <a:rPr lang="ru-RU" sz="2400" dirty="0">
                <a:latin typeface="Times New Roman" panose="02020603050405020304" pitchFamily="18" charset="0"/>
              </a:rPr>
              <a:t>. Прямая противоположность предыдущему виду. Человека мало интересует результат, он полностью погружен в сам процесс выполнения задачи. Внутренняя мотивация может включать: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Познавательные мотивы. </a:t>
            </a:r>
            <a:r>
              <a:rPr lang="ru-RU" sz="2400" dirty="0">
                <a:latin typeface="Times New Roman" panose="02020603050405020304" pitchFamily="18" charset="0"/>
              </a:rPr>
              <a:t>Они основаны на заинтересованности в получении знаний и навыков. Мотивация формируется в раннем возрасте и зависит от многих условий: уровень развития нервной системы, характер воспитания, обстановка в семье и т.п. Если не поддержать врожденный познавательный мотив, в будущем его потребуется восстанавливать. Поэтому полезно даже с маленькими детьми посещать выставки, экскурсии и прочие мероприятия познавательного характера.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Социальные мотивы</a:t>
            </a:r>
            <a:r>
              <a:rPr lang="ru-RU" sz="2400" dirty="0">
                <a:latin typeface="Times New Roman" panose="02020603050405020304" pitchFamily="18" charset="0"/>
              </a:rPr>
              <a:t>. Подразумевают желание ребенка быть полезным сначала в кругу семьи, а затем и в обществе. Сюда же включено стремление стать грамотным, успешным, научиться взаимодействовать с коллективом и окружающими.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Мотив избегания неудачи</a:t>
            </a:r>
            <a:r>
              <a:rPr lang="ru-RU" sz="2400" dirty="0">
                <a:latin typeface="Times New Roman" panose="02020603050405020304" pitchFamily="18" charset="0"/>
              </a:rPr>
              <a:t>. В этом случае дети делают все для того, чтобы избежать плохих отметок и неодобрительных замечаний в свой адрес. При такой мотивации именно от оценок будет зависеть то, насколько сильно ребенок будет тянуться к учебе и будет ли он это делать вообще.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Мотивация достижения</a:t>
            </a:r>
            <a:r>
              <a:rPr lang="ru-RU" sz="2400" dirty="0">
                <a:latin typeface="Times New Roman" panose="02020603050405020304" pitchFamily="18" charset="0"/>
              </a:rPr>
              <a:t>. В школьные годы, как правило, именно эта мотивация становится доминирующей. Особенно ярко она прослеживается у детей с высоким уровнем успеваемости. Им важно качественно и своевременно выполнять задания и получать соответствующее поощрение. Цель такой мотивации — стать профессионалом. Ребенок может намеренно брать в работу сложные задачи и прикладывать максимум усилий для их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34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058" y="200142"/>
            <a:ext cx="10058400" cy="13716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7030A0"/>
                </a:solidFill>
              </a:rPr>
              <a:t>Основные условиям успешной мотивации детей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458" y="1460091"/>
            <a:ext cx="11488993" cy="4852219"/>
          </a:xfrm>
        </p:spPr>
        <p:txBody>
          <a:bodyPr>
            <a:normAutofit/>
          </a:bodyPr>
          <a:lstStyle/>
          <a:p>
            <a:pPr lvl="0"/>
            <a:endParaRPr lang="ru-RU" sz="2400" dirty="0"/>
          </a:p>
          <a:p>
            <a:pPr lvl="0"/>
            <a:r>
              <a:rPr lang="ru-RU" sz="2400" dirty="0"/>
              <a:t>Сформировать любовь к деятельности.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Вера в ребенка взрослых.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Научить ценить достигнутый результат, осознавать важности и ценности процесса его достижения. 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Поддержка особенностей (индивидуальности) каждого ребенка.</a:t>
            </a:r>
          </a:p>
          <a:p>
            <a:pPr lvl="0"/>
            <a:endParaRPr lang="ru-RU" sz="2400" dirty="0"/>
          </a:p>
          <a:p>
            <a:pPr lvl="0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75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E7ED9-3992-43F0-A400-0439FC96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64" y="111652"/>
            <a:ext cx="10058400" cy="13716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7030A0"/>
                </a:solidFill>
              </a:rPr>
              <a:t>Основные условиям успешной мотивации детей дошкольного возраста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1EBFAB-A22A-41AB-9255-FF6F0378F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1312605"/>
            <a:ext cx="11769213" cy="5294671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dirty="0"/>
              <a:t>Научить ставить цель, намечать пути ее достижения и планировать свою деятельность.</a:t>
            </a:r>
          </a:p>
          <a:p>
            <a:endParaRPr lang="ru-RU" sz="2400" dirty="0"/>
          </a:p>
          <a:p>
            <a:r>
              <a:rPr lang="ru-RU" sz="2400" dirty="0"/>
              <a:t>Научить решать поставленные задачи.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Научить объяснять свои успехи и неудачи.</a:t>
            </a:r>
          </a:p>
          <a:p>
            <a:pPr marL="0" lv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7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610</TotalTime>
  <Words>633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Times New Roman</vt:lpstr>
      <vt:lpstr>Савон</vt:lpstr>
      <vt:lpstr>Приемы мотивации в организации образовательной деятельности</vt:lpstr>
      <vt:lpstr>Презентация PowerPoint</vt:lpstr>
      <vt:lpstr>Мотивация</vt:lpstr>
      <vt:lpstr>6 видов мотивации</vt:lpstr>
      <vt:lpstr>Презентация PowerPoint</vt:lpstr>
      <vt:lpstr>Основные условиям успешной мотивации детей дошкольного возраста</vt:lpstr>
      <vt:lpstr>Основные условиям успешной мотивации детей дошкольного возраста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49</cp:revision>
  <dcterms:created xsi:type="dcterms:W3CDTF">2021-04-18T13:13:33Z</dcterms:created>
  <dcterms:modified xsi:type="dcterms:W3CDTF">2021-04-20T14:46:51Z</dcterms:modified>
</cp:coreProperties>
</file>