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56" r:id="rId3"/>
    <p:sldId id="302" r:id="rId4"/>
    <p:sldId id="258" r:id="rId5"/>
    <p:sldId id="257" r:id="rId6"/>
    <p:sldId id="259" r:id="rId7"/>
    <p:sldId id="261" r:id="rId8"/>
    <p:sldId id="260" r:id="rId9"/>
    <p:sldId id="270" r:id="rId10"/>
    <p:sldId id="277" r:id="rId11"/>
    <p:sldId id="303" r:id="rId12"/>
    <p:sldId id="269" r:id="rId13"/>
    <p:sldId id="295" r:id="rId14"/>
    <p:sldId id="296" r:id="rId15"/>
    <p:sldId id="273" r:id="rId16"/>
    <p:sldId id="262" r:id="rId17"/>
    <p:sldId id="263" r:id="rId18"/>
    <p:sldId id="278" r:id="rId19"/>
    <p:sldId id="279" r:id="rId20"/>
    <p:sldId id="264" r:id="rId21"/>
    <p:sldId id="266" r:id="rId22"/>
    <p:sldId id="275" r:id="rId23"/>
    <p:sldId id="297" r:id="rId24"/>
    <p:sldId id="298" r:id="rId25"/>
    <p:sldId id="299" r:id="rId26"/>
    <p:sldId id="26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93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97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11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41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295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35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18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43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58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00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85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E3351-77A1-43E2-8C0E-E9E4945C1043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012E055-207A-46BC-BD39-D0311B6B4F2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81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ogin.consultant.ru/link/?rnd=E3BF885E671865D9278F797C6509AA9A&amp;req=doc&amp;base=RZR&amp;n=347034&amp;dst=100362&amp;fld=134&amp;date=26.11.202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1F18210-D226-40AD-817E-93CF3B6C0F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Особенности проектирования рабочей программы воспитания в дошкольной образовательной организации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43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23437-6CCA-4CB5-AF2F-4DA3D8DBC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92019"/>
            <a:ext cx="9603275" cy="1049235"/>
          </a:xfrm>
        </p:spPr>
        <p:txBody>
          <a:bodyPr/>
          <a:lstStyle/>
          <a:p>
            <a:r>
              <a:rPr lang="ru-RU" dirty="0"/>
              <a:t>Рабочая программа воспитания образовательной организации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C1EC0-30BF-44C8-AF5C-CF1AFBD05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10658323" cy="4110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комплекс основных характеристик осуществляемой в образовательной организации воспитательной работы (цель, задачи, представленные в соответствующих модулях основные сферы совместной воспитывающей деятельности педагогов и обучающихся, основные направления самоанализа воспитательной работы), структурируемый в соответствии с примерной программой воспитания. (Методические рекомендации «О разработке рабочей программы», Москва, 2020)</a:t>
            </a:r>
          </a:p>
        </p:txBody>
      </p:sp>
    </p:spTree>
    <p:extLst>
      <p:ext uri="{BB962C8B-B14F-4D97-AF65-F5344CB8AC3E}">
        <p14:creationId xmlns:p14="http://schemas.microsoft.com/office/powerpoint/2010/main" val="654189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7135" y="802298"/>
            <a:ext cx="10007717" cy="2541431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7030A0"/>
                </a:solidFill>
              </a:rPr>
              <a:t>Актуальные подходы к разработке рабочей Программы воспитания в ДОО</a:t>
            </a:r>
          </a:p>
        </p:txBody>
      </p:sp>
    </p:spTree>
    <p:extLst>
      <p:ext uri="{BB962C8B-B14F-4D97-AF65-F5344CB8AC3E}">
        <p14:creationId xmlns:p14="http://schemas.microsoft.com/office/powerpoint/2010/main" val="3524100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57E1B-195A-463B-AF76-8222AD5EA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Вариант 1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E7C01C-C8EC-4B14-8E2F-31C4A4539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571" y="2015732"/>
            <a:ext cx="10474283" cy="3450613"/>
          </a:xfrm>
        </p:spPr>
        <p:txBody>
          <a:bodyPr/>
          <a:lstStyle/>
          <a:p>
            <a:r>
              <a:rPr lang="ru-RU" sz="2800" dirty="0"/>
              <a:t>Целевой</a:t>
            </a:r>
          </a:p>
          <a:p>
            <a:r>
              <a:rPr lang="ru-RU" sz="2800" dirty="0"/>
              <a:t>Содержательный</a:t>
            </a:r>
          </a:p>
          <a:p>
            <a:r>
              <a:rPr lang="ru-RU" sz="2800" dirty="0"/>
              <a:t>Организационный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F2E8D0CA-EEBC-460E-95FE-FFEC2E842399}"/>
              </a:ext>
            </a:extLst>
          </p:cNvPr>
          <p:cNvSpPr/>
          <p:nvPr/>
        </p:nvSpPr>
        <p:spPr>
          <a:xfrm>
            <a:off x="2819400" y="3398520"/>
            <a:ext cx="9204960" cy="272796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Все, что связано с воспитанием из ООП ДОО</a:t>
            </a:r>
          </a:p>
          <a:p>
            <a:pPr algn="ctr"/>
            <a:r>
              <a:rPr lang="ru-RU" sz="3200" dirty="0">
                <a:solidFill>
                  <a:srgbClr val="C00000"/>
                </a:solidFill>
              </a:rPr>
              <a:t>Соединение воспитания и образования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F0FD41AB-F2F7-4BA0-BE46-E96860FCBECB}"/>
              </a:ext>
            </a:extLst>
          </p:cNvPr>
          <p:cNvSpPr/>
          <p:nvPr/>
        </p:nvSpPr>
        <p:spPr>
          <a:xfrm>
            <a:off x="8397240" y="913924"/>
            <a:ext cx="2956560" cy="16306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В соответствии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На основе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С учетом</a:t>
            </a:r>
          </a:p>
        </p:txBody>
      </p:sp>
    </p:spTree>
    <p:extLst>
      <p:ext uri="{BB962C8B-B14F-4D97-AF65-F5344CB8AC3E}">
        <p14:creationId xmlns:p14="http://schemas.microsoft.com/office/powerpoint/2010/main" val="168991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89D94-017C-4DB9-B654-7301F4144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609600"/>
            <a:ext cx="9540240" cy="57374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Институт стратегии развития образования РАО </a:t>
            </a:r>
            <a:br>
              <a:rPr lang="ru-RU" dirty="0">
                <a:solidFill>
                  <a:srgbClr val="C00000"/>
                </a:solidFill>
              </a:rPr>
            </a:br>
            <a:br>
              <a:rPr lang="en-US" dirty="0"/>
            </a:br>
            <a:endParaRPr lang="ru-RU" dirty="0"/>
          </a:p>
        </p:txBody>
      </p:sp>
      <p:pic>
        <p:nvPicPr>
          <p:cNvPr id="1026" name="Picture 2" descr="Воспитание+">
            <a:extLst>
              <a:ext uri="{FF2B5EF4-FFF2-40B4-BE49-F238E27FC236}">
                <a16:creationId xmlns:a16="http://schemas.microsoft.com/office/drawing/2014/main" id="{127D772B-E3A3-42F4-8D76-B4D629311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792" y="2036781"/>
            <a:ext cx="2740565" cy="388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757D616-1898-4041-A79D-CEC1D6E09871}"/>
              </a:ext>
            </a:extLst>
          </p:cNvPr>
          <p:cNvSpPr/>
          <p:nvPr/>
        </p:nvSpPr>
        <p:spPr>
          <a:xfrm>
            <a:off x="728695" y="2660134"/>
            <a:ext cx="34427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http://instrao.ru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90796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B27BE-13DA-48E9-90F4-B4B9D2CEC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программ воспитания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FDAB8E-BCEC-4D73-A5E0-336560121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tx1"/>
                </a:solidFill>
              </a:rPr>
              <a:t>Программа – конструктор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tx1"/>
                </a:solidFill>
              </a:rPr>
              <a:t>Одна школа – одна программа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tx1"/>
                </a:solidFill>
              </a:rPr>
              <a:t>Единство цели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tx1"/>
                </a:solidFill>
              </a:rPr>
              <a:t>Деятельностный характер программы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chemeClr val="tx1"/>
                </a:solidFill>
              </a:rPr>
              <a:t>Модульный принцип построения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386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D3792-CF39-4579-AA61-DC060BCB7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077" y="140447"/>
            <a:ext cx="9603275" cy="1049235"/>
          </a:xfrm>
        </p:spPr>
        <p:txBody>
          <a:bodyPr>
            <a:normAutofit/>
          </a:bodyPr>
          <a:lstStyle/>
          <a:p>
            <a:r>
              <a:rPr lang="ru-RU" dirty="0"/>
              <a:t>Разделы Программы воспитания: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D5D24-B14B-4B58-A01C-7487BE953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744110"/>
            <a:ext cx="9901019" cy="5056094"/>
          </a:xfrm>
        </p:spPr>
        <p:txBody>
          <a:bodyPr/>
          <a:lstStyle/>
          <a:p>
            <a:r>
              <a:rPr lang="ru-RU" sz="2800" b="1" u="sng" dirty="0"/>
              <a:t>Единые для всех уровней образования: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1.«Особенности организуемого в ДОО воспитательного процесса»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2.«Цель и задачи воспитания»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3.«Виды, формы и содержание деятельности»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4.«Основные направления самоанализа воспитательной работы»</a:t>
            </a:r>
          </a:p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64FBDB9-2500-4983-88AA-D9FF11B59469}"/>
              </a:ext>
            </a:extLst>
          </p:cNvPr>
          <p:cNvSpPr/>
          <p:nvPr/>
        </p:nvSpPr>
        <p:spPr>
          <a:xfrm>
            <a:off x="1075765" y="5396753"/>
            <a:ext cx="9968753" cy="1320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Календарные планы воспитательной работы для каждого уровня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8A271908-E163-48FC-B690-C050B565F6E2}"/>
              </a:ext>
            </a:extLst>
          </p:cNvPr>
          <p:cNvSpPr/>
          <p:nvPr/>
        </p:nvSpPr>
        <p:spPr>
          <a:xfrm>
            <a:off x="8884920" y="365125"/>
            <a:ext cx="2895600" cy="13208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ВАРИАНТ 2</a:t>
            </a:r>
          </a:p>
        </p:txBody>
      </p:sp>
    </p:spTree>
    <p:extLst>
      <p:ext uri="{BB962C8B-B14F-4D97-AF65-F5344CB8AC3E}">
        <p14:creationId xmlns:p14="http://schemas.microsoft.com/office/powerpoint/2010/main" val="2406942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D0495-5658-497A-85B6-ECE30995E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73685"/>
            <a:ext cx="10515600" cy="1325563"/>
          </a:xfrm>
        </p:spPr>
        <p:txBody>
          <a:bodyPr/>
          <a:lstStyle/>
          <a:p>
            <a:r>
              <a:rPr lang="ru-RU" b="1" dirty="0"/>
              <a:t>Первый раздел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CCDD6D-E238-4F37-8567-B67C3D82C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702491"/>
            <a:ext cx="11033760" cy="48358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может быть размещена информация: </a:t>
            </a:r>
          </a:p>
          <a:p>
            <a:r>
              <a:rPr lang="ru-RU" sz="2800" dirty="0"/>
              <a:t>о специфике расположения ДОО, </a:t>
            </a:r>
          </a:p>
          <a:p>
            <a:r>
              <a:rPr lang="ru-RU" sz="2800" dirty="0"/>
              <a:t>особенностях социального окружения, </a:t>
            </a:r>
          </a:p>
          <a:p>
            <a:r>
              <a:rPr lang="ru-RU" sz="2800" dirty="0"/>
              <a:t>источниках положительного или отрицательного влияния на детей,</a:t>
            </a:r>
          </a:p>
          <a:p>
            <a:r>
              <a:rPr lang="ru-RU" sz="2800" dirty="0"/>
              <a:t> значимых партнерах организации, </a:t>
            </a:r>
          </a:p>
          <a:p>
            <a:r>
              <a:rPr lang="ru-RU" sz="2800" dirty="0"/>
              <a:t>особенностях контингента обучающихся, </a:t>
            </a:r>
          </a:p>
          <a:p>
            <a:r>
              <a:rPr lang="ru-RU" sz="2800" dirty="0"/>
              <a:t>оригинальных воспитательных находках учреждения, </a:t>
            </a:r>
          </a:p>
          <a:p>
            <a:r>
              <a:rPr lang="ru-RU" sz="2800" dirty="0"/>
              <a:t>важных для организации принципах и традициях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2979896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56D56-9E54-47F2-9CFE-34D13936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782" y="54123"/>
            <a:ext cx="9603275" cy="1049235"/>
          </a:xfrm>
        </p:spPr>
        <p:txBody>
          <a:bodyPr/>
          <a:lstStyle/>
          <a:p>
            <a:r>
              <a:rPr lang="ru-RU" b="1" dirty="0"/>
              <a:t>Второй раздел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8B7E2F-4D96-4896-A69E-0C0A9E2D6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151" y="970704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на основе базовых общественных ценностей формулируется </a:t>
            </a:r>
            <a:r>
              <a:rPr lang="ru-RU" sz="3600" dirty="0">
                <a:solidFill>
                  <a:srgbClr val="C00000"/>
                </a:solidFill>
              </a:rPr>
              <a:t>цель</a:t>
            </a:r>
            <a:r>
              <a:rPr lang="ru-RU" sz="3600" dirty="0"/>
              <a:t> воспитания и </a:t>
            </a:r>
            <a:r>
              <a:rPr lang="ru-RU" sz="3600" dirty="0">
                <a:solidFill>
                  <a:srgbClr val="C00000"/>
                </a:solidFill>
              </a:rPr>
              <a:t>задачи</a:t>
            </a:r>
            <a:r>
              <a:rPr lang="ru-RU" sz="3600" dirty="0"/>
              <a:t>, которые детскому саду предстоит решать для достижения цели. 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063AD95-5797-42BE-94E2-0B784C0234A3}"/>
              </a:ext>
            </a:extLst>
          </p:cNvPr>
          <p:cNvSpPr/>
          <p:nvPr/>
        </p:nvSpPr>
        <p:spPr>
          <a:xfrm>
            <a:off x="1295400" y="3840480"/>
            <a:ext cx="9464040" cy="21945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Цель детского сада </a:t>
            </a:r>
            <a:r>
              <a:rPr lang="ru-RU" sz="2400" dirty="0"/>
              <a:t>– </a:t>
            </a:r>
            <a:r>
              <a:rPr lang="ru-RU" sz="2400" dirty="0">
                <a:solidFill>
                  <a:schemeClr val="tx1"/>
                </a:solidFill>
              </a:rPr>
              <a:t>обеспечить детям полноценное и радостное проживание детства как уникального периода развития и формирования личности ребенка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через</a:t>
            </a:r>
            <a:r>
              <a:rPr lang="ru-RU" sz="2400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поддержку естественных процессов </a:t>
            </a:r>
            <a:r>
              <a:rPr lang="ru-RU" sz="2400" b="1" dirty="0">
                <a:solidFill>
                  <a:srgbClr val="FF0000"/>
                </a:solidFill>
              </a:rPr>
              <a:t>развития, воспитания </a:t>
            </a:r>
            <a:r>
              <a:rPr lang="ru-RU" sz="2400" b="1" dirty="0">
                <a:solidFill>
                  <a:schemeClr val="tx1"/>
                </a:solidFill>
              </a:rPr>
              <a:t>и </a:t>
            </a:r>
            <a:r>
              <a:rPr lang="ru-RU" sz="2400" dirty="0">
                <a:solidFill>
                  <a:schemeClr val="tx1"/>
                </a:solidFill>
              </a:rPr>
              <a:t>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520545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3B2BBEF-ABBD-49F0-AC99-C3DB2FB492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222949"/>
              </p:ext>
            </p:extLst>
          </p:nvPr>
        </p:nvGraphicFramePr>
        <p:xfrm>
          <a:off x="268941" y="396240"/>
          <a:ext cx="11923059" cy="611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7487">
                  <a:extLst>
                    <a:ext uri="{9D8B030D-6E8A-4147-A177-3AD203B41FA5}">
                      <a16:colId xmlns:a16="http://schemas.microsoft.com/office/drawing/2014/main" val="3096561226"/>
                    </a:ext>
                  </a:extLst>
                </a:gridCol>
                <a:gridCol w="8975572">
                  <a:extLst>
                    <a:ext uri="{9D8B030D-6E8A-4147-A177-3AD203B41FA5}">
                      <a16:colId xmlns:a16="http://schemas.microsoft.com/office/drawing/2014/main" val="3876484688"/>
                    </a:ext>
                  </a:extLst>
                </a:gridCol>
              </a:tblGrid>
              <a:tr h="6112137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Раздел 2. «Цель и задачи воспитания»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Ключевые позиции: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писать общие.</a:t>
                      </a: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Конкретизировать для ОО.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Цель воспитания -личностное развитие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дошкольников, проявляющееся:</a:t>
                      </a:r>
                    </a:p>
                    <a:p>
                      <a:r>
                        <a:rPr lang="ru-RU" sz="3200" b="1" dirty="0">
                          <a:solidFill>
                            <a:srgbClr val="FF0000"/>
                          </a:solidFill>
                        </a:rPr>
                        <a:t>???????????????????????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1) в усвоении ими </a:t>
                      </a:r>
                      <a:r>
                        <a:rPr lang="ru-RU" sz="2400" b="0" dirty="0">
                          <a:solidFill>
                            <a:srgbClr val="C00000"/>
                          </a:solidFill>
                        </a:rPr>
                        <a:t>знаний основных норм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, которые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общество выработало на основе этих ценностей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(то есть, в усвоении ими социально значимых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знаний);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2) в развитии их </a:t>
                      </a:r>
                      <a:r>
                        <a:rPr lang="ru-RU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позитивных отношений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к этим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общественным </a:t>
                      </a:r>
                      <a:r>
                        <a:rPr lang="ru-RU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ценностям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(то есть в развитии их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социально значимых отношений);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3) в приобретении ими </a:t>
                      </a:r>
                      <a:r>
                        <a:rPr lang="ru-RU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соответствующего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 этим </a:t>
                      </a:r>
                    </a:p>
                    <a:p>
                      <a:r>
                        <a:rPr lang="ru-RU" sz="24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ценностям опыта поведения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, опыта применения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сформированных знаний и отношений на практике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(то есть в приобретении ими опыта осуществления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социально значимых дел)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88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665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C8F8AA3-7672-4AF5-9C00-107C8491CB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289073"/>
              </p:ext>
            </p:extLst>
          </p:nvPr>
        </p:nvGraphicFramePr>
        <p:xfrm>
          <a:off x="290854" y="125506"/>
          <a:ext cx="11614275" cy="6606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153">
                  <a:extLst>
                    <a:ext uri="{9D8B030D-6E8A-4147-A177-3AD203B41FA5}">
                      <a16:colId xmlns:a16="http://schemas.microsoft.com/office/drawing/2014/main" val="3096561226"/>
                    </a:ext>
                  </a:extLst>
                </a:gridCol>
                <a:gridCol w="8743122">
                  <a:extLst>
                    <a:ext uri="{9D8B030D-6E8A-4147-A177-3AD203B41FA5}">
                      <a16:colId xmlns:a16="http://schemas.microsoft.com/office/drawing/2014/main" val="3876484688"/>
                    </a:ext>
                  </a:extLst>
                </a:gridCol>
              </a:tblGrid>
              <a:tr h="6606988"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rgbClr val="7030A0"/>
                          </a:solidFill>
                        </a:rPr>
                        <a:t>Целевые приоритеты </a:t>
                      </a:r>
                    </a:p>
                    <a:p>
                      <a:r>
                        <a:rPr lang="ru-RU" sz="3200" dirty="0">
                          <a:solidFill>
                            <a:schemeClr val="accent1"/>
                          </a:solidFill>
                        </a:rPr>
                        <a:t>начального образования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Знание младшим школьником данных социальных норм: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- быть 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</a:rPr>
                        <a:t>любящим, послушным и отзывчивым…;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- быть </a:t>
                      </a:r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трудолюбивым…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знать и любить свою Родину… ;</a:t>
                      </a:r>
                    </a:p>
                    <a:p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беречь и охранять природу; 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- проявлять </a:t>
                      </a:r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миролюбие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;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- стремиться </a:t>
                      </a:r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узнавать что-то новое;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быть вежливым и опрятным, скромным и приветливым;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- соблюдать правила личной гигиены, вести здоровый образ жизни; </a:t>
                      </a:r>
                    </a:p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- уметь </a:t>
                      </a:r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сопереживать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, устанавливать хорошие </a:t>
                      </a:r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уважительные отношения с другими людьми;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быть </a:t>
                      </a:r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уверенным в себе, открытым и общительным;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уметь </a:t>
                      </a:r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ставить перед собой цели и проявлять инициативу, отстаивать своё мнение и действовать </a:t>
                      </a:r>
                    </a:p>
                    <a:p>
                      <a:r>
                        <a:rPr lang="ru-RU" sz="2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самостоятельно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</a:rPr>
                        <a:t>, без помощи старших. 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88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77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1A21D-0C43-4147-9DB8-81597BD9E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Участие педагогических работников в разработке рабочих программ воспитания в дошкольной образовательной организации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19885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B0F769-80FF-4130-8123-5AD892CB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156419"/>
            <a:ext cx="9603275" cy="1049235"/>
          </a:xfrm>
        </p:spPr>
        <p:txBody>
          <a:bodyPr/>
          <a:lstStyle/>
          <a:p>
            <a:r>
              <a:rPr lang="ru-RU" b="1" dirty="0"/>
              <a:t>Раздел «Виды, формы и содержание деятельности»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DEEA8E-401C-4A97-88D6-EB20AEC38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1045030"/>
            <a:ext cx="11780520" cy="51319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необходимо показать, каким образом будут реализованы поставленные цели и задачи воспитания. </a:t>
            </a:r>
          </a:p>
          <a:p>
            <a:pPr marL="0" indent="0">
              <a:buNone/>
            </a:pPr>
            <a:r>
              <a:rPr lang="ru-RU" dirty="0"/>
              <a:t>Раздел может состоять из </a:t>
            </a:r>
            <a:r>
              <a:rPr lang="ru-RU" dirty="0">
                <a:solidFill>
                  <a:srgbClr val="C00000"/>
                </a:solidFill>
              </a:rPr>
              <a:t>набора тематических модулей</a:t>
            </a:r>
            <a:r>
              <a:rPr lang="ru-RU" dirty="0"/>
              <a:t>, которые направлены на решение одной из поставленных задач воспитания или соответствуют одному из направлений воспитательной работы детского сада. </a:t>
            </a:r>
          </a:p>
          <a:p>
            <a:pPr marL="0" indent="0">
              <a:buNone/>
            </a:pPr>
            <a:r>
              <a:rPr lang="ru-RU" dirty="0"/>
              <a:t>Например: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Организация  непосредственно организованной образовательной деятельности,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Образовательные события,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Развивающая предметно-пространственная среда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Работа с родителями,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организация предметно-эстетической среды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Физкультурные мероприятия,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и т.д. </a:t>
            </a:r>
          </a:p>
        </p:txBody>
      </p:sp>
    </p:spTree>
    <p:extLst>
      <p:ext uri="{BB962C8B-B14F-4D97-AF65-F5344CB8AC3E}">
        <p14:creationId xmlns:p14="http://schemas.microsoft.com/office/powerpoint/2010/main" val="852091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4D1C8E-E72F-4168-9447-083F33F1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Четвертый раздел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1AB7C7-80D8-438C-B61D-710F3E991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посвящают самоанализу воспитательной работы в образовательной организации, реализующей программы дошкольного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2365444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616A1B4-BC5B-4356-9FFF-055BB98E1B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448054"/>
              </p:ext>
            </p:extLst>
          </p:nvPr>
        </p:nvGraphicFramePr>
        <p:xfrm>
          <a:off x="288862" y="251012"/>
          <a:ext cx="11614275" cy="6606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153">
                  <a:extLst>
                    <a:ext uri="{9D8B030D-6E8A-4147-A177-3AD203B41FA5}">
                      <a16:colId xmlns:a16="http://schemas.microsoft.com/office/drawing/2014/main" val="3096561226"/>
                    </a:ext>
                  </a:extLst>
                </a:gridCol>
                <a:gridCol w="8743122">
                  <a:extLst>
                    <a:ext uri="{9D8B030D-6E8A-4147-A177-3AD203B41FA5}">
                      <a16:colId xmlns:a16="http://schemas.microsoft.com/office/drawing/2014/main" val="3876484688"/>
                    </a:ext>
                  </a:extLst>
                </a:gridCol>
              </a:tblGrid>
              <a:tr h="6606988"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rgbClr val="FF0000"/>
                          </a:solidFill>
                        </a:rPr>
                        <a:t>Раздел4. ОСНОВНЫЕ НАПРАВЛЕНИЯ САМОАНАЛИЗА </a:t>
                      </a:r>
                    </a:p>
                    <a:p>
                      <a:r>
                        <a:rPr lang="ru-RU" sz="2800" b="0" dirty="0">
                          <a:solidFill>
                            <a:srgbClr val="FF0000"/>
                          </a:solidFill>
                        </a:rPr>
                        <a:t>ВОСПИТАТЕЛЬНОЙ РАБОТЫ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rgbClr val="002060"/>
                          </a:solidFill>
                        </a:rPr>
                        <a:t>Ключевые позиции:</a:t>
                      </a:r>
                    </a:p>
                    <a:p>
                      <a:r>
                        <a:rPr lang="ru-RU" sz="2800" b="0" dirty="0">
                          <a:solidFill>
                            <a:srgbClr val="FF0000"/>
                          </a:solidFill>
                        </a:rPr>
                        <a:t>Только описание </a:t>
                      </a:r>
                      <a:r>
                        <a:rPr lang="ru-RU" sz="2800" b="0" dirty="0">
                          <a:solidFill>
                            <a:srgbClr val="00B050"/>
                          </a:solidFill>
                        </a:rPr>
                        <a:t>что</a:t>
                      </a:r>
                      <a:r>
                        <a:rPr lang="ru-RU" sz="2800" b="0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ru-RU" sz="28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как</a:t>
                      </a:r>
                      <a:r>
                        <a:rPr lang="ru-RU" sz="2800" b="0" dirty="0">
                          <a:solidFill>
                            <a:srgbClr val="FF0000"/>
                          </a:solidFill>
                        </a:rPr>
                        <a:t> и по </a:t>
                      </a:r>
                      <a:r>
                        <a:rPr lang="ru-RU" sz="2800" b="0" dirty="0">
                          <a:solidFill>
                            <a:srgbClr val="00B0F0"/>
                          </a:solidFill>
                        </a:rPr>
                        <a:t>каким критериям </a:t>
                      </a:r>
                      <a:r>
                        <a:rPr lang="ru-RU" sz="2800" b="0" dirty="0">
                          <a:solidFill>
                            <a:srgbClr val="FF0000"/>
                          </a:solidFill>
                        </a:rPr>
                        <a:t>анализировали</a:t>
                      </a:r>
                    </a:p>
                    <a:p>
                      <a:endParaRPr lang="ru-RU" sz="3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2600" b="1" dirty="0">
                          <a:solidFill>
                            <a:schemeClr val="tx1"/>
                          </a:solidFill>
                        </a:rPr>
                        <a:t>Результаты воспитания, социализации и саморазвития. </a:t>
                      </a:r>
                    </a:p>
                    <a:p>
                      <a:r>
                        <a:rPr lang="ru-RU" sz="2600" b="0" dirty="0">
                          <a:solidFill>
                            <a:schemeClr val="tx1"/>
                          </a:solidFill>
                        </a:rPr>
                        <a:t> Критерием является </a:t>
                      </a:r>
                      <a:r>
                        <a:rPr lang="ru-RU" sz="2600" b="0" dirty="0">
                          <a:solidFill>
                            <a:srgbClr val="FF0000"/>
                          </a:solidFill>
                        </a:rPr>
                        <a:t>динамика личностного </a:t>
                      </a:r>
                      <a:r>
                        <a:rPr lang="ru-RU" sz="2600" b="0" dirty="0">
                          <a:solidFill>
                            <a:schemeClr val="tx1"/>
                          </a:solidFill>
                        </a:rPr>
                        <a:t>развития. </a:t>
                      </a:r>
                    </a:p>
                    <a:p>
                      <a:r>
                        <a:rPr lang="ru-RU" sz="2600" b="0" dirty="0">
                          <a:solidFill>
                            <a:schemeClr val="tx1"/>
                          </a:solidFill>
                        </a:rPr>
                        <a:t> Осуществляется </a:t>
                      </a:r>
                      <a:r>
                        <a:rPr lang="ru-RU" sz="2600" b="0" dirty="0">
                          <a:solidFill>
                            <a:srgbClr val="FF0000"/>
                          </a:solidFill>
                        </a:rPr>
                        <a:t>анализ</a:t>
                      </a:r>
                      <a:r>
                        <a:rPr lang="ru-RU" sz="2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600" b="0" dirty="0">
                          <a:solidFill>
                            <a:srgbClr val="00B0F0"/>
                          </a:solidFill>
                        </a:rPr>
                        <a:t>воспитателем совместно с старшим воспитателем </a:t>
                      </a:r>
                      <a:r>
                        <a:rPr lang="ru-RU" sz="2600" b="0" dirty="0">
                          <a:solidFill>
                            <a:schemeClr val="tx1"/>
                          </a:solidFill>
                        </a:rPr>
                        <a:t>с последующим обсуждением его результатов.</a:t>
                      </a:r>
                    </a:p>
                    <a:p>
                      <a:r>
                        <a:rPr lang="ru-RU" sz="2600" b="0" dirty="0">
                          <a:solidFill>
                            <a:schemeClr val="tx1"/>
                          </a:solidFill>
                        </a:rPr>
                        <a:t> </a:t>
                      </a:r>
                      <a:r>
                        <a:rPr lang="ru-RU" sz="2600" b="0" dirty="0">
                          <a:solidFill>
                            <a:srgbClr val="FF0000"/>
                          </a:solidFill>
                        </a:rPr>
                        <a:t>Способом получения информации </a:t>
                      </a:r>
                      <a:r>
                        <a:rPr lang="ru-RU" sz="2600" b="0" dirty="0">
                          <a:solidFill>
                            <a:schemeClr val="tx1"/>
                          </a:solidFill>
                        </a:rPr>
                        <a:t>о результатах воспитания, социализации дошкольников является </a:t>
                      </a:r>
                      <a:r>
                        <a:rPr lang="ru-RU" sz="2600" b="1" i="1" u="sng" dirty="0">
                          <a:solidFill>
                            <a:srgbClr val="FF0000"/>
                          </a:solidFill>
                        </a:rPr>
                        <a:t>педагогическое наблюдение</a:t>
                      </a:r>
                      <a:r>
                        <a:rPr lang="ru-RU" sz="2600" b="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endParaRPr lang="ru-RU" sz="2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600" b="0" dirty="0">
                          <a:solidFill>
                            <a:schemeClr val="tx1"/>
                          </a:solidFill>
                        </a:rPr>
                        <a:t> Внимание уделяется следующим вопросам:   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ru-RU" sz="2600" b="0" dirty="0">
                          <a:solidFill>
                            <a:srgbClr val="00B050"/>
                          </a:solidFill>
                        </a:rPr>
                        <a:t>какие проблемы личностного развития удалось решить, какие не удалось и почему; 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ru-RU" sz="2600" b="0" dirty="0">
                          <a:solidFill>
                            <a:srgbClr val="00B050"/>
                          </a:solidFill>
                        </a:rPr>
                        <a:t>какие новые проблемы появились, над чем далее предстоит работать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88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688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DDD775A-190D-4CFF-9802-FFE2C2C281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174663"/>
              </p:ext>
            </p:extLst>
          </p:nvPr>
        </p:nvGraphicFramePr>
        <p:xfrm>
          <a:off x="288862" y="251012"/>
          <a:ext cx="11614275" cy="6606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153">
                  <a:extLst>
                    <a:ext uri="{9D8B030D-6E8A-4147-A177-3AD203B41FA5}">
                      <a16:colId xmlns:a16="http://schemas.microsoft.com/office/drawing/2014/main" val="3096561226"/>
                    </a:ext>
                  </a:extLst>
                </a:gridCol>
                <a:gridCol w="8743122">
                  <a:extLst>
                    <a:ext uri="{9D8B030D-6E8A-4147-A177-3AD203B41FA5}">
                      <a16:colId xmlns:a16="http://schemas.microsoft.com/office/drawing/2014/main" val="3876484688"/>
                    </a:ext>
                  </a:extLst>
                </a:gridCol>
              </a:tblGrid>
              <a:tr h="6606988"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Раздел4. ОСНОВНЫЕ НАПРАВЛЕНИЯ САМОАНАЛИЗА </a:t>
                      </a: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ВОСПИТАТЕЛЬНОЙ РАБОТЫ</a:t>
                      </a:r>
                    </a:p>
                    <a:p>
                      <a:endParaRPr lang="ru-RU" sz="3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2. Состояние организуемой в ДОО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совместной </a:t>
                      </a:r>
                    </a:p>
                    <a:p>
                      <a:r>
                        <a:rPr lang="ru-RU" sz="2400" b="1" dirty="0">
                          <a:solidFill>
                            <a:srgbClr val="C00000"/>
                          </a:solidFill>
                        </a:rPr>
                        <a:t>деятельности детей и взрослых.</a:t>
                      </a: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 </a:t>
                      </a:r>
                      <a:r>
                        <a:rPr lang="ru-RU" sz="2800" b="0" dirty="0">
                          <a:solidFill>
                            <a:srgbClr val="FF0000"/>
                          </a:solidFill>
                        </a:rPr>
                        <a:t>Критерием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 является наличие в ДОО </a:t>
                      </a:r>
                      <a:r>
                        <a:rPr lang="ru-RU" sz="2800" b="0" dirty="0">
                          <a:solidFill>
                            <a:srgbClr val="FF0000"/>
                          </a:solidFill>
                        </a:rPr>
                        <a:t>интересной, событийно насыщенной и личностно развивающей совместной деятельности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="0" dirty="0">
                          <a:solidFill>
                            <a:srgbClr val="002060"/>
                          </a:solidFill>
                        </a:rPr>
                        <a:t>детей и взрослых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 Осуществляется </a:t>
                      </a:r>
                      <a:r>
                        <a:rPr lang="ru-RU" sz="2800" b="0" dirty="0">
                          <a:solidFill>
                            <a:srgbClr val="C00000"/>
                          </a:solidFill>
                        </a:rPr>
                        <a:t>анализ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 сотрудниками ДОО и родителями, хорошо знакомыми с деятельностью ДОО. </a:t>
                      </a: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 </a:t>
                      </a:r>
                      <a:r>
                        <a:rPr lang="ru-RU" sz="2800" b="1" u="sng" dirty="0">
                          <a:solidFill>
                            <a:srgbClr val="00B0F0"/>
                          </a:solidFill>
                        </a:rPr>
                        <a:t>Способами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 получения информации о совместной </a:t>
                      </a: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деятельности детей и взрослых могут быть </a:t>
                      </a:r>
                      <a:r>
                        <a:rPr lang="ru-RU" sz="2800" b="0" dirty="0">
                          <a:solidFill>
                            <a:srgbClr val="FF0000"/>
                          </a:solidFill>
                        </a:rPr>
                        <a:t>беседы с 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родителями</a:t>
                      </a:r>
                      <a:r>
                        <a:rPr lang="ru-RU" sz="2800" b="0" dirty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 анкетирование. </a:t>
                      </a: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Полученные результаты обсуждаются на </a:t>
                      </a: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заседании методического объединения или педагогическом совете.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88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728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8E49699F-8B81-495A-A3C4-4CF772DE24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217742"/>
              </p:ext>
            </p:extLst>
          </p:nvPr>
        </p:nvGraphicFramePr>
        <p:xfrm>
          <a:off x="288862" y="164950"/>
          <a:ext cx="11614275" cy="6606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153">
                  <a:extLst>
                    <a:ext uri="{9D8B030D-6E8A-4147-A177-3AD203B41FA5}">
                      <a16:colId xmlns:a16="http://schemas.microsoft.com/office/drawing/2014/main" val="3096561226"/>
                    </a:ext>
                  </a:extLst>
                </a:gridCol>
                <a:gridCol w="8743122">
                  <a:extLst>
                    <a:ext uri="{9D8B030D-6E8A-4147-A177-3AD203B41FA5}">
                      <a16:colId xmlns:a16="http://schemas.microsoft.com/office/drawing/2014/main" val="3876484688"/>
                    </a:ext>
                  </a:extLst>
                </a:gridCol>
              </a:tblGrid>
              <a:tr h="6606988"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Раздел4. ОСНОВНЫЕ НАПРАВЛЕНИЯ САМОАНАЛИЗА </a:t>
                      </a: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ВОСПИТАТЕЛЬНОЙ РАБОТЫ</a:t>
                      </a:r>
                    </a:p>
                    <a:p>
                      <a:endParaRPr lang="ru-RU" sz="32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Вопрос, связанные с  качеством (на выбор):</a:t>
                      </a: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- проводимых общих ключевых дел;</a:t>
                      </a: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- совместной деятельности в рамках НОД;</a:t>
                      </a: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- проводимых в ДОО экскурсий, экспедиций, походов; 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организации предметно-эстетической среды ДОО;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Усовершенствование развивающей предметно-пространственной среды;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взаимодействия ДОО и семей школьников.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Tx/>
                        <a:buChar char="-"/>
                      </a:pP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ru-RU" sz="2800" b="0" dirty="0">
                          <a:solidFill>
                            <a:srgbClr val="C00000"/>
                          </a:solidFill>
                        </a:rPr>
                        <a:t>Итогом самоанализа ВР является перечень выявленных проблем,   над которыми предстоит работать педагогическому коллективу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  <a:alpha val="4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88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948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18FD900-C522-4D50-B887-2DB7FD99C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8736" y="802298"/>
            <a:ext cx="9388284" cy="2541431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7030A0"/>
                </a:solidFill>
              </a:rPr>
              <a:t>Участие работников дошкольной образовательной организации в проектировании рабочей программы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1705103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E2BC2-F28A-4CB5-AAEB-F7C4C2205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Программе: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B26914-E6AF-40CE-8983-9FA2F54DF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080"/>
            <a:ext cx="10515600" cy="515588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ru-RU" sz="4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4400" dirty="0" err="1"/>
              <a:t>вразумительн</a:t>
            </a:r>
            <a:r>
              <a:rPr lang="ru-RU" sz="4400" dirty="0"/>
              <a:t>ость</a:t>
            </a:r>
            <a:r>
              <a:rPr lang="en-US" sz="4400" dirty="0"/>
              <a:t>, </a:t>
            </a:r>
            <a:endParaRPr lang="ru-RU" sz="44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4400" dirty="0"/>
              <a:t>«р</a:t>
            </a:r>
            <a:r>
              <a:rPr lang="en-US" sz="4400" dirty="0" err="1"/>
              <a:t>абоч</a:t>
            </a:r>
            <a:r>
              <a:rPr lang="ru-RU" sz="4400" dirty="0" err="1"/>
              <a:t>ая</a:t>
            </a:r>
            <a:r>
              <a:rPr lang="ru-RU" sz="4400" dirty="0"/>
              <a:t>» Программа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dirty="0">
                <a:solidFill>
                  <a:srgbClr val="C00000"/>
                </a:solidFill>
              </a:rPr>
              <a:t>Небольшой объем!!!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endParaRPr lang="ru-RU" sz="4400" dirty="0"/>
          </a:p>
          <a:p>
            <a:pPr>
              <a:buFont typeface="Wingdings" panose="05000000000000000000" pitchFamily="2" charset="2"/>
              <a:buChar char="ü"/>
            </a:pPr>
            <a:endParaRPr lang="ru-RU" sz="4400" dirty="0"/>
          </a:p>
          <a:p>
            <a:pPr marL="0" indent="0">
              <a:buNone/>
            </a:pPr>
            <a:r>
              <a:rPr lang="ru-RU" sz="4400" dirty="0">
                <a:solidFill>
                  <a:srgbClr val="C00000"/>
                </a:solidFill>
              </a:rPr>
              <a:t>Правила разработки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939061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7030A0"/>
                </a:solidFill>
              </a:rPr>
              <a:t>Воспитательный процесс: особенности, требования к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419029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D1331-465C-4E7D-BE65-E6FBAB792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79"/>
            <a:ext cx="10515600" cy="1325563"/>
          </a:xfrm>
        </p:spPr>
        <p:txBody>
          <a:bodyPr/>
          <a:lstStyle/>
          <a:p>
            <a:r>
              <a:rPr lang="ru-RU" b="1" dirty="0"/>
              <a:t>Нормативно-правовое и информационное обеспечение</a:t>
            </a:r>
            <a:endParaRPr lang="ru-RU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1552957-A3FA-4679-B966-5354A6D68C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23452" y="1320043"/>
            <a:ext cx="10359246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Конституция Российской Федерации (ред. от 04.07.2020г.) ст.67.1 , п.4;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Федеральный закон Российской Федерации от 29.12.2012 г. № 273-ФЗ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«Об образовании в Российской Федерации»;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Федеральный государственный образовательный стандарт дошкольного образования,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утвержден приказом Министерства образования и науки России от 17 октября 2013г. № 1155;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Указ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Президента Российской Федерации Путина В.В. от 07.05.2018 № 204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«О национальных целях и стратегических задачах развития Российской Федерации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период до 2024 года»;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Федеральный закон от 31.07.2020 г. № 304-ФЗ «О внесении изменений в Федеральный закон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«Об образовании в Российской Федерации» по вопросам воспитания обучающихся;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Стратегия развития воспитания в Российской Федерации на период до 2025,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утверждена распоряжением Правительства Российской Федерации от 29 мая 2015 г. № 996-р;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1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C3EEB-D8A9-4CFE-9C07-FDA14CE8E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665" y="107833"/>
            <a:ext cx="9603275" cy="104923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Приоритетные направления воспитания обозначены в Стратегии развития воспитания в Российской Федерации на период до 2025 года: </a:t>
            </a:r>
            <a:br>
              <a:rPr lang="ru-RU" sz="3200" dirty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3E98F-3439-4C42-A991-EA4D609E9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43" y="2015732"/>
            <a:ext cx="10604911" cy="34506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- гражданское и патриотическое воспитание;</a:t>
            </a:r>
          </a:p>
          <a:p>
            <a:pPr marL="0" indent="0">
              <a:buNone/>
            </a:pPr>
            <a:r>
              <a:rPr lang="ru-RU" dirty="0"/>
              <a:t>- духовно-нравственное развитие;</a:t>
            </a:r>
          </a:p>
          <a:p>
            <a:pPr marL="0" indent="0">
              <a:buNone/>
            </a:pPr>
            <a:r>
              <a:rPr lang="ru-RU" dirty="0"/>
              <a:t>- приобщение детей к культурному наследию;</a:t>
            </a:r>
          </a:p>
          <a:p>
            <a:pPr marL="0" indent="0">
              <a:buNone/>
            </a:pPr>
            <a:r>
              <a:rPr lang="ru-RU" dirty="0"/>
              <a:t>- физическое развитие и культура здоровья;</a:t>
            </a:r>
          </a:p>
          <a:p>
            <a:pPr marL="0" indent="0">
              <a:buNone/>
            </a:pPr>
            <a:r>
              <a:rPr lang="ru-RU" dirty="0"/>
              <a:t>- трудовое воспитание и профессиональное самоопределение;</a:t>
            </a:r>
          </a:p>
          <a:p>
            <a:pPr marL="0" indent="0">
              <a:buNone/>
            </a:pPr>
            <a:r>
              <a:rPr lang="ru-RU" dirty="0"/>
              <a:t>- экологическое воспитание.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54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CD82F-8CE3-4C85-B0A1-99B3F106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4923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Усиление воспитательного компонента образовательной деятельности нашло отражение в новой редакции Федерального закона от 31.07.2020г. № 304-ФЗ «О внесении изменений в Федеральный закон «Об образовании в Российской Федерации» по вопросам воспитания обучающихся»:</a:t>
            </a:r>
            <a:br>
              <a:rPr lang="ru-RU" sz="2400" dirty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826F735-47BF-4896-A3D2-9E3AE7198D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759660"/>
              </p:ext>
            </p:extLst>
          </p:nvPr>
        </p:nvGraphicFramePr>
        <p:xfrm>
          <a:off x="627311" y="1405639"/>
          <a:ext cx="10516461" cy="53764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516461">
                  <a:extLst>
                    <a:ext uri="{9D8B030D-6E8A-4147-A177-3AD203B41FA5}">
                      <a16:colId xmlns:a16="http://schemas.microsoft.com/office/drawing/2014/main" val="3797515108"/>
                    </a:ext>
                  </a:extLst>
                </a:gridCol>
              </a:tblGrid>
              <a:tr h="53764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689" marR="130689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984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9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0F594-8911-46F6-871A-E6C7006B2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22" y="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Добавлена новая статья о разработке программы воспитания и календарного плана воспитательной работы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22EE933-3E71-4F50-BC07-6F53C5ED8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825343"/>
              </p:ext>
            </p:extLst>
          </p:nvPr>
        </p:nvGraphicFramePr>
        <p:xfrm>
          <a:off x="121920" y="1386841"/>
          <a:ext cx="11765280" cy="51060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765280">
                  <a:extLst>
                    <a:ext uri="{9D8B030D-6E8A-4147-A177-3AD203B41FA5}">
                      <a16:colId xmlns:a16="http://schemas.microsoft.com/office/drawing/2014/main" val="2495546053"/>
                    </a:ext>
                  </a:extLst>
                </a:gridCol>
              </a:tblGrid>
              <a:tr h="545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Статья 12.1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035679"/>
                  </a:ext>
                </a:extLst>
              </a:tr>
              <a:tr h="4560272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1. Воспитание обучающихся при освоении ими основных образовательных программ… 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осуществляется на основе включаемых в образовательную программу </a:t>
                      </a:r>
                      <a:r>
                        <a:rPr lang="ru-RU" sz="2400" dirty="0">
                          <a:solidFill>
                            <a:srgbClr val="00B0F0"/>
                          </a:solidFill>
                          <a:effectLst/>
                        </a:rPr>
                        <a:t>рабочей программы воспитания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ru-RU" sz="2400" dirty="0">
                          <a:solidFill>
                            <a:srgbClr val="7030A0"/>
                          </a:solidFill>
                          <a:effectLst/>
                        </a:rPr>
                        <a:t>календарного плана воспитательной работы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, разрабатываемых и утверждаемых такими организациями </a:t>
                      </a:r>
                      <a:r>
                        <a:rPr lang="ru-RU" sz="3600" dirty="0">
                          <a:solidFill>
                            <a:srgbClr val="C00000"/>
                          </a:solidFill>
                          <a:effectLst/>
                        </a:rPr>
                        <a:t>самостоятельно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3. В разработке рабочих программ воспитания и календарных планов воспитательной работы имеют право принимать участие указанные в </a:t>
                      </a:r>
                      <a:r>
                        <a:rPr lang="ru-RU" sz="2400" u="sng" dirty="0">
                          <a:solidFill>
                            <a:schemeClr val="tx1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части 6 статьи 26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настоящего Федерального закона советы обучающихся, советы родителей, представительные органы обучающихся (при их наличии).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08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35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1FCA58-5073-44DF-81AF-E3655C73E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873" y="232229"/>
            <a:ext cx="9603275" cy="1049235"/>
          </a:xfrm>
        </p:spPr>
        <p:txBody>
          <a:bodyPr/>
          <a:lstStyle/>
          <a:p>
            <a:r>
              <a:rPr lang="ru-RU" dirty="0"/>
              <a:t>2. Конкретизировано определение «образовательная программа»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FF8952D-64F5-4388-98F5-3F4B947765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230712"/>
              </p:ext>
            </p:extLst>
          </p:nvPr>
        </p:nvGraphicFramePr>
        <p:xfrm>
          <a:off x="348343" y="2016125"/>
          <a:ext cx="11406122" cy="44488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406122">
                  <a:extLst>
                    <a:ext uri="{9D8B030D-6E8A-4147-A177-3AD203B41FA5}">
                      <a16:colId xmlns:a16="http://schemas.microsoft.com/office/drawing/2014/main" val="1387364293"/>
                    </a:ext>
                  </a:extLst>
                </a:gridCol>
              </a:tblGrid>
              <a:tr h="44488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образовательная программа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2800" b="0" dirty="0">
                          <a:solidFill>
                            <a:schemeClr val="tx1"/>
                          </a:solidFill>
                          <a:effectLst/>
                        </a:rPr>
                        <a:t>комплекс основных характеристик образования (объем, содержание, планируемые результаты) и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настоящим Федеральным законом случаях 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в виде рабочей программы воспитания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2800" dirty="0">
                          <a:solidFill>
                            <a:srgbClr val="7030A0"/>
                          </a:solidFill>
                          <a:effectLst/>
                        </a:rPr>
                        <a:t>календарного плана воспитательной работы, форм аттестации</a:t>
                      </a:r>
                      <a:endParaRPr lang="ru-RU" sz="28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846" marR="51846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4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48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2C247F-4BEE-4845-AA65-5616CD7E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Срок</a:t>
            </a:r>
            <a:r>
              <a:rPr lang="ru-RU" dirty="0"/>
              <a:t> разработки рабочей программы воспитания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F70B42-C03F-4107-96C4-347B09996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Федеральный закон от 31 июля 2020 г. N 304-ФЗ вступил в силу с 1 сентября 2020 года.</a:t>
            </a:r>
          </a:p>
          <a:p>
            <a:r>
              <a:rPr lang="ru-RU" dirty="0"/>
              <a:t>Образовательные программы подлежат приведению в соответствие с положениями 273-ФЗ в редакции от 31.07.2020 года </a:t>
            </a:r>
            <a:r>
              <a:rPr lang="ru-RU" b="1" dirty="0"/>
              <a:t>не позднее 1 сентября 2021 года.</a:t>
            </a:r>
          </a:p>
          <a:p>
            <a:r>
              <a:rPr lang="ru-RU" dirty="0"/>
              <a:t>Организации, осуществляющие образовательную деятельность, обязаны проинформировать родителей (законных представителей) обучающихся об изменениях, внесенных в ООП ДО.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71500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784</TotalTime>
  <Words>1443</Words>
  <Application>Microsoft Office PowerPoint</Application>
  <PresentationFormat>Широкоэкранный</PresentationFormat>
  <Paragraphs>175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Gill Sans MT</vt:lpstr>
      <vt:lpstr>Times New Roman</vt:lpstr>
      <vt:lpstr>Wingdings</vt:lpstr>
      <vt:lpstr>Галерея</vt:lpstr>
      <vt:lpstr>Особенности проектирования рабочей программы воспитания в дошкольной образовательной организации</vt:lpstr>
      <vt:lpstr>Участие педагогических работников в разработке рабочих программ воспитания в дошкольной образовательной организации</vt:lpstr>
      <vt:lpstr>Воспитательный процесс: особенности, требования к реализации</vt:lpstr>
      <vt:lpstr>Нормативно-правовое и информационное обеспечение</vt:lpstr>
      <vt:lpstr>Приоритетные направления воспитания обозначены в Стратегии развития воспитания в Российской Федерации на период до 2025 года:  </vt:lpstr>
      <vt:lpstr>Усиление воспитательного компонента образовательной деятельности нашло отражение в новой редакции Федерального закона от 31.07.2020г. № 304-ФЗ «О внесении изменений в Федеральный закон «Об образовании в Российской Федерации» по вопросам воспитания обучающихся»: </vt:lpstr>
      <vt:lpstr>Добавлена новая статья о разработке программы воспитания и календарного плана воспитательной работы</vt:lpstr>
      <vt:lpstr>2. Конкретизировано определение «образовательная программа»</vt:lpstr>
      <vt:lpstr>Срок разработки рабочей программы воспитания</vt:lpstr>
      <vt:lpstr>Рабочая программа воспитания образовательной организации </vt:lpstr>
      <vt:lpstr>Актуальные подходы к разработке рабочей Программы воспитания в ДОО</vt:lpstr>
      <vt:lpstr>Вариант 1 </vt:lpstr>
      <vt:lpstr>Институт стратегии развития образования РАО   </vt:lpstr>
      <vt:lpstr>Особенности программ воспитания</vt:lpstr>
      <vt:lpstr>Разделы Программы воспитания: </vt:lpstr>
      <vt:lpstr>Первый раздел</vt:lpstr>
      <vt:lpstr>Второй раздел</vt:lpstr>
      <vt:lpstr>Презентация PowerPoint</vt:lpstr>
      <vt:lpstr>Презентация PowerPoint</vt:lpstr>
      <vt:lpstr>Раздел «Виды, формы и содержание деятельности»</vt:lpstr>
      <vt:lpstr>Четвертый раздел </vt:lpstr>
      <vt:lpstr>Презентация PowerPoint</vt:lpstr>
      <vt:lpstr>Презентация PowerPoint</vt:lpstr>
      <vt:lpstr>Презентация PowerPoint</vt:lpstr>
      <vt:lpstr>Участие работников дошкольной образовательной организации в проектировании рабочей программы воспитания</vt:lpstr>
      <vt:lpstr>Требования к Программе: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воспитания  и календарный план ДОУ</dc:title>
  <dc:creator>Admin</dc:creator>
  <cp:lastModifiedBy>Admin</cp:lastModifiedBy>
  <cp:revision>38</cp:revision>
  <dcterms:created xsi:type="dcterms:W3CDTF">2021-02-07T11:58:04Z</dcterms:created>
  <dcterms:modified xsi:type="dcterms:W3CDTF">2021-03-16T12:48:05Z</dcterms:modified>
</cp:coreProperties>
</file>