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_bRmxoXIlk" TargetMode="External"/><Relationship Id="rId2" Type="http://schemas.openxmlformats.org/officeDocument/2006/relationships/hyperlink" Target="https://my.mail.ru/community/nac_idea_rossii/video/_groupvideo/127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3-ZRCNqMgx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Личность педагога в достижении планируемого качества образовательной среды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Пастухова Екатерина, семейный психолог, экзистенциальный психотерапевт, член АЭАПП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36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Рекомендую к прочтению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498910"/>
            <a:ext cx="2445572" cy="38212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0" y="2498910"/>
            <a:ext cx="2674785" cy="4052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999" y="2498909"/>
            <a:ext cx="2547471" cy="38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timetoogether@gmail.com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690795" y="2431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823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Личность взрослого, как доступ ребенка к формированию собственного «Я</a:t>
            </a:r>
            <a:r>
              <a:rPr lang="ru-RU" sz="4000" dirty="0" smtClean="0"/>
              <a:t>».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2004330" y="2926080"/>
            <a:ext cx="4310743" cy="25254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437017" y="2926080"/>
            <a:ext cx="4310743" cy="25254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32959" y="3762103"/>
            <a:ext cx="142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Person</a:t>
            </a:r>
          </a:p>
          <a:p>
            <a:pPr algn="ctr"/>
            <a:r>
              <a:rPr lang="ru-RU" dirty="0" smtClean="0"/>
              <a:t>(открытость)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447109" y="3762103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Внутренний мир</a:t>
            </a:r>
          </a:p>
          <a:p>
            <a:pPr algn="ctr"/>
            <a:r>
              <a:rPr lang="ru-RU" dirty="0" smtClean="0"/>
              <a:t>(интимность)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92388" y="3762103"/>
            <a:ext cx="1598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Внешний мир </a:t>
            </a:r>
          </a:p>
          <a:p>
            <a:pPr algn="ctr"/>
            <a:r>
              <a:rPr lang="ru-RU" dirty="0" smtClean="0"/>
              <a:t>(</a:t>
            </a:r>
            <a:r>
              <a:rPr lang="ru-RU" dirty="0" err="1" smtClean="0"/>
              <a:t>инаковость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06109" y="5573742"/>
            <a:ext cx="64744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Рис. 1. Двойное соотнесение, характеризующее </a:t>
            </a:r>
            <a:r>
              <a:rPr lang="ru-RU" sz="1200" dirty="0" err="1"/>
              <a:t>Person</a:t>
            </a:r>
            <a:r>
              <a:rPr lang="ru-RU" sz="1200" dirty="0"/>
              <a:t>: </a:t>
            </a:r>
            <a:endParaRPr lang="ru-RU" sz="1200" dirty="0" smtClean="0"/>
          </a:p>
          <a:p>
            <a:pPr algn="ctr"/>
            <a:r>
              <a:rPr lang="ru-RU" sz="1200" dirty="0" smtClean="0"/>
              <a:t>обращенность </a:t>
            </a:r>
            <a:r>
              <a:rPr lang="ru-RU" sz="1200" dirty="0"/>
              <a:t>к внутреннему миру и открытость ему; </a:t>
            </a:r>
            <a:endParaRPr lang="ru-RU" sz="1200" dirty="0" smtClean="0"/>
          </a:p>
          <a:p>
            <a:pPr algn="ctr"/>
            <a:r>
              <a:rPr lang="ru-RU" sz="1200" dirty="0" smtClean="0"/>
              <a:t>обращенность </a:t>
            </a:r>
            <a:r>
              <a:rPr lang="ru-RU" sz="1200" dirty="0"/>
              <a:t>к внешнему миру и открытость ему.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67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Экзистенциальная задача </a:t>
            </a:r>
            <a:r>
              <a:rPr lang="ru-RU" sz="3200" dirty="0" err="1"/>
              <a:t>Самостановления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48806" y="2084832"/>
            <a:ext cx="69389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Быть собой значит: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</a:t>
            </a:r>
            <a:r>
              <a:rPr lang="ru-RU" dirty="0" smtClean="0"/>
              <a:t>тграничивать </a:t>
            </a:r>
            <a:r>
              <a:rPr lang="ru-RU" dirty="0"/>
              <a:t>себя в </a:t>
            </a:r>
            <a:r>
              <a:rPr lang="ru-RU" i="1" dirty="0"/>
              <a:t>отношениях </a:t>
            </a:r>
            <a:r>
              <a:rPr lang="ru-RU" dirty="0"/>
              <a:t>с миром и с другими </a:t>
            </a:r>
            <a:r>
              <a:rPr lang="ru-RU" dirty="0" smtClean="0"/>
              <a:t>людьми;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Понимать кто я, какой я и как с собой обходится.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48806" y="3805644"/>
            <a:ext cx="7899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«Чтобы </a:t>
            </a:r>
            <a:r>
              <a:rPr lang="ru-RU" dirty="0"/>
              <a:t>стать самим собой, нужно сначала увидеть самого себя и составить </a:t>
            </a:r>
            <a:r>
              <a:rPr lang="ru-RU" i="1" dirty="0"/>
              <a:t>картину </a:t>
            </a:r>
            <a:r>
              <a:rPr lang="ru-RU" dirty="0"/>
              <a:t>себя, что становится возможным благодаря определенной внутренней и внешней </a:t>
            </a:r>
            <a:r>
              <a:rPr lang="ru-RU" i="1" dirty="0"/>
              <a:t>дистанции </a:t>
            </a:r>
            <a:r>
              <a:rPr lang="ru-RU" dirty="0"/>
              <a:t>по отношению к собственным чувствам, решениям, действиям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0856" y="3770811"/>
            <a:ext cx="7907384" cy="1235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0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+mn-lt"/>
              </a:rPr>
              <a:t>Увидеть себя человек может через другого.</a:t>
            </a:r>
            <a:endParaRPr lang="ru-RU" sz="4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4128" y="2025869"/>
            <a:ext cx="3286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«Один день из жизни Эдисона»</a:t>
            </a:r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 rot="5400000">
            <a:off x="4729655" y="195024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24128" y="2451537"/>
            <a:ext cx="6538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/>
              </a:rPr>
              <a:t>Гордон </a:t>
            </a:r>
            <a:r>
              <a:rPr lang="ru-RU" dirty="0" err="1">
                <a:hlinkClick r:id="rId3"/>
              </a:rPr>
              <a:t>Ньюфелд</a:t>
            </a:r>
            <a:r>
              <a:rPr lang="ru-RU" dirty="0">
                <a:hlinkClick r:id="rId3"/>
              </a:rPr>
              <a:t>: что значит быть ответом для своего ребенка</a:t>
            </a:r>
            <a:r>
              <a:rPr lang="ru-RU" dirty="0" smtClean="0">
                <a:hlinkClick r:id="rId3"/>
              </a:rPr>
              <a:t>?</a:t>
            </a:r>
            <a:endParaRPr lang="ru-RU" dirty="0"/>
          </a:p>
          <a:p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5400000">
            <a:off x="7600043" y="2358994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99735" y="2932488"/>
            <a:ext cx="427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Гордон </a:t>
            </a:r>
            <a:r>
              <a:rPr lang="ru-RU" dirty="0" err="1">
                <a:hlinkClick r:id="rId4"/>
              </a:rPr>
              <a:t>Ньюфелд</a:t>
            </a:r>
            <a:r>
              <a:rPr lang="ru-RU" dirty="0">
                <a:hlinkClick r:id="rId4"/>
              </a:rPr>
              <a:t>: как и у кого учатся дети</a:t>
            </a:r>
            <a:endParaRPr lang="ru-RU" dirty="0"/>
          </a:p>
          <a:p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5400000">
            <a:off x="5458560" y="2894967"/>
            <a:ext cx="504497" cy="5795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71674" y="4116106"/>
            <a:ext cx="683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Другой в жизни каждого человека – это его мама.</a:t>
            </a:r>
          </a:p>
          <a:p>
            <a:r>
              <a:rPr lang="ru-RU" dirty="0" smtClean="0"/>
              <a:t>Это тот взрослый, через которого ребенок может стать увиденным.</a:t>
            </a:r>
          </a:p>
          <a:p>
            <a:r>
              <a:rPr lang="ru-RU" dirty="0" smtClean="0"/>
              <a:t>Это дает толчок для формирования «Я».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4628" y="5392057"/>
            <a:ext cx="94908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«Состоявшееся </a:t>
            </a:r>
            <a:r>
              <a:rPr lang="ru-RU" i="1" dirty="0" err="1"/>
              <a:t>самостановление</a:t>
            </a:r>
            <a:r>
              <a:rPr lang="ru-RU" dirty="0"/>
              <a:t>, таким образом, означает бытие собой с </a:t>
            </a:r>
            <a:r>
              <a:rPr lang="ru-RU" i="1" dirty="0"/>
              <a:t>чувством внутреннего согласия и с данным себе разрешением</a:t>
            </a:r>
            <a:r>
              <a:rPr lang="ru-RU" dirty="0"/>
              <a:t> быть таким, какой я есть, несмотря на все отличия от других</a:t>
            </a:r>
            <a:r>
              <a:rPr lang="ru-RU" dirty="0" smtClean="0"/>
              <a:t>.» А. </a:t>
            </a:r>
            <a:r>
              <a:rPr lang="ru-RU" dirty="0" err="1" smtClean="0"/>
              <a:t>Лэнгле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4628" y="5392057"/>
            <a:ext cx="9435662" cy="9233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98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предпосылки образования </a:t>
            </a:r>
            <a:r>
              <a:rPr lang="ru-RU" sz="4800" dirty="0" smtClean="0"/>
              <a:t>«Я»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693683" y="2025867"/>
            <a:ext cx="65663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Другие помогают человеку приобрести три </a:t>
            </a:r>
            <a:r>
              <a:rPr lang="ru-RU" sz="2800" i="1" dirty="0"/>
              <a:t>основополагающих вида опыта</a:t>
            </a:r>
            <a:r>
              <a:rPr lang="ru-RU" sz="2800" dirty="0"/>
              <a:t>, необходимых для становления </a:t>
            </a:r>
            <a:r>
              <a:rPr lang="ru-RU" sz="2800" dirty="0" smtClean="0"/>
              <a:t>«Я», </a:t>
            </a:r>
            <a:r>
              <a:rPr lang="ru-RU" sz="2800" dirty="0"/>
              <a:t>а именно: </a:t>
            </a:r>
            <a:endParaRPr lang="ru-R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уважительное внимание;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справедливое </a:t>
            </a:r>
            <a:r>
              <a:rPr lang="ru-RU" sz="2800" dirty="0"/>
              <a:t>отношение </a:t>
            </a:r>
            <a:r>
              <a:rPr lang="ru-RU" sz="2800" dirty="0" smtClean="0"/>
              <a:t>со </a:t>
            </a:r>
            <a:r>
              <a:rPr lang="ru-RU" sz="2800" dirty="0"/>
              <a:t>стороны </a:t>
            </a:r>
            <a:r>
              <a:rPr lang="ru-RU" sz="2800" dirty="0" smtClean="0"/>
              <a:t>других;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признание Другими собственной ценности </a:t>
            </a:r>
            <a:r>
              <a:rPr lang="ru-RU" sz="2800" dirty="0" err="1" smtClean="0"/>
              <a:t>ценности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04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Избаловать и испортить ребенка мы можем тремя </a:t>
            </a:r>
            <a:r>
              <a:rPr lang="ru-RU" sz="4400" dirty="0" smtClean="0"/>
              <a:t>способами: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• видим, что он нарушает правила, «плохо» себя ведет, и не реагируем подходящим образом;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 </a:t>
            </a:r>
            <a:r>
              <a:rPr lang="ru-RU" dirty="0"/>
              <a:t>делаем для него слишком много того, что он сам мог бы сделать для себя;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• </a:t>
            </a:r>
            <a:r>
              <a:rPr lang="ru-RU" dirty="0"/>
              <a:t>«вытаскиваем» его из неприятной ситуации, в которой он оказался по собственному выбору, то есть не позволяем ему встретиться с последствиями своих </a:t>
            </a:r>
            <a:r>
              <a:rPr lang="ru-RU" dirty="0" smtClean="0"/>
              <a:t>поступков.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992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Взрослый на пути ребенка.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3410" y="2084832"/>
            <a:ext cx="55282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Помощник ребенка на пути к миру.</a:t>
            </a:r>
          </a:p>
          <a:p>
            <a:pPr marL="342900" indent="-342900">
              <a:buAutoNum type="arabicPeriod"/>
            </a:pPr>
            <a:r>
              <a:rPr lang="ru-RU" dirty="0"/>
              <a:t>Проводник.</a:t>
            </a:r>
          </a:p>
          <a:p>
            <a:pPr marL="342900" indent="-342900">
              <a:buAutoNum type="arabicPeriod"/>
            </a:pPr>
            <a:r>
              <a:rPr lang="ru-RU" dirty="0"/>
              <a:t>Убирает непосильные препятствия.</a:t>
            </a:r>
          </a:p>
          <a:p>
            <a:pPr marL="342900" indent="-342900">
              <a:buAutoNum type="arabicPeriod"/>
            </a:pPr>
            <a:r>
              <a:rPr lang="ru-RU" dirty="0"/>
              <a:t>Помогает обезопасить окружающее пространство </a:t>
            </a:r>
          </a:p>
          <a:p>
            <a:r>
              <a:rPr lang="ru-RU" dirty="0"/>
              <a:t>ребенка.</a:t>
            </a:r>
          </a:p>
          <a:p>
            <a:r>
              <a:rPr lang="ru-RU" dirty="0"/>
              <a:t>5. Создает условия для развития ребенка.</a:t>
            </a:r>
          </a:p>
          <a:p>
            <a:r>
              <a:rPr lang="ru-RU" dirty="0"/>
              <a:t>6. Помогает раскрыться.</a:t>
            </a:r>
          </a:p>
          <a:p>
            <a:r>
              <a:rPr lang="ru-RU" dirty="0"/>
              <a:t>7. Имеет феноменологическую установку.</a:t>
            </a:r>
          </a:p>
          <a:p>
            <a:r>
              <a:rPr lang="ru-RU" dirty="0"/>
              <a:t>8. Принимает ребенка таким какой он есть.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1868" y="5549462"/>
            <a:ext cx="6885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Воспитательная позиция взрослого - принимающая твердость. Заботливая Альфа.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1868" y="5549462"/>
            <a:ext cx="6353504" cy="7567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49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Феноменологический анализ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024128" y="1966590"/>
            <a:ext cx="7891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Феноменология описывает, что человек переживает в тех или иных обстоятельствах. Если переживания разных людей оказываются похожими, мы можем говорить об инвариантной структуре переживания. Содержание переживания помогает нам понять человека: его поведение, его мысли и стратегии.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6104" y="3965026"/>
            <a:ext cx="6448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Феноменологический метод – сегодня один из признанных качественных методов исследования человеческой субъективности. С его помощью можно описать переживания, как они предстают самому человеку. Начатая еще работами великого </a:t>
            </a:r>
            <a:r>
              <a:rPr lang="ru-RU" dirty="0" err="1"/>
              <a:t>Э.Гуссерля</a:t>
            </a:r>
            <a:r>
              <a:rPr lang="ru-RU" dirty="0"/>
              <a:t> в начале 20 века, феноменология сегодня – строгий метод для изучения структуры переживаний, метод, имеющий одновременно большую историю и как никогда актуальный сегодня в психологии и педагогике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59621" y="3862552"/>
            <a:ext cx="6684579" cy="25540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2283" y="1923393"/>
            <a:ext cx="8016765" cy="1560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94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Феноменологическая установка: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128" y="208483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Ребенок проявляет себя сейчас Так только Здесь и Теперь. </a:t>
            </a:r>
          </a:p>
          <a:p>
            <a:pPr marL="342900" indent="-342900">
              <a:buAutoNum type="arabicPeriod"/>
            </a:pPr>
            <a:r>
              <a:rPr lang="ru-RU" dirty="0"/>
              <a:t>Он открыт и я открыт. </a:t>
            </a:r>
          </a:p>
          <a:p>
            <a:pPr marL="342900" indent="-342900">
              <a:buAutoNum type="arabicPeriod"/>
            </a:pPr>
            <a:r>
              <a:rPr lang="ru-RU" dirty="0"/>
              <a:t>Я смотрю на него и даю себе право увидеть суть того, что сейчас происходит. 4.</a:t>
            </a:r>
          </a:p>
          <a:p>
            <a:pPr marL="342900" indent="-342900">
              <a:buAutoNum type="arabicPeriod"/>
            </a:pPr>
            <a:r>
              <a:rPr lang="ru-RU" dirty="0"/>
              <a:t>Дать этому просто быть, воздействовать на меня. </a:t>
            </a:r>
          </a:p>
          <a:p>
            <a:pPr marL="342900" indent="-342900">
              <a:buAutoNum type="arabicPeriod"/>
            </a:pPr>
            <a:r>
              <a:rPr lang="ru-RU" dirty="0"/>
              <a:t>Понять, что происходит в сути.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53703" y="1225689"/>
            <a:ext cx="415075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/>
              <a:t>Метод наблюдения за собой</a:t>
            </a:r>
            <a:r>
              <a:rPr lang="ru-RU" b="1" i="1" u="sng" dirty="0" smtClean="0"/>
              <a:t>:</a:t>
            </a:r>
          </a:p>
          <a:p>
            <a:pPr marL="342900" lvl="0" indent="-342900">
              <a:buAutoNum type="arabicPeriod"/>
            </a:pPr>
            <a:r>
              <a:rPr lang="ru-RU" b="1" dirty="0"/>
              <a:t>Выявляем первичную эмоцию. </a:t>
            </a:r>
            <a:endParaRPr lang="ru-RU" b="1" dirty="0" smtClean="0"/>
          </a:p>
          <a:p>
            <a:pPr lvl="0"/>
            <a:r>
              <a:rPr lang="ru-RU" dirty="0" smtClean="0"/>
              <a:t>Какая </a:t>
            </a:r>
            <a:r>
              <a:rPr lang="ru-RU" dirty="0"/>
              <a:t>это эмоция.</a:t>
            </a:r>
          </a:p>
          <a:p>
            <a:pPr lvl="0"/>
            <a:r>
              <a:rPr lang="ru-RU" dirty="0"/>
              <a:t>(может быть это несколько связанных </a:t>
            </a:r>
            <a:endParaRPr lang="ru-RU" dirty="0" smtClean="0"/>
          </a:p>
          <a:p>
            <a:pPr lvl="0"/>
            <a:r>
              <a:rPr lang="ru-RU" dirty="0" smtClean="0"/>
              <a:t>эмоций</a:t>
            </a:r>
            <a:r>
              <a:rPr lang="ru-RU" dirty="0"/>
              <a:t>) 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Отслеживаем </a:t>
            </a:r>
            <a:r>
              <a:rPr lang="ru-RU" b="1" dirty="0" err="1"/>
              <a:t>копинг</a:t>
            </a:r>
            <a:r>
              <a:rPr lang="ru-RU" b="1" dirty="0"/>
              <a:t>. </a:t>
            </a:r>
          </a:p>
          <a:p>
            <a:pPr lvl="0"/>
            <a:r>
              <a:rPr lang="ru-RU" dirty="0"/>
              <a:t>( </a:t>
            </a:r>
            <a:r>
              <a:rPr lang="ru-RU" dirty="0" err="1"/>
              <a:t>психо</a:t>
            </a:r>
            <a:r>
              <a:rPr lang="ru-RU" dirty="0"/>
              <a:t>-эмоциональные, когнитивные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поведенческие функции, </a:t>
            </a:r>
            <a:endParaRPr lang="ru-RU" dirty="0" smtClean="0"/>
          </a:p>
          <a:p>
            <a:pPr lvl="0"/>
            <a:r>
              <a:rPr lang="ru-RU" dirty="0" smtClean="0"/>
              <a:t>направленные </a:t>
            </a:r>
            <a:r>
              <a:rPr lang="ru-RU" dirty="0"/>
              <a:t>на преодоление угрозы </a:t>
            </a:r>
            <a:endParaRPr lang="ru-RU" dirty="0" smtClean="0"/>
          </a:p>
          <a:p>
            <a:pPr lvl="0"/>
            <a:r>
              <a:rPr lang="ru-RU" dirty="0" smtClean="0"/>
              <a:t>и/или </a:t>
            </a:r>
            <a:r>
              <a:rPr lang="ru-RU" dirty="0"/>
              <a:t>стрессовых ситуаций) </a:t>
            </a:r>
            <a:endParaRPr lang="ru-RU" dirty="0" smtClean="0"/>
          </a:p>
          <a:p>
            <a:pPr lvl="0"/>
            <a:r>
              <a:rPr lang="ru-RU" dirty="0" smtClean="0"/>
              <a:t>Берем </a:t>
            </a:r>
            <a:r>
              <a:rPr lang="ru-RU" dirty="0"/>
              <a:t>паузу (вдох, время, </a:t>
            </a:r>
            <a:endParaRPr lang="ru-RU" dirty="0" smtClean="0"/>
          </a:p>
          <a:p>
            <a:pPr lvl="0"/>
            <a:r>
              <a:rPr lang="ru-RU" dirty="0" smtClean="0"/>
              <a:t>смена </a:t>
            </a:r>
            <a:r>
              <a:rPr lang="ru-RU" dirty="0"/>
              <a:t>мыслительной деятельности)</a:t>
            </a:r>
          </a:p>
          <a:p>
            <a:pPr lvl="0"/>
            <a:r>
              <a:rPr lang="ru-RU" dirty="0"/>
              <a:t>3. Через расстояние пробуем </a:t>
            </a:r>
            <a:endParaRPr lang="ru-RU" dirty="0" smtClean="0"/>
          </a:p>
          <a:p>
            <a:pPr lvl="0"/>
            <a:r>
              <a:rPr lang="ru-RU" b="1" dirty="0" smtClean="0"/>
              <a:t>отследить </a:t>
            </a:r>
            <a:r>
              <a:rPr lang="ru-RU" b="1" dirty="0"/>
              <a:t>про что этот </a:t>
            </a:r>
            <a:r>
              <a:rPr lang="ru-RU" b="1" dirty="0" err="1"/>
              <a:t>копинг</a:t>
            </a:r>
            <a:r>
              <a:rPr lang="ru-RU" dirty="0"/>
              <a:t>, эмоция, </a:t>
            </a:r>
            <a:endParaRPr lang="ru-RU" dirty="0" smtClean="0"/>
          </a:p>
          <a:p>
            <a:pPr lvl="0"/>
            <a:r>
              <a:rPr lang="ru-RU" dirty="0" smtClean="0"/>
              <a:t>чувство</a:t>
            </a:r>
            <a:r>
              <a:rPr lang="ru-RU" dirty="0"/>
              <a:t>. </a:t>
            </a:r>
          </a:p>
          <a:p>
            <a:pPr lvl="0"/>
            <a:r>
              <a:rPr lang="ru-RU" dirty="0"/>
              <a:t>4. </a:t>
            </a:r>
            <a:r>
              <a:rPr lang="ru-RU" b="1" dirty="0"/>
              <a:t>Выявляем угрозу ценности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 smtClean="0"/>
              <a:t> </a:t>
            </a:r>
            <a:r>
              <a:rPr lang="ru-RU" dirty="0"/>
              <a:t>(где ярче всего негативная окраска).</a:t>
            </a:r>
          </a:p>
          <a:p>
            <a:pPr lvl="0"/>
            <a:r>
              <a:rPr lang="ru-RU" dirty="0"/>
              <a:t>5. </a:t>
            </a:r>
            <a:r>
              <a:rPr lang="ru-RU" b="1" dirty="0"/>
              <a:t>Работаем с этой ценностью.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66993" y="969580"/>
            <a:ext cx="4162097" cy="57386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00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311</TotalTime>
  <Words>599</Words>
  <Application>Microsoft Office PowerPoint</Application>
  <PresentationFormat>Широкоэкранный</PresentationFormat>
  <Paragraphs>78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Tw Cen MT</vt:lpstr>
      <vt:lpstr>Tw Cen MT Condensed</vt:lpstr>
      <vt:lpstr>Wingdings 3</vt:lpstr>
      <vt:lpstr>Интеграл</vt:lpstr>
      <vt:lpstr>Личность педагога в достижении планируемого качества образовательной среды</vt:lpstr>
      <vt:lpstr>Личность взрослого, как доступ ребенка к формированию собственного «Я».</vt:lpstr>
      <vt:lpstr>Экзистенциальная задача Самостановления</vt:lpstr>
      <vt:lpstr>Увидеть себя человек может через другого.</vt:lpstr>
      <vt:lpstr>предпосылки образования «Я»</vt:lpstr>
      <vt:lpstr>Избаловать и испортить ребенка мы можем тремя способами:</vt:lpstr>
      <vt:lpstr>Взрослый на пути ребенка.</vt:lpstr>
      <vt:lpstr>Феноменологический анализ</vt:lpstr>
      <vt:lpstr>Феноменологическая установка:</vt:lpstr>
      <vt:lpstr>Рекомендую к прочтению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Личность педагога в достижении планируемого качества образовательной среды</dc:title>
  <dc:creator>Ekaterina</dc:creator>
  <cp:lastModifiedBy>Ekaterina</cp:lastModifiedBy>
  <cp:revision>22</cp:revision>
  <dcterms:created xsi:type="dcterms:W3CDTF">2021-05-21T05:53:02Z</dcterms:created>
  <dcterms:modified xsi:type="dcterms:W3CDTF">2021-05-25T21:34:54Z</dcterms:modified>
</cp:coreProperties>
</file>