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aterina" initials="E" lastIdx="1" clrIdx="0">
    <p:extLst>
      <p:ext uri="{19B8F6BF-5375-455C-9EA6-DF929625EA0E}">
        <p15:presenceInfo xmlns:p15="http://schemas.microsoft.com/office/powerpoint/2012/main" userId="b18614a4c840e0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 autoAdjust="0"/>
    <p:restoredTop sz="94660"/>
  </p:normalViewPr>
  <p:slideViewPr>
    <p:cSldViewPr snapToGrid="0">
      <p:cViewPr varScale="1">
        <p:scale>
          <a:sx n="98" d="100"/>
          <a:sy n="98" d="100"/>
        </p:scale>
        <p:origin x="4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27T23:52:38.53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jpg"/><Relationship Id="rId7" Type="http://schemas.openxmlformats.org/officeDocument/2006/relationships/hyperlink" Target="https://ekaterina-pastukhova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hyperlink" Target="mailto:timetoogether@gmail.com" TargetMode="External"/><Relationship Id="rId4" Type="http://schemas.openxmlformats.org/officeDocument/2006/relationships/hyperlink" Target="https://t.me/ekaterina_pastuhov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«Критерии и оценка качества личностных нарушений у педагогов ДОУ»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Диагностика выявления и методы работы с педагогами, обладающими нарушениями личности.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29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педагог не чувствует себя в безопасности: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Основное </a:t>
            </a:r>
            <a:r>
              <a:rPr lang="ru-RU" dirty="0" smtClean="0"/>
              <a:t>движение </a:t>
            </a:r>
            <a:r>
              <a:rPr lang="ru-RU" sz="2000" dirty="0" smtClean="0"/>
              <a:t>- бегство, </a:t>
            </a:r>
            <a:r>
              <a:rPr lang="ru-RU" sz="2000" dirty="0" err="1" smtClean="0"/>
              <a:t>дистанцирование</a:t>
            </a:r>
            <a:r>
              <a:rPr lang="ru-RU" sz="2000" dirty="0" smtClean="0"/>
              <a:t>, избегание неприятного, отступление;</a:t>
            </a:r>
          </a:p>
          <a:p>
            <a:r>
              <a:rPr lang="ru-RU" dirty="0" smtClean="0"/>
              <a:t>Парадоксальное </a:t>
            </a:r>
            <a:r>
              <a:rPr lang="ru-RU" dirty="0" smtClean="0"/>
              <a:t>движение </a:t>
            </a:r>
            <a:r>
              <a:rPr lang="ru-RU" sz="2000" dirty="0" smtClean="0"/>
              <a:t>- резкие движения, импульсивность, </a:t>
            </a:r>
            <a:r>
              <a:rPr lang="ru-RU" sz="2000" dirty="0" err="1" smtClean="0"/>
              <a:t>аутостимуляции</a:t>
            </a:r>
            <a:r>
              <a:rPr lang="ru-RU" sz="2000" dirty="0" smtClean="0"/>
              <a:t>, хаотичная активность;</a:t>
            </a:r>
          </a:p>
          <a:p>
            <a:r>
              <a:rPr lang="ru-RU" dirty="0" smtClean="0"/>
              <a:t>Агрессия </a:t>
            </a:r>
            <a:r>
              <a:rPr lang="ru-RU" dirty="0" smtClean="0"/>
              <a:t>- </a:t>
            </a:r>
            <a:r>
              <a:rPr lang="ru-RU" sz="2000" dirty="0" smtClean="0"/>
              <a:t>крик, истерика, ненависть;</a:t>
            </a:r>
          </a:p>
          <a:p>
            <a:r>
              <a:rPr lang="ru-RU" dirty="0" smtClean="0"/>
              <a:t>Рефлекс </a:t>
            </a:r>
            <a:r>
              <a:rPr lang="ru-RU" dirty="0" smtClean="0"/>
              <a:t>мнимой смерти - </a:t>
            </a:r>
            <a:r>
              <a:rPr lang="ru-RU" sz="2000" dirty="0" smtClean="0"/>
              <a:t>шок, оцепенение, </a:t>
            </a:r>
            <a:r>
              <a:rPr lang="ru-RU" sz="2000" dirty="0" err="1" smtClean="0"/>
              <a:t>пассивизация</a:t>
            </a:r>
            <a:r>
              <a:rPr lang="ru-RU" sz="2000" dirty="0" smtClean="0"/>
              <a:t>, сон, ступор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814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педагог не проживает ценности: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Основное движение – эмоциональный уход, избегание;</a:t>
            </a:r>
          </a:p>
          <a:p>
            <a:r>
              <a:rPr lang="ru-RU" dirty="0" smtClean="0"/>
              <a:t>Парадоксальное движение – суетливое ухаживание, погоня за вниманием/успехом/результатом</a:t>
            </a:r>
          </a:p>
          <a:p>
            <a:r>
              <a:rPr lang="ru-RU" dirty="0" smtClean="0"/>
              <a:t>Агрессия – красная ярость (направлена не на разрушение, а на сохранение отношений)</a:t>
            </a:r>
          </a:p>
          <a:p>
            <a:r>
              <a:rPr lang="ru-RU" dirty="0" smtClean="0"/>
              <a:t>Рефлекс мнимой смерти – апатия, обесценивание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37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личность не воспринята другими </a:t>
            </a:r>
            <a:r>
              <a:rPr lang="ru-RU" dirty="0" smtClean="0"/>
              <a:t>всерьез: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6288" y="1802396"/>
            <a:ext cx="6868520" cy="355150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Основное </a:t>
            </a:r>
            <a:r>
              <a:rPr lang="ru-RU" dirty="0" smtClean="0"/>
              <a:t>движение – уход на дистанцию (проигрывание ролей, </a:t>
            </a:r>
            <a:r>
              <a:rPr lang="ru-RU" dirty="0" err="1" smtClean="0"/>
              <a:t>дистантное</a:t>
            </a:r>
            <a:r>
              <a:rPr lang="ru-RU" dirty="0" smtClean="0"/>
              <a:t> обращение «ничего личного», притворство, </a:t>
            </a:r>
            <a:r>
              <a:rPr lang="ru-RU" dirty="0" smtClean="0"/>
              <a:t>заигрывание);</a:t>
            </a:r>
          </a:p>
          <a:p>
            <a:r>
              <a:rPr lang="ru-RU" dirty="0"/>
              <a:t>П</a:t>
            </a:r>
            <a:r>
              <a:rPr lang="ru-RU" dirty="0" smtClean="0"/>
              <a:t>арадоксальное </a:t>
            </a:r>
            <a:r>
              <a:rPr lang="ru-RU" dirty="0" smtClean="0"/>
              <a:t>движение – перфекционизм, подстраивание под другого, функционирование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А</a:t>
            </a:r>
            <a:r>
              <a:rPr lang="ru-RU" dirty="0" smtClean="0"/>
              <a:t>грессия </a:t>
            </a:r>
            <a:r>
              <a:rPr lang="ru-RU" dirty="0" smtClean="0"/>
              <a:t>– раздражение на причинение боли, на нехватку внимания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ефлекс </a:t>
            </a:r>
            <a:r>
              <a:rPr lang="ru-RU" dirty="0" smtClean="0"/>
              <a:t>мнимой смерти – отрицание, </a:t>
            </a:r>
            <a:r>
              <a:rPr lang="ru-RU" dirty="0" smtClean="0"/>
              <a:t>расщепление.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94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предпосылок к смыслу нет: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Основное </a:t>
            </a:r>
            <a:r>
              <a:rPr lang="ru-RU" dirty="0" smtClean="0"/>
              <a:t>движение – поверхностная, нарочитая жизнь, ожидание настоящей жизни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Парадоксальное </a:t>
            </a:r>
            <a:r>
              <a:rPr lang="ru-RU" dirty="0" smtClean="0"/>
              <a:t>движение - </a:t>
            </a:r>
            <a:r>
              <a:rPr lang="ru-RU" dirty="0"/>
              <a:t>искусственное конструирование смысла через </a:t>
            </a:r>
            <a:r>
              <a:rPr lang="ru-RU" dirty="0" smtClean="0"/>
              <a:t>идеализацию, фанатизм </a:t>
            </a:r>
            <a:r>
              <a:rPr lang="ru-RU" dirty="0"/>
              <a:t>и оголтелое стремление к </a:t>
            </a:r>
            <a:r>
              <a:rPr lang="ru-RU" dirty="0" smtClean="0"/>
              <a:t>цели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А</a:t>
            </a:r>
            <a:r>
              <a:rPr lang="ru-RU" dirty="0" smtClean="0"/>
              <a:t>грессия </a:t>
            </a:r>
            <a:r>
              <a:rPr lang="ru-RU" dirty="0" smtClean="0"/>
              <a:t>- </a:t>
            </a:r>
            <a:r>
              <a:rPr lang="ru-RU" dirty="0"/>
              <a:t>цинизм и </a:t>
            </a:r>
            <a:r>
              <a:rPr lang="ru-RU" dirty="0" smtClean="0"/>
              <a:t>сарказм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Рефлекс </a:t>
            </a:r>
            <a:r>
              <a:rPr lang="ru-RU" dirty="0" smtClean="0"/>
              <a:t>мнимой смерти </a:t>
            </a:r>
            <a:r>
              <a:rPr lang="ru-RU" dirty="0" smtClean="0"/>
              <a:t>– нигилизм.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80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839838" y="2694388"/>
            <a:ext cx="4682046" cy="169685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Есть наличие знаний, умений, навыков, опыта работы;</a:t>
            </a:r>
          </a:p>
          <a:p>
            <a:r>
              <a:rPr lang="ru-RU" dirty="0" smtClean="0"/>
              <a:t>Есть соответствие требующимся чертам личности: скорость реакции, памяти, внимания;</a:t>
            </a:r>
          </a:p>
          <a:p>
            <a:r>
              <a:rPr lang="ru-RU" dirty="0" smtClean="0"/>
              <a:t>Доверяют себе и своим способностям;</a:t>
            </a:r>
          </a:p>
          <a:p>
            <a:r>
              <a:rPr lang="ru-RU" dirty="0" smtClean="0"/>
              <a:t>Может выйти за пределы обязанностей.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9838" y="2095471"/>
            <a:ext cx="222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 группа «Могу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>
            <a:off x="6537965" y="2551793"/>
            <a:ext cx="5482097" cy="2620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Ощущает ценность деятельности;</a:t>
            </a:r>
          </a:p>
          <a:p>
            <a:r>
              <a:rPr lang="ru-RU" sz="1400" dirty="0" smtClean="0"/>
              <a:t>Переживает радость от работы;</a:t>
            </a:r>
          </a:p>
          <a:p>
            <a:r>
              <a:rPr lang="ru-RU" sz="1400" dirty="0" smtClean="0"/>
              <a:t>Поддерживает позитивные и эффективные отношения с коллегами;</a:t>
            </a:r>
          </a:p>
          <a:p>
            <a:r>
              <a:rPr lang="ru-RU" sz="1400" dirty="0" smtClean="0"/>
              <a:t>Занимается пространством ДОУ;</a:t>
            </a:r>
          </a:p>
          <a:p>
            <a:r>
              <a:rPr lang="ru-RU" sz="1400" dirty="0" smtClean="0"/>
              <a:t>Любит праздники.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537965" y="2095471"/>
            <a:ext cx="258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2 группа «Нравится»: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725" y="712149"/>
            <a:ext cx="456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Восполнение дефицита мотивации</a:t>
            </a:r>
          </a:p>
        </p:txBody>
      </p:sp>
    </p:spTree>
    <p:extLst>
      <p:ext uri="{BB962C8B-B14F-4D97-AF65-F5344CB8AC3E}">
        <p14:creationId xmlns:p14="http://schemas.microsoft.com/office/powerpoint/2010/main" val="428502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59" y="1048211"/>
            <a:ext cx="2795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 группа «Имею право»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6436" y="1048211"/>
            <a:ext cx="2173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4 группа «Смысл»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827059" y="2061271"/>
            <a:ext cx="4754880" cy="33415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Видит, чем он может быть полезен;</a:t>
            </a:r>
          </a:p>
          <a:p>
            <a:r>
              <a:rPr lang="ru-RU" smtClean="0"/>
              <a:t>Выполняет работу с внутренним согласием;</a:t>
            </a:r>
          </a:p>
          <a:p>
            <a:r>
              <a:rPr lang="ru-RU" smtClean="0"/>
              <a:t>Постоянно развивается;</a:t>
            </a:r>
          </a:p>
          <a:p>
            <a:r>
              <a:rPr lang="ru-RU" smtClean="0"/>
              <a:t>Целостный;</a:t>
            </a:r>
          </a:p>
          <a:p>
            <a:r>
              <a:rPr lang="ru-RU" smtClean="0"/>
              <a:t>Повышает свою экспертность;</a:t>
            </a:r>
          </a:p>
          <a:p>
            <a:r>
              <a:rPr lang="ru-RU" smtClean="0"/>
              <a:t>Выходит в другие профессиональные круги.</a:t>
            </a:r>
            <a:endParaRPr lang="ru-RU" dirty="0"/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6576436" y="2061271"/>
            <a:ext cx="4754880" cy="3341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Командный игрок;</a:t>
            </a:r>
          </a:p>
          <a:p>
            <a:r>
              <a:rPr lang="ru-RU" dirty="0" smtClean="0"/>
              <a:t>Видит ценность сотрудничества и объединения;</a:t>
            </a:r>
          </a:p>
          <a:p>
            <a:r>
              <a:rPr lang="ru-RU" dirty="0" smtClean="0"/>
              <a:t>Понимает контекст и методику компании;</a:t>
            </a:r>
          </a:p>
          <a:p>
            <a:r>
              <a:rPr lang="ru-RU" dirty="0" smtClean="0"/>
              <a:t>Разделяет миссию и ценности;</a:t>
            </a:r>
          </a:p>
          <a:p>
            <a:r>
              <a:rPr lang="ru-RU" dirty="0" smtClean="0"/>
              <a:t>Проектирует стратегию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72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15" y="7143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Структура проведения управленческих бесед направленных на анти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выгорание: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015" y="1470557"/>
            <a:ext cx="38165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группа «Могу</a:t>
            </a:r>
            <a:r>
              <a:rPr lang="ru-RU" sz="2000" b="1" dirty="0" smtClean="0"/>
              <a:t>»</a:t>
            </a:r>
          </a:p>
          <a:p>
            <a:endParaRPr lang="ru-RU" sz="2000" b="1" dirty="0" smtClean="0"/>
          </a:p>
          <a:p>
            <a:r>
              <a:rPr lang="ru-RU" i="1" dirty="0"/>
              <a:t>Проясняем реальность сотрудника:</a:t>
            </a:r>
          </a:p>
          <a:p>
            <a:endParaRPr lang="ru-RU" dirty="0" smtClean="0"/>
          </a:p>
          <a:p>
            <a:r>
              <a:rPr lang="ru-RU" dirty="0" smtClean="0"/>
              <a:t>Какой рабочий процесс наиболее </a:t>
            </a:r>
            <a:r>
              <a:rPr lang="ru-RU" dirty="0" err="1" smtClean="0"/>
              <a:t>ресурсо-затратен</a:t>
            </a:r>
            <a:r>
              <a:rPr lang="ru-RU" dirty="0" smtClean="0"/>
              <a:t> для вас?</a:t>
            </a:r>
          </a:p>
          <a:p>
            <a:endParaRPr lang="ru-RU" dirty="0" smtClean="0"/>
          </a:p>
          <a:p>
            <a:r>
              <a:rPr lang="ru-RU" dirty="0" smtClean="0"/>
              <a:t>Что вы могли бы улучшить в своей работе?</a:t>
            </a:r>
          </a:p>
          <a:p>
            <a:endParaRPr lang="ru-RU" dirty="0"/>
          </a:p>
          <a:p>
            <a:r>
              <a:rPr lang="ru-RU" dirty="0" smtClean="0"/>
              <a:t>Кто мог бы вам с этим помочь?</a:t>
            </a:r>
          </a:p>
          <a:p>
            <a:endParaRPr lang="ru-RU" dirty="0"/>
          </a:p>
          <a:p>
            <a:r>
              <a:rPr lang="ru-RU" dirty="0" smtClean="0"/>
              <a:t>Какими рабочими условиями вы довольны? И почему?</a:t>
            </a:r>
          </a:p>
          <a:p>
            <a:endParaRPr lang="ru-RU" dirty="0"/>
          </a:p>
          <a:p>
            <a:r>
              <a:rPr lang="ru-RU" dirty="0" smtClean="0"/>
              <a:t>Вы работаете, чтобы жить? Или Живете, чтобы работать?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412593" y="1572157"/>
            <a:ext cx="43111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 группа «Нравится</a:t>
            </a:r>
            <a:r>
              <a:rPr lang="ru-RU" sz="2000" b="1" dirty="0" smtClean="0"/>
              <a:t>»</a:t>
            </a:r>
          </a:p>
          <a:p>
            <a:endParaRPr lang="ru-RU" b="1" dirty="0" smtClean="0"/>
          </a:p>
          <a:p>
            <a:r>
              <a:rPr lang="ru-RU" i="1" dirty="0" smtClean="0"/>
              <a:t>Обращаемся к ценностям сотрудника</a:t>
            </a:r>
            <a:r>
              <a:rPr lang="ru-RU" b="1" i="1" dirty="0" smtClean="0"/>
              <a:t>:</a:t>
            </a:r>
          </a:p>
          <a:p>
            <a:endParaRPr lang="ru-RU" b="1" dirty="0" smtClean="0"/>
          </a:p>
          <a:p>
            <a:r>
              <a:rPr lang="ru-RU" dirty="0" smtClean="0"/>
              <a:t>Что из ваших обязанностей вам нравится?</a:t>
            </a:r>
          </a:p>
          <a:p>
            <a:endParaRPr lang="ru-RU" dirty="0"/>
          </a:p>
          <a:p>
            <a:r>
              <a:rPr lang="ru-RU" dirty="0" smtClean="0"/>
              <a:t>Что не нравится? Почему?</a:t>
            </a:r>
          </a:p>
          <a:p>
            <a:endParaRPr lang="ru-RU" dirty="0"/>
          </a:p>
          <a:p>
            <a:r>
              <a:rPr lang="ru-RU" dirty="0" smtClean="0"/>
              <a:t>Как вы переживаете, что вам какая-то деятельность нравится?</a:t>
            </a:r>
          </a:p>
          <a:p>
            <a:endParaRPr lang="ru-RU" dirty="0"/>
          </a:p>
          <a:p>
            <a:r>
              <a:rPr lang="ru-RU" dirty="0" smtClean="0"/>
              <a:t>Как вы себя чувствуете, когда вы занимаетесь этой деятельностью?</a:t>
            </a:r>
          </a:p>
          <a:p>
            <a:endParaRPr lang="ru-RU" dirty="0"/>
          </a:p>
          <a:p>
            <a:r>
              <a:rPr lang="ru-RU" dirty="0" smtClean="0"/>
              <a:t>Хотели бы посвятить этому жизнь? </a:t>
            </a:r>
          </a:p>
          <a:p>
            <a:endParaRPr lang="ru-RU" dirty="0"/>
          </a:p>
          <a:p>
            <a:r>
              <a:rPr lang="ru-RU" dirty="0" smtClean="0"/>
              <a:t>Это то, ради чего вы жили бы?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41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63297" y="763792"/>
            <a:ext cx="41605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группа «Имею право</a:t>
            </a:r>
            <a:r>
              <a:rPr lang="ru-RU" b="1" dirty="0" smtClean="0"/>
              <a:t>»</a:t>
            </a:r>
          </a:p>
          <a:p>
            <a:endParaRPr lang="ru-RU" b="1" dirty="0" smtClean="0"/>
          </a:p>
          <a:p>
            <a:r>
              <a:rPr lang="ru-RU" i="1" dirty="0" smtClean="0"/>
              <a:t>Настраиваем на поиск позиции:</a:t>
            </a:r>
          </a:p>
          <a:p>
            <a:endParaRPr lang="ru-RU" dirty="0"/>
          </a:p>
          <a:p>
            <a:r>
              <a:rPr lang="ru-RU" dirty="0" smtClean="0"/>
              <a:t>Успешны ли вы в своей профессиональной деятельности? Приведите примеры.</a:t>
            </a:r>
          </a:p>
          <a:p>
            <a:endParaRPr lang="ru-RU" dirty="0"/>
          </a:p>
          <a:p>
            <a:r>
              <a:rPr lang="ru-RU" dirty="0" smtClean="0"/>
              <a:t>Оцените свой уровень, как специалиста;</a:t>
            </a:r>
          </a:p>
          <a:p>
            <a:endParaRPr lang="ru-RU" dirty="0"/>
          </a:p>
          <a:p>
            <a:r>
              <a:rPr lang="ru-RU" dirty="0" smtClean="0"/>
              <a:t>Какие ваши качества являются ценными при выполнении деятельности?</a:t>
            </a:r>
          </a:p>
          <a:p>
            <a:endParaRPr lang="ru-RU" dirty="0"/>
          </a:p>
          <a:p>
            <a:r>
              <a:rPr lang="ru-RU" dirty="0" smtClean="0"/>
              <a:t>В каких сферах вы хотите развиваться в ближайшее время?</a:t>
            </a:r>
          </a:p>
          <a:p>
            <a:endParaRPr lang="ru-RU" dirty="0"/>
          </a:p>
          <a:p>
            <a:r>
              <a:rPr lang="ru-RU" dirty="0" smtClean="0"/>
              <a:t>Что вы чувствуете лично для себя, развиваясь в рамках организации?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00047" y="763792"/>
            <a:ext cx="41739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 группа «Смысл</a:t>
            </a:r>
            <a:r>
              <a:rPr lang="ru-RU" b="1" dirty="0" smtClean="0"/>
              <a:t>»</a:t>
            </a:r>
          </a:p>
          <a:p>
            <a:endParaRPr lang="ru-RU" b="1" dirty="0" smtClean="0"/>
          </a:p>
          <a:p>
            <a:r>
              <a:rPr lang="ru-RU" i="1" dirty="0" smtClean="0"/>
              <a:t>Проясняем контекст:</a:t>
            </a:r>
          </a:p>
          <a:p>
            <a:endParaRPr lang="ru-RU" dirty="0"/>
          </a:p>
          <a:p>
            <a:r>
              <a:rPr lang="ru-RU" dirty="0" smtClean="0"/>
              <a:t>Для чего вы это делаете? Что вам это дает?</a:t>
            </a:r>
          </a:p>
          <a:p>
            <a:endParaRPr lang="ru-RU" dirty="0"/>
          </a:p>
          <a:p>
            <a:r>
              <a:rPr lang="ru-RU" dirty="0" smtClean="0"/>
              <a:t>Как будет меняться ваша деятельность в течении 5ти лет?</a:t>
            </a:r>
          </a:p>
          <a:p>
            <a:endParaRPr lang="ru-RU" dirty="0"/>
          </a:p>
          <a:p>
            <a:r>
              <a:rPr lang="ru-RU" dirty="0" smtClean="0"/>
              <a:t>Сформулируйте подходящую миссию организации, на свое персональное усмотрение;</a:t>
            </a:r>
          </a:p>
          <a:p>
            <a:endParaRPr lang="ru-RU" dirty="0"/>
          </a:p>
          <a:p>
            <a:r>
              <a:rPr lang="ru-RU" dirty="0" smtClean="0"/>
              <a:t>Что можно сделать уже сейчас, чтобы организация развивалась?</a:t>
            </a:r>
          </a:p>
          <a:p>
            <a:endParaRPr lang="ru-RU" dirty="0"/>
          </a:p>
          <a:p>
            <a:r>
              <a:rPr lang="ru-RU" dirty="0" smtClean="0"/>
              <a:t>В чем заключается именно ваша ценность работы здесь?</a:t>
            </a:r>
          </a:p>
        </p:txBody>
      </p:sp>
    </p:spTree>
    <p:extLst>
      <p:ext uri="{BB962C8B-B14F-4D97-AF65-F5344CB8AC3E}">
        <p14:creationId xmlns:p14="http://schemas.microsoft.com/office/powerpoint/2010/main" val="335317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14630" y="4971083"/>
            <a:ext cx="3267985" cy="1033546"/>
          </a:xfrm>
        </p:spPr>
        <p:txBody>
          <a:bodyPr>
            <a:normAutofit/>
          </a:bodyPr>
          <a:lstStyle/>
          <a:p>
            <a:endParaRPr lang="ru-RU" b="1" dirty="0"/>
          </a:p>
          <a:p>
            <a:r>
              <a:rPr lang="en-US" b="1" dirty="0" smtClean="0"/>
              <a:t>         </a:t>
            </a:r>
            <a:r>
              <a:rPr lang="ru-RU" b="1" dirty="0" smtClean="0"/>
              <a:t>+</a:t>
            </a:r>
            <a:r>
              <a:rPr lang="ru-RU" b="1" dirty="0"/>
              <a:t>79855746043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90795" y="2431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43400" y="2283955"/>
            <a:ext cx="581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Ваш экзистенциальный психолог и методолог Пастухова Екатерина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400" y="3178477"/>
            <a:ext cx="5305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 вопросам индивидуальных консультаций и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психотерапевтических сессий, 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А так же, по сопровождению образовательных центров обращайтесь: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81" y="5934613"/>
            <a:ext cx="505132" cy="5051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064" y="6004628"/>
            <a:ext cx="505132" cy="390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5939" y="6004629"/>
            <a:ext cx="3285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https://t.me/ekaterina_pastuhova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8262351" y="6251581"/>
            <a:ext cx="3428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https://ekaterina-pastukhova.ru/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58864" y="6004628"/>
            <a:ext cx="2409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timetoogether@gmail.com</a:t>
            </a:r>
            <a:endParaRPr lang="ru-RU" sz="1400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" b="82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622912" y="5158186"/>
            <a:ext cx="612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hlinkClick r:id="rId7"/>
              </a:rPr>
              <a:t>https://ekaterina-pastukhova.ru/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908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677" y="-178129"/>
            <a:ext cx="7197844" cy="245644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Экзистенциальная задача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самостановления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7967" y="1779984"/>
            <a:ext cx="6342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Быть собой значит: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тграничивать </a:t>
            </a:r>
            <a:r>
              <a:rPr lang="ru-RU" dirty="0"/>
              <a:t>себя в </a:t>
            </a:r>
            <a:r>
              <a:rPr lang="ru-RU" i="1" dirty="0"/>
              <a:t>отношениях </a:t>
            </a:r>
            <a:r>
              <a:rPr lang="ru-RU" dirty="0"/>
              <a:t>с миром и с другими </a:t>
            </a:r>
            <a:r>
              <a:rPr lang="ru-RU" dirty="0" smtClean="0"/>
              <a:t>людьми;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Понимать кто я, какой я и как с собой обходится.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7967" y="4513310"/>
            <a:ext cx="6080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«Чтобы </a:t>
            </a:r>
            <a:r>
              <a:rPr lang="ru-RU" dirty="0"/>
              <a:t>стать самим собой, нужно сначала увидеть самого себя и составить </a:t>
            </a:r>
            <a:r>
              <a:rPr lang="ru-RU" i="1" dirty="0"/>
              <a:t>картину </a:t>
            </a:r>
            <a:r>
              <a:rPr lang="ru-RU" dirty="0"/>
              <a:t>себя, что становится возможным благодаря определенной внутренней и внешней </a:t>
            </a:r>
            <a:r>
              <a:rPr lang="ru-RU" i="1" dirty="0"/>
              <a:t>дистанции </a:t>
            </a:r>
            <a:r>
              <a:rPr lang="ru-RU" dirty="0"/>
              <a:t>по отношению к собственным чувствам, решениям, действиям</a:t>
            </a:r>
            <a:r>
              <a:rPr lang="ru-RU" dirty="0" smtClean="0"/>
              <a:t>.» А. </a:t>
            </a:r>
            <a:r>
              <a:rPr lang="ru-RU" dirty="0" err="1" smtClean="0"/>
              <a:t>Лэнгле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7968" y="4519486"/>
            <a:ext cx="6272278" cy="1471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03726" y="2980313"/>
            <a:ext cx="1590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«Я»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30" y="3148754"/>
            <a:ext cx="1784911" cy="118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55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5876" y="3844061"/>
            <a:ext cx="1782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Person</a:t>
            </a:r>
          </a:p>
          <a:p>
            <a:pPr algn="ctr"/>
            <a:r>
              <a:rPr lang="ru-RU" sz="1600" dirty="0" smtClean="0"/>
              <a:t>(аутентичность)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49067" y="3582451"/>
            <a:ext cx="18165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Внутренний мир</a:t>
            </a:r>
          </a:p>
          <a:p>
            <a:pPr algn="ctr"/>
            <a:r>
              <a:rPr lang="ru-RU" sz="1200" dirty="0" smtClean="0"/>
              <a:t>(Интимность)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8061" y="3558206"/>
            <a:ext cx="210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Внешний мир </a:t>
            </a:r>
          </a:p>
          <a:p>
            <a:pPr algn="ctr"/>
            <a:r>
              <a:rPr lang="ru-RU" dirty="0" smtClean="0"/>
              <a:t>(</a:t>
            </a:r>
            <a:r>
              <a:rPr lang="ru-RU" sz="1200" dirty="0" err="1" smtClean="0"/>
              <a:t>Инаковость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2524" y="4279327"/>
            <a:ext cx="3227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самодистанцирование,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принятие себя всерьез,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суждение о себе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8061" y="4279326"/>
            <a:ext cx="230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уважительное внимание,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справедливое </a:t>
            </a:r>
            <a:r>
              <a:rPr lang="ru-RU" sz="1200" dirty="0"/>
              <a:t>отношение,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признание ценности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1675592" y="3211797"/>
            <a:ext cx="4731026" cy="21350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47492" y="3211797"/>
            <a:ext cx="4731026" cy="21350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2524" y="5594576"/>
            <a:ext cx="5961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Рис. 1. Двойное соотнесение, характеризующее </a:t>
            </a:r>
            <a:r>
              <a:rPr lang="ru-RU" dirty="0" err="1"/>
              <a:t>Person</a:t>
            </a:r>
            <a:r>
              <a:rPr lang="ru-RU" dirty="0"/>
              <a:t>: </a:t>
            </a:r>
          </a:p>
          <a:p>
            <a:pPr algn="ctr"/>
            <a:r>
              <a:rPr lang="ru-RU" dirty="0"/>
              <a:t>обращенность к внутреннему миру и открытость ему.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3115" y="644056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такое </a:t>
            </a:r>
            <a:r>
              <a:rPr lang="ru-RU" b="1" dirty="0" err="1" smtClean="0"/>
              <a:t>целостое</a:t>
            </a:r>
            <a:r>
              <a:rPr lang="ru-RU" b="1" dirty="0" smtClean="0"/>
              <a:t> «Я»: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6550" y="1319917"/>
            <a:ext cx="8436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Понимание своих ценностей, убеждений;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Осознавание</a:t>
            </a:r>
            <a:r>
              <a:rPr lang="ru-RU" dirty="0" smtClean="0"/>
              <a:t> своих возможностей и ограничений (границ);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Способность видеть зоны ответственности (за свою жизнь, за свой выбор);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Видение дальнейших шагов, нахождение смыслов, целей.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6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7920" y="946205"/>
            <a:ext cx="515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Искажения структуры «Я»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935" y="946204"/>
            <a:ext cx="4293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Норма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структуры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«Я»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57353" y="1530979"/>
            <a:ext cx="23854" cy="51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50943" y="2130950"/>
            <a:ext cx="4269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Искажение восприятия собственного «Я»;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Искажения субъективной реальности;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Искажение взаимоотношений;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Искажение ценностей;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Искажение </a:t>
            </a:r>
            <a:r>
              <a:rPr lang="ru-RU" dirty="0" err="1" smtClean="0"/>
              <a:t>самопредставления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0878" y="2035534"/>
            <a:ext cx="48116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Ясное осознание своих потребностей </a:t>
            </a:r>
          </a:p>
          <a:p>
            <a:r>
              <a:rPr lang="ru-RU" dirty="0" smtClean="0"/>
              <a:t>и желаний;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Гибкость в отношении своих убеждений </a:t>
            </a:r>
          </a:p>
          <a:p>
            <a:r>
              <a:rPr lang="ru-RU" dirty="0" smtClean="0"/>
              <a:t>и ценностей;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Способность к самостоятельному </a:t>
            </a:r>
          </a:p>
          <a:p>
            <a:r>
              <a:rPr lang="ru-RU" dirty="0" smtClean="0"/>
              <a:t>принятию решений;</a:t>
            </a:r>
          </a:p>
          <a:p>
            <a:endParaRPr lang="ru-RU" dirty="0"/>
          </a:p>
          <a:p>
            <a:r>
              <a:rPr lang="ru-RU" dirty="0" smtClean="0"/>
              <a:t>- Способность к </a:t>
            </a:r>
            <a:r>
              <a:rPr lang="ru-RU" dirty="0" err="1" smtClean="0"/>
              <a:t>эмпатии</a:t>
            </a:r>
            <a:r>
              <a:rPr lang="ru-RU" dirty="0" smtClean="0"/>
              <a:t> и пониманию других людей</a:t>
            </a:r>
          </a:p>
        </p:txBody>
      </p:sp>
    </p:spTree>
    <p:extLst>
      <p:ext uri="{BB962C8B-B14F-4D97-AF65-F5344CB8AC3E}">
        <p14:creationId xmlns:p14="http://schemas.microsoft.com/office/powerpoint/2010/main" val="103555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153" y="993913"/>
            <a:ext cx="723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Виды личностных нарушений у педагогов: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741" y="2059388"/>
            <a:ext cx="613238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Эмоциональное выгорание;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Стрессовые расстройства;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Нарушения личностной идентичности;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Нарушение эмоциональной стабильности;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Стремление к контролю, повышенная агрессивность;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Нарушения психического здоровья;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Нарушение адаптивности;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62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предпосылки образования </a:t>
            </a:r>
            <a:r>
              <a:rPr lang="ru-RU" sz="4800" dirty="0" smtClean="0"/>
              <a:t>«Я»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088834" y="2670205"/>
            <a:ext cx="5779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Взрослый помогает ребенку приобрести три фундаментальных </a:t>
            </a:r>
            <a:r>
              <a:rPr lang="ru-RU" sz="2800" dirty="0">
                <a:latin typeface="+mj-lt"/>
              </a:rPr>
              <a:t>вида опыта, необходимых для становления </a:t>
            </a:r>
            <a:r>
              <a:rPr lang="ru-RU" sz="2800" dirty="0" smtClean="0">
                <a:latin typeface="+mj-lt"/>
              </a:rPr>
              <a:t>«Я» 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74" y="635041"/>
            <a:ext cx="3464913" cy="181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93741" y="5097268"/>
            <a:ext cx="5039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уважительное внимание;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справедливое отношение со стороны других;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признание другими собственной ценности.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5210" y="4929807"/>
            <a:ext cx="5833241" cy="1535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3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984" y="509970"/>
            <a:ext cx="104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Критерии проявления конфликтов, разногласий и агрессии в педагогическом коллективе: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984" y="1124329"/>
            <a:ext cx="636635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Различие во взглядах и ценностях;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Неясные правила и роли;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Неполное коммуникационное взаимодействие;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Зависимость и авторитарность в отношениях;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Проблемы со здоровьем и эмоциональным состоянием;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Низкий уровень </a:t>
            </a:r>
            <a:r>
              <a:rPr lang="ru-RU" dirty="0" err="1" smtClean="0"/>
              <a:t>эмпатии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Низкий уровень </a:t>
            </a:r>
            <a:r>
              <a:rPr lang="ru-RU" dirty="0" err="1" smtClean="0"/>
              <a:t>компетенстности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Различные профессиональные стили и методы работы;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Нарушения в организации педагогических процессов.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3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Экзистенциально-аналитическая парадигма</a:t>
            </a:r>
            <a:endParaRPr lang="ru-RU" sz="2800" dirty="0"/>
          </a:p>
        </p:txBody>
      </p:sp>
      <p:sp>
        <p:nvSpPr>
          <p:cNvPr id="6" name="Цилиндр 5"/>
          <p:cNvSpPr/>
          <p:nvPr/>
        </p:nvSpPr>
        <p:spPr>
          <a:xfrm>
            <a:off x="4939990" y="2569723"/>
            <a:ext cx="223024" cy="21967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6114556" y="1750882"/>
            <a:ext cx="223024" cy="21967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10819272" y="1744736"/>
            <a:ext cx="223024" cy="21967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9644706" y="2551520"/>
            <a:ext cx="223024" cy="21967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91091" y="4748310"/>
            <a:ext cx="184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«ДА» </a:t>
            </a:r>
            <a:r>
              <a:rPr lang="ru-RU" sz="1600" dirty="0" smtClean="0"/>
              <a:t>жизни (тревожные расстройства)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07067" y="3892267"/>
            <a:ext cx="296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«ДА» </a:t>
            </a:r>
            <a:r>
              <a:rPr lang="ru-RU" sz="1600" dirty="0" smtClean="0"/>
              <a:t>ценностям</a:t>
            </a:r>
          </a:p>
          <a:p>
            <a:r>
              <a:rPr lang="ru-RU" sz="1600" dirty="0" smtClean="0"/>
              <a:t>(депрессивные расстройства)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825663" y="4869281"/>
            <a:ext cx="2084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«ДА» себе (</a:t>
            </a:r>
            <a:r>
              <a:rPr lang="en-US" sz="1400" dirty="0" smtClean="0"/>
              <a:t>Person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(истерические/нарциссические расстройства)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76250" y="3862951"/>
            <a:ext cx="255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«Да» </a:t>
            </a:r>
            <a:r>
              <a:rPr lang="ru-RU" sz="1200" dirty="0" smtClean="0"/>
              <a:t>смыслу</a:t>
            </a:r>
          </a:p>
          <a:p>
            <a:r>
              <a:rPr lang="ru-RU" sz="1200" dirty="0" smtClean="0"/>
              <a:t>(апатия, экзистенциальный вакуум)</a:t>
            </a:r>
            <a:endParaRPr lang="ru-RU" sz="1200" dirty="0"/>
          </a:p>
        </p:txBody>
      </p:sp>
      <p:sp>
        <p:nvSpPr>
          <p:cNvPr id="4" name="Блок-схема: данные 3"/>
          <p:cNvSpPr/>
          <p:nvPr/>
        </p:nvSpPr>
        <p:spPr>
          <a:xfrm>
            <a:off x="4828478" y="1744736"/>
            <a:ext cx="6244683" cy="903249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297" y="587103"/>
            <a:ext cx="6009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Виды агрессии у педагогов. Критерии и профилактика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297" y="1882786"/>
            <a:ext cx="69556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Физическая </a:t>
            </a:r>
            <a:r>
              <a:rPr lang="ru-RU" dirty="0"/>
              <a:t>агрессия - проявляется в форме физического насилия над учениками, например, ударов, шлепков, захватов и т.д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342900" indent="-342900">
              <a:buAutoNum type="arabicPeriod" startAt="2"/>
            </a:pPr>
            <a:r>
              <a:rPr lang="ru-RU" dirty="0" smtClean="0"/>
              <a:t>Вербальная </a:t>
            </a:r>
            <a:r>
              <a:rPr lang="ru-RU" dirty="0"/>
              <a:t>агрессия - проявляется в форме грубых высказываний, угроз, оскорблений и т.д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342900" indent="-342900">
              <a:buAutoNum type="arabicPeriod" startAt="3"/>
            </a:pPr>
            <a:r>
              <a:rPr lang="ru-RU" dirty="0" smtClean="0"/>
              <a:t>Пассивно-агрессивное </a:t>
            </a:r>
            <a:r>
              <a:rPr lang="ru-RU" dirty="0"/>
              <a:t>поведение - проявляется в форме отрицательных комментариев, сарказма, игнорирования и т.д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0190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5241</TotalTime>
  <Words>1043</Words>
  <Application>Microsoft Office PowerPoint</Application>
  <PresentationFormat>Широкоэкранный</PresentationFormat>
  <Paragraphs>211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Roboto</vt:lpstr>
      <vt:lpstr>Rockwell</vt:lpstr>
      <vt:lpstr>Wingdings</vt:lpstr>
      <vt:lpstr>Atlas</vt:lpstr>
      <vt:lpstr>«Критерии и оценка качества личностных нарушений у педагогов ДОУ»</vt:lpstr>
      <vt:lpstr>Экзистенциальная задача самостановления</vt:lpstr>
      <vt:lpstr>Презентация PowerPoint</vt:lpstr>
      <vt:lpstr>Презентация PowerPoint</vt:lpstr>
      <vt:lpstr>Презентация PowerPoint</vt:lpstr>
      <vt:lpstr>предпосылки образования «Я»</vt:lpstr>
      <vt:lpstr>Презентация PowerPoint</vt:lpstr>
      <vt:lpstr>Экзистенциально-аналитическая парадигма</vt:lpstr>
      <vt:lpstr>Презентация PowerPoint</vt:lpstr>
      <vt:lpstr>Если педагог не чувствует себя в безопасности:</vt:lpstr>
      <vt:lpstr>Если педагог не проживает ценности:</vt:lpstr>
      <vt:lpstr>Если личность не воспринята другими всерьез:</vt:lpstr>
      <vt:lpstr>Если предпосылок к смыслу нет: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«Критерии и оценка качества личностных нарушений у педагогов ДОУ»</dc:title>
  <dc:creator>Ekaterina</dc:creator>
  <cp:lastModifiedBy>Ekaterina</cp:lastModifiedBy>
  <cp:revision>29</cp:revision>
  <dcterms:created xsi:type="dcterms:W3CDTF">2023-03-25T11:11:01Z</dcterms:created>
  <dcterms:modified xsi:type="dcterms:W3CDTF">2023-03-29T14:54:39Z</dcterms:modified>
</cp:coreProperties>
</file>