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747" autoAdjust="0"/>
    <p:restoredTop sz="94660"/>
  </p:normalViewPr>
  <p:slideViewPr>
    <p:cSldViewPr snapToGrid="0">
      <p:cViewPr varScale="1">
        <p:scale>
          <a:sx n="96" d="100"/>
          <a:sy n="96" d="100"/>
        </p:scale>
        <p:origin x="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outline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5/layout/IconLeafLabelList" loCatId="other" qsTypeId="urn:microsoft.com/office/officeart/2005/8/quickstyle/simple1" qsCatId="simple" csTypeId="urn:microsoft.com/office/officeart/2018/5/colors/Iconchunking_coloredoutline_accent6_2" csCatId="accent6" phldr="1"/>
      <dgm:spPr/>
    </dgm:pt>
    <dgm:pt modelId="{4AF52931-E4CA-4429-AACB-B8747CDB2409}">
      <dgm:prSet phldrT="[Text]" custT="1"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ru-RU" sz="2500" noProof="0" dirty="0" smtClean="0"/>
            <a:t>Адаптация к миру</a:t>
          </a:r>
          <a:endParaRPr lang="ru-RU" sz="2500" noProof="0" dirty="0"/>
        </a:p>
      </dgm:t>
    </dgm:pt>
    <dgm:pt modelId="{67B2FC97-2FAE-4EFE-9DEE-E4216C657F35}" type="parTrans" cxnId="{F82329C8-C3B2-4E9B-9033-528488D72705}">
      <dgm:prSet/>
      <dgm:spPr/>
      <dgm:t>
        <a:bodyPr rtlCol="0"/>
        <a:lstStyle/>
        <a:p>
          <a:pPr rtl="0"/>
          <a:endParaRPr lang="ru-RU" sz="1200" noProof="0" dirty="0"/>
        </a:p>
      </dgm:t>
    </dgm:pt>
    <dgm:pt modelId="{D86AF01C-9CBC-41F8-9354-48CD82BDFDC9}" type="sibTrans" cxnId="{F82329C8-C3B2-4E9B-9033-528488D72705}">
      <dgm:prSet/>
      <dgm:spPr/>
      <dgm:t>
        <a:bodyPr rtlCol="0"/>
        <a:lstStyle/>
        <a:p>
          <a:pPr rtl="0"/>
          <a:endParaRPr lang="ru-RU" sz="1200" noProof="0" dirty="0"/>
        </a:p>
      </dgm:t>
    </dgm:pt>
    <dgm:pt modelId="{81BEB84D-9A77-49C6-9301-B3359FCAC75F}">
      <dgm:prSet phldrT="[Text]" custT="1"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ru-RU" sz="2500" noProof="0" dirty="0" smtClean="0"/>
            <a:t>Впитывающее сознание</a:t>
          </a:r>
          <a:endParaRPr lang="ru-RU" sz="2500" noProof="0" dirty="0"/>
        </a:p>
      </dgm:t>
    </dgm:pt>
    <dgm:pt modelId="{AE4D0D43-0332-4F79-8D35-BCD8C10758AE}" type="parTrans" cxnId="{420EF6C4-7321-43BE-A2FC-253606B1E06A}">
      <dgm:prSet/>
      <dgm:spPr/>
      <dgm:t>
        <a:bodyPr rtlCol="0"/>
        <a:lstStyle/>
        <a:p>
          <a:pPr rtl="0"/>
          <a:endParaRPr lang="ru-RU" sz="1200" noProof="0" dirty="0"/>
        </a:p>
      </dgm:t>
    </dgm:pt>
    <dgm:pt modelId="{5D260F18-25D2-4074-87F1-7E78DDA61C58}" type="sibTrans" cxnId="{420EF6C4-7321-43BE-A2FC-253606B1E06A}">
      <dgm:prSet/>
      <dgm:spPr/>
      <dgm:t>
        <a:bodyPr rtlCol="0"/>
        <a:lstStyle/>
        <a:p>
          <a:pPr rtl="0"/>
          <a:endParaRPr lang="ru-RU" sz="1200" noProof="0" dirty="0"/>
        </a:p>
      </dgm:t>
    </dgm:pt>
    <dgm:pt modelId="{BFF9359E-E9B1-4B73-BACC-2C7988765B16}">
      <dgm:prSet phldrT="[Text]" custT="1"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ru-RU" sz="2500" noProof="0" dirty="0" smtClean="0"/>
            <a:t>Строитель самого себя</a:t>
          </a:r>
          <a:endParaRPr lang="ru-RU" sz="2500" noProof="0" dirty="0"/>
        </a:p>
      </dgm:t>
    </dgm:pt>
    <dgm:pt modelId="{6E0A40FA-1B79-4089-8B9A-3BA22865FE4E}" type="parTrans" cxnId="{516EC545-1971-48B3-978C-4756FCDCCFD9}">
      <dgm:prSet/>
      <dgm:spPr/>
      <dgm:t>
        <a:bodyPr rtlCol="0"/>
        <a:lstStyle/>
        <a:p>
          <a:pPr rtl="0"/>
          <a:endParaRPr lang="ru-RU" sz="1200" noProof="0" dirty="0"/>
        </a:p>
      </dgm:t>
    </dgm:pt>
    <dgm:pt modelId="{1CEF1965-C516-4C44-BAE3-2FA3F5116930}" type="sibTrans" cxnId="{516EC545-1971-48B3-978C-4756FCDCCFD9}">
      <dgm:prSet/>
      <dgm:spPr/>
      <dgm:t>
        <a:bodyPr rtlCol="0"/>
        <a:lstStyle/>
        <a:p>
          <a:pPr rtl="0"/>
          <a:endParaRPr lang="ru-RU" sz="1200" noProof="0" dirty="0"/>
        </a:p>
      </dgm:t>
    </dgm:pt>
    <dgm:pt modelId="{DAFE638F-36D6-4911-9B36-0CC5BF3BD407}">
      <dgm:prSet phldrT="[Text]" custT="1"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ru-RU" sz="2500" b="0" i="0" dirty="0" smtClean="0"/>
            <a:t>Исследователь окружающего мира</a:t>
          </a:r>
          <a:endParaRPr lang="ru-RU" sz="2500" noProof="0" dirty="0"/>
        </a:p>
      </dgm:t>
    </dgm:pt>
    <dgm:pt modelId="{3A1006B0-FE9A-4A00-BAA1-C4B4B84B17E3}" type="parTrans" cxnId="{38549DC9-EC73-4D2E-828B-94CD83663F41}">
      <dgm:prSet/>
      <dgm:spPr/>
      <dgm:t>
        <a:bodyPr rtlCol="0"/>
        <a:lstStyle/>
        <a:p>
          <a:pPr rtl="0"/>
          <a:endParaRPr lang="ru-RU" noProof="0" dirty="0"/>
        </a:p>
      </dgm:t>
    </dgm:pt>
    <dgm:pt modelId="{32B668B4-62EB-4519-847C-4AFE43EAF6C3}" type="sibTrans" cxnId="{38549DC9-EC73-4D2E-828B-94CD83663F41}">
      <dgm:prSet/>
      <dgm:spPr/>
      <dgm:t>
        <a:bodyPr rtlCol="0"/>
        <a:lstStyle/>
        <a:p>
          <a:pPr rtl="0"/>
          <a:endParaRPr lang="ru-RU" noProof="0" dirty="0"/>
        </a:p>
      </dgm:t>
    </dgm:pt>
    <dgm:pt modelId="{7DCEDC9E-2BBE-4B13-85C6-25B55D9517CB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2F3CB3D4-6110-4E3B-B29C-2EFFF073C88B}" type="pres">
      <dgm:prSet presAssocID="{4AF52931-E4CA-4429-AACB-B8747CDB2409}" presName="compNode" presStyleCnt="0"/>
      <dgm:spPr/>
    </dgm:pt>
    <dgm:pt modelId="{BBDAE4D6-8728-41E4-98B1-891A3D29A33C}" type="pres">
      <dgm:prSet presAssocID="{4AF52931-E4CA-4429-AACB-B8747CDB2409}" presName="iconBgRect" presStyleLbl="bgShp" presStyleIdx="0" presStyleCnt="4"/>
      <dgm:spPr>
        <a:prstGeom prst="ellipse">
          <a:avLst/>
        </a:prstGeom>
        <a:solidFill>
          <a:schemeClr val="accent6"/>
        </a:solidFill>
      </dgm:spPr>
    </dgm:pt>
    <dgm:pt modelId="{6C04AA8A-4E6A-4C7C-A10B-573E7A4C90D6}" type="pres">
      <dgm:prSet presAssocID="{4AF52931-E4CA-4429-AACB-B8747CDB2409}" presName="iconRect" presStyleLbl="node1" presStyleIdx="0" presStyleCnt="4" custLinFactNeighborY="4639"/>
      <dgm:spPr>
        <a:noFill/>
      </dgm:spPr>
      <dgm:t>
        <a:bodyPr/>
        <a:lstStyle/>
        <a:p>
          <a:endParaRPr lang="ru-RU"/>
        </a:p>
      </dgm:t>
      <dgm:extLst/>
    </dgm:pt>
    <dgm:pt modelId="{17D77759-7D82-4E17-B9A7-43F8639F443F}" type="pres">
      <dgm:prSet presAssocID="{4AF52931-E4CA-4429-AACB-B8747CDB2409}" presName="spaceRect" presStyleCnt="0"/>
      <dgm:spPr/>
    </dgm:pt>
    <dgm:pt modelId="{5604E8E8-2AE9-4E5B-A515-628D6C121290}" type="pres">
      <dgm:prSet presAssocID="{4AF52931-E4CA-4429-AACB-B8747CDB2409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5CA04F08-7EC2-4646-89B3-64B4606C816B}" type="pres">
      <dgm:prSet presAssocID="{D86AF01C-9CBC-41F8-9354-48CD82BDFDC9}" presName="sibTrans" presStyleCnt="0"/>
      <dgm:spPr/>
    </dgm:pt>
    <dgm:pt modelId="{237DD957-E4EB-4B43-AF4D-8A41876E4EC0}" type="pres">
      <dgm:prSet presAssocID="{81BEB84D-9A77-49C6-9301-B3359FCAC75F}" presName="compNode" presStyleCnt="0"/>
      <dgm:spPr/>
    </dgm:pt>
    <dgm:pt modelId="{8B29F631-C63A-456F-A296-DA5848D4CE43}" type="pres">
      <dgm:prSet presAssocID="{81BEB84D-9A77-49C6-9301-B3359FCAC75F}" presName="iconBgRect" presStyleLbl="bgShp" presStyleIdx="1" presStyleCnt="4" custLinFactNeighborX="-156" custLinFactNeighborY="4226"/>
      <dgm:spPr>
        <a:prstGeom prst="ellipse">
          <a:avLst/>
        </a:prstGeom>
        <a:solidFill>
          <a:schemeClr val="accent6"/>
        </a:solidFill>
      </dgm:spPr>
    </dgm:pt>
    <dgm:pt modelId="{03CA1DB8-563D-42C2-9ECB-7DA4809C17A3}" type="pres">
      <dgm:prSet presAssocID="{81BEB84D-9A77-49C6-9301-B3359FCAC75F}" presName="iconRect" presStyleLbl="node1" presStyleIdx="1" presStyleCnt="4" custLinFactNeighborX="8255" custLinFactNeighborY="-18707"/>
      <dgm:spPr>
        <a:noFill/>
      </dgm:spPr>
      <dgm:extLst>
        <a:ext uri="{E40237B7-FDA0-4F09-8148-C483321AD2D9}">
          <dgm14:cNvPr xmlns:dgm14="http://schemas.microsoft.com/office/drawing/2010/diagram" id="0" name="" descr="Fishing"/>
        </a:ext>
      </dgm:extLst>
    </dgm:pt>
    <dgm:pt modelId="{AD197CA8-93AB-4F0E-B520-511631F4D8B8}" type="pres">
      <dgm:prSet presAssocID="{81BEB84D-9A77-49C6-9301-B3359FCAC75F}" presName="spaceRect" presStyleCnt="0"/>
      <dgm:spPr/>
    </dgm:pt>
    <dgm:pt modelId="{7D3B427C-987F-4B7E-BE3B-73FEB77819BC}" type="pres">
      <dgm:prSet presAssocID="{81BEB84D-9A77-49C6-9301-B3359FCAC75F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D27E587C-FACC-4858-A6DA-6EA998DD8715}" type="pres">
      <dgm:prSet presAssocID="{5D260F18-25D2-4074-87F1-7E78DDA61C58}" presName="sibTrans" presStyleCnt="0"/>
      <dgm:spPr/>
    </dgm:pt>
    <dgm:pt modelId="{222CEB39-163F-4F9B-BCBE-346709B55E22}" type="pres">
      <dgm:prSet presAssocID="{BFF9359E-E9B1-4B73-BACC-2C7988765B16}" presName="compNode" presStyleCnt="0"/>
      <dgm:spPr/>
    </dgm:pt>
    <dgm:pt modelId="{07E4A1AD-36DC-4A23-9BC0-0F8F3A2AD2D1}" type="pres">
      <dgm:prSet presAssocID="{BFF9359E-E9B1-4B73-BACC-2C7988765B16}" presName="iconBgRect" presStyleLbl="bgShp" presStyleIdx="2" presStyleCnt="4" custLinFactNeighborX="665" custLinFactNeighborY="-1533"/>
      <dgm:spPr>
        <a:prstGeom prst="ellipse">
          <a:avLst/>
        </a:prstGeom>
        <a:solidFill>
          <a:schemeClr val="accent6"/>
        </a:solidFill>
      </dgm:spPr>
    </dgm:pt>
    <dgm:pt modelId="{3A85B2B9-7EB2-484B-86BA-4C78DCBBA866}" type="pres">
      <dgm:prSet presAssocID="{BFF9359E-E9B1-4B73-BACC-2C7988765B16}" presName="iconRect" presStyleLbl="node1" presStyleIdx="2" presStyleCnt="4"/>
      <dgm:spPr>
        <a:noFill/>
      </dgm:spPr>
      <dgm:extLst>
        <a:ext uri="{E40237B7-FDA0-4F09-8148-C483321AD2D9}">
          <dgm14:cNvPr xmlns:dgm14="http://schemas.microsoft.com/office/drawing/2010/diagram" id="0" name="" descr="Hike"/>
        </a:ext>
      </dgm:extLst>
    </dgm:pt>
    <dgm:pt modelId="{8FEA48E3-8698-4C54-A250-8D38A262E614}" type="pres">
      <dgm:prSet presAssocID="{BFF9359E-E9B1-4B73-BACC-2C7988765B16}" presName="spaceRect" presStyleCnt="0"/>
      <dgm:spPr/>
    </dgm:pt>
    <dgm:pt modelId="{6517450F-BE8C-4E73-903A-9401129B38D4}" type="pres">
      <dgm:prSet presAssocID="{BFF9359E-E9B1-4B73-BACC-2C7988765B16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C7EEE19C-1378-446D-BC06-32D8A6095B8E}" type="pres">
      <dgm:prSet presAssocID="{1CEF1965-C516-4C44-BAE3-2FA3F5116930}" presName="sibTrans" presStyleCnt="0"/>
      <dgm:spPr/>
    </dgm:pt>
    <dgm:pt modelId="{377044C0-8EB2-4993-8220-70588CDA4726}" type="pres">
      <dgm:prSet presAssocID="{DAFE638F-36D6-4911-9B36-0CC5BF3BD407}" presName="compNode" presStyleCnt="0"/>
      <dgm:spPr/>
    </dgm:pt>
    <dgm:pt modelId="{75A1EB19-BB14-40F0-AFCA-0B9E081B2C76}" type="pres">
      <dgm:prSet presAssocID="{DAFE638F-36D6-4911-9B36-0CC5BF3BD407}" presName="iconBgRect" presStyleLbl="bgShp" presStyleIdx="3" presStyleCnt="4" custLinFactNeighborX="-3146" custLinFactNeighborY="-781"/>
      <dgm:spPr>
        <a:xfrm>
          <a:off x="8068682" y="640688"/>
          <a:ext cx="1256817" cy="1256817"/>
        </a:xfrm>
        <a:prstGeom prst="ellipse">
          <a:avLst/>
        </a:prstGeom>
        <a:solidFill>
          <a:srgbClr val="33CCCC"/>
        </a:solidFill>
        <a:ln>
          <a:noFill/>
        </a:ln>
        <a:effectLst/>
      </dgm:spPr>
    </dgm:pt>
    <dgm:pt modelId="{6909F824-0B2A-4904-9CAF-C073D6314DEE}" type="pres">
      <dgm:prSet presAssocID="{DAFE638F-36D6-4911-9B36-0CC5BF3BD407}" presName="iconRect" presStyleLbl="node1" presStyleIdx="3" presStyleCnt="4"/>
      <dgm:spPr>
        <a:noFill/>
      </dgm:spPr>
      <dgm:extLst>
        <a:ext uri="{E40237B7-FDA0-4F09-8148-C483321AD2D9}">
          <dgm14:cNvPr xmlns:dgm14="http://schemas.microsoft.com/office/drawing/2010/diagram" id="0" name="" descr="Tent"/>
        </a:ext>
      </dgm:extLst>
    </dgm:pt>
    <dgm:pt modelId="{145E7099-3829-4E57-920E-97DCC935E3C1}" type="pres">
      <dgm:prSet presAssocID="{DAFE638F-36D6-4911-9B36-0CC5BF3BD407}" presName="spaceRect" presStyleCnt="0"/>
      <dgm:spPr/>
    </dgm:pt>
    <dgm:pt modelId="{D4B6E6DE-7A7F-4D29-B5A0-514A118BD8DD}" type="pres">
      <dgm:prSet presAssocID="{DAFE638F-36D6-4911-9B36-0CC5BF3BD407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EFD18B1E-78A7-4EAB-9A46-311A15142979}" type="presOf" srcId="{DAFE638F-36D6-4911-9B36-0CC5BF3BD407}" destId="{D4B6E6DE-7A7F-4D29-B5A0-514A118BD8DD}" srcOrd="0" destOrd="0" presId="urn:microsoft.com/office/officeart/2018/5/layout/IconLeafLabelList"/>
    <dgm:cxn modelId="{26C4DEC0-D85B-4744-BC35-CD6E003DE9DA}" type="presOf" srcId="{4AF52931-E4CA-4429-AACB-B8747CDB2409}" destId="{5604E8E8-2AE9-4E5B-A515-628D6C121290}" srcOrd="0" destOrd="0" presId="urn:microsoft.com/office/officeart/2018/5/layout/IconLeafLabelList"/>
    <dgm:cxn modelId="{A7DEFA91-52A5-4CED-A89E-F2376FE0F3E5}" type="presOf" srcId="{C7720856-93F0-4CC7-B7FD-2466914A11D4}" destId="{7DCEDC9E-2BBE-4B13-85C6-25B55D9517CB}" srcOrd="0" destOrd="0" presId="urn:microsoft.com/office/officeart/2018/5/layout/IconLeafLabelList"/>
    <dgm:cxn modelId="{516EC545-1971-48B3-978C-4756FCDCCFD9}" srcId="{C7720856-93F0-4CC7-B7FD-2466914A11D4}" destId="{BFF9359E-E9B1-4B73-BACC-2C7988765B16}" srcOrd="2" destOrd="0" parTransId="{6E0A40FA-1B79-4089-8B9A-3BA22865FE4E}" sibTransId="{1CEF1965-C516-4C44-BAE3-2FA3F5116930}"/>
    <dgm:cxn modelId="{4C787D3D-C70A-4B04-9021-0CAC1F7BEF44}" type="presOf" srcId="{81BEB84D-9A77-49C6-9301-B3359FCAC75F}" destId="{7D3B427C-987F-4B7E-BE3B-73FEB77819BC}" srcOrd="0" destOrd="0" presId="urn:microsoft.com/office/officeart/2018/5/layout/IconLeafLabelList"/>
    <dgm:cxn modelId="{38549DC9-EC73-4D2E-828B-94CD83663F41}" srcId="{C7720856-93F0-4CC7-B7FD-2466914A11D4}" destId="{DAFE638F-36D6-4911-9B36-0CC5BF3BD407}" srcOrd="3" destOrd="0" parTransId="{3A1006B0-FE9A-4A00-BAA1-C4B4B84B17E3}" sibTransId="{32B668B4-62EB-4519-847C-4AFE43EAF6C3}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179EC342-8628-41E3-9279-E6AFBC6A7904}" type="presOf" srcId="{BFF9359E-E9B1-4B73-BACC-2C7988765B16}" destId="{6517450F-BE8C-4E73-903A-9401129B38D4}" srcOrd="0" destOrd="0" presId="urn:microsoft.com/office/officeart/2018/5/layout/IconLeafLabelList"/>
    <dgm:cxn modelId="{2E8E7B0A-629E-483D-A5BA-D690D15069F8}" type="presParOf" srcId="{7DCEDC9E-2BBE-4B13-85C6-25B55D9517CB}" destId="{2F3CB3D4-6110-4E3B-B29C-2EFFF073C88B}" srcOrd="0" destOrd="0" presId="urn:microsoft.com/office/officeart/2018/5/layout/IconLeafLabelList"/>
    <dgm:cxn modelId="{39FEBFA8-8496-4728-84AE-4B6AADF17BB3}" type="presParOf" srcId="{2F3CB3D4-6110-4E3B-B29C-2EFFF073C88B}" destId="{BBDAE4D6-8728-41E4-98B1-891A3D29A33C}" srcOrd="0" destOrd="0" presId="urn:microsoft.com/office/officeart/2018/5/layout/IconLeafLabelList"/>
    <dgm:cxn modelId="{1B7DA83A-DB9E-46BF-AF2C-083CB993E4DA}" type="presParOf" srcId="{2F3CB3D4-6110-4E3B-B29C-2EFFF073C88B}" destId="{6C04AA8A-4E6A-4C7C-A10B-573E7A4C90D6}" srcOrd="1" destOrd="0" presId="urn:microsoft.com/office/officeart/2018/5/layout/IconLeafLabelList"/>
    <dgm:cxn modelId="{FDAFF244-352F-4FF5-8584-F65F382A4EE6}" type="presParOf" srcId="{2F3CB3D4-6110-4E3B-B29C-2EFFF073C88B}" destId="{17D77759-7D82-4E17-B9A7-43F8639F443F}" srcOrd="2" destOrd="0" presId="urn:microsoft.com/office/officeart/2018/5/layout/IconLeafLabelList"/>
    <dgm:cxn modelId="{3FC03919-CE5A-4815-B913-A522C8C99053}" type="presParOf" srcId="{2F3CB3D4-6110-4E3B-B29C-2EFFF073C88B}" destId="{5604E8E8-2AE9-4E5B-A515-628D6C121290}" srcOrd="3" destOrd="0" presId="urn:microsoft.com/office/officeart/2018/5/layout/IconLeafLabelList"/>
    <dgm:cxn modelId="{A1B074BE-104D-47E4-806E-8E803390ECBB}" type="presParOf" srcId="{7DCEDC9E-2BBE-4B13-85C6-25B55D9517CB}" destId="{5CA04F08-7EC2-4646-89B3-64B4606C816B}" srcOrd="1" destOrd="0" presId="urn:microsoft.com/office/officeart/2018/5/layout/IconLeafLabelList"/>
    <dgm:cxn modelId="{6ABB759A-D37C-4E53-B135-8A5AC6A059DF}" type="presParOf" srcId="{7DCEDC9E-2BBE-4B13-85C6-25B55D9517CB}" destId="{237DD957-E4EB-4B43-AF4D-8A41876E4EC0}" srcOrd="2" destOrd="0" presId="urn:microsoft.com/office/officeart/2018/5/layout/IconLeafLabelList"/>
    <dgm:cxn modelId="{A0D940B9-DAC1-4DE7-9DE5-75D9EB22CADB}" type="presParOf" srcId="{237DD957-E4EB-4B43-AF4D-8A41876E4EC0}" destId="{8B29F631-C63A-456F-A296-DA5848D4CE43}" srcOrd="0" destOrd="0" presId="urn:microsoft.com/office/officeart/2018/5/layout/IconLeafLabelList"/>
    <dgm:cxn modelId="{2EB0AB02-7D84-4A0A-AD20-917E68831A8A}" type="presParOf" srcId="{237DD957-E4EB-4B43-AF4D-8A41876E4EC0}" destId="{03CA1DB8-563D-42C2-9ECB-7DA4809C17A3}" srcOrd="1" destOrd="0" presId="urn:microsoft.com/office/officeart/2018/5/layout/IconLeafLabelList"/>
    <dgm:cxn modelId="{107A21D7-9910-4FC2-B257-0CF664FADFD7}" type="presParOf" srcId="{237DD957-E4EB-4B43-AF4D-8A41876E4EC0}" destId="{AD197CA8-93AB-4F0E-B520-511631F4D8B8}" srcOrd="2" destOrd="0" presId="urn:microsoft.com/office/officeart/2018/5/layout/IconLeafLabelList"/>
    <dgm:cxn modelId="{19C16A48-7337-4129-864D-2E7DF29BD763}" type="presParOf" srcId="{237DD957-E4EB-4B43-AF4D-8A41876E4EC0}" destId="{7D3B427C-987F-4B7E-BE3B-73FEB77819BC}" srcOrd="3" destOrd="0" presId="urn:microsoft.com/office/officeart/2018/5/layout/IconLeafLabelList"/>
    <dgm:cxn modelId="{2103F704-3BBB-47EF-AB30-85D9B1550CB8}" type="presParOf" srcId="{7DCEDC9E-2BBE-4B13-85C6-25B55D9517CB}" destId="{D27E587C-FACC-4858-A6DA-6EA998DD8715}" srcOrd="3" destOrd="0" presId="urn:microsoft.com/office/officeart/2018/5/layout/IconLeafLabelList"/>
    <dgm:cxn modelId="{1C41FECC-A4AA-4D4C-880B-87B486FBB44B}" type="presParOf" srcId="{7DCEDC9E-2BBE-4B13-85C6-25B55D9517CB}" destId="{222CEB39-163F-4F9B-BCBE-346709B55E22}" srcOrd="4" destOrd="0" presId="urn:microsoft.com/office/officeart/2018/5/layout/IconLeafLabelList"/>
    <dgm:cxn modelId="{3FA99BE6-6BFC-4A54-A9DF-DFEBC8C4C01A}" type="presParOf" srcId="{222CEB39-163F-4F9B-BCBE-346709B55E22}" destId="{07E4A1AD-36DC-4A23-9BC0-0F8F3A2AD2D1}" srcOrd="0" destOrd="0" presId="urn:microsoft.com/office/officeart/2018/5/layout/IconLeafLabelList"/>
    <dgm:cxn modelId="{905BBE8C-5C5E-418C-9D2E-D78F01347833}" type="presParOf" srcId="{222CEB39-163F-4F9B-BCBE-346709B55E22}" destId="{3A85B2B9-7EB2-484B-86BA-4C78DCBBA866}" srcOrd="1" destOrd="0" presId="urn:microsoft.com/office/officeart/2018/5/layout/IconLeafLabelList"/>
    <dgm:cxn modelId="{4DBEB122-F2F3-45A0-8EA4-3A1DC23D484E}" type="presParOf" srcId="{222CEB39-163F-4F9B-BCBE-346709B55E22}" destId="{8FEA48E3-8698-4C54-A250-8D38A262E614}" srcOrd="2" destOrd="0" presId="urn:microsoft.com/office/officeart/2018/5/layout/IconLeafLabelList"/>
    <dgm:cxn modelId="{AD11D5F8-6B6A-48AA-988A-ED5F1FFBF978}" type="presParOf" srcId="{222CEB39-163F-4F9B-BCBE-346709B55E22}" destId="{6517450F-BE8C-4E73-903A-9401129B38D4}" srcOrd="3" destOrd="0" presId="urn:microsoft.com/office/officeart/2018/5/layout/IconLeafLabelList"/>
    <dgm:cxn modelId="{7F7F1CF2-6DAE-4B1C-BBB9-5BBFA5301F3A}" type="presParOf" srcId="{7DCEDC9E-2BBE-4B13-85C6-25B55D9517CB}" destId="{C7EEE19C-1378-446D-BC06-32D8A6095B8E}" srcOrd="5" destOrd="0" presId="urn:microsoft.com/office/officeart/2018/5/layout/IconLeafLabelList"/>
    <dgm:cxn modelId="{AA96BE1F-1EFE-49ED-A8ED-388588C21442}" type="presParOf" srcId="{7DCEDC9E-2BBE-4B13-85C6-25B55D9517CB}" destId="{377044C0-8EB2-4993-8220-70588CDA4726}" srcOrd="6" destOrd="0" presId="urn:microsoft.com/office/officeart/2018/5/layout/IconLeafLabelList"/>
    <dgm:cxn modelId="{4AA1F3ED-C62A-4CB6-BEC7-916204103C63}" type="presParOf" srcId="{377044C0-8EB2-4993-8220-70588CDA4726}" destId="{75A1EB19-BB14-40F0-AFCA-0B9E081B2C76}" srcOrd="0" destOrd="0" presId="urn:microsoft.com/office/officeart/2018/5/layout/IconLeafLabelList"/>
    <dgm:cxn modelId="{304444E2-A973-4518-B632-976FA29B649B}" type="presParOf" srcId="{377044C0-8EB2-4993-8220-70588CDA4726}" destId="{6909F824-0B2A-4904-9CAF-C073D6314DEE}" srcOrd="1" destOrd="0" presId="urn:microsoft.com/office/officeart/2018/5/layout/IconLeafLabelList"/>
    <dgm:cxn modelId="{46F45108-9ABE-49A3-AC89-96CE707A318D}" type="presParOf" srcId="{377044C0-8EB2-4993-8220-70588CDA4726}" destId="{145E7099-3829-4E57-920E-97DCC935E3C1}" srcOrd="2" destOrd="0" presId="urn:microsoft.com/office/officeart/2018/5/layout/IconLeafLabelList"/>
    <dgm:cxn modelId="{40CB4B4D-D8BD-4929-A464-408C35D3654B}" type="presParOf" srcId="{377044C0-8EB2-4993-8220-70588CDA4726}" destId="{D4B6E6DE-7A7F-4D29-B5A0-514A118BD8DD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AE4D6-8728-41E4-98B1-891A3D29A33C}">
      <dsp:nvSpPr>
        <dsp:cNvPr id="0" name=""/>
        <dsp:cNvSpPr/>
      </dsp:nvSpPr>
      <dsp:spPr>
        <a:xfrm>
          <a:off x="805924" y="219532"/>
          <a:ext cx="1256817" cy="1256817"/>
        </a:xfrm>
        <a:prstGeom prst="ellipse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04AA8A-4E6A-4C7C-A10B-573E7A4C90D6}">
      <dsp:nvSpPr>
        <dsp:cNvPr id="0" name=""/>
        <dsp:cNvSpPr/>
      </dsp:nvSpPr>
      <dsp:spPr>
        <a:xfrm>
          <a:off x="1073770" y="520832"/>
          <a:ext cx="721124" cy="721124"/>
        </a:xfrm>
        <a:prstGeom prst="rect">
          <a:avLst/>
        </a:prstGeom>
        <a:noFill/>
        <a:ln w="2222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4E8E8-2AE9-4E5B-A515-628D6C121290}">
      <dsp:nvSpPr>
        <dsp:cNvPr id="0" name=""/>
        <dsp:cNvSpPr/>
      </dsp:nvSpPr>
      <dsp:spPr>
        <a:xfrm>
          <a:off x="404154" y="1867818"/>
          <a:ext cx="2060357" cy="1562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2500" kern="1200" noProof="0" dirty="0" smtClean="0"/>
            <a:t>Адаптация к миру</a:t>
          </a:r>
          <a:endParaRPr lang="ru-RU" sz="2500" kern="1200" noProof="0" dirty="0"/>
        </a:p>
      </dsp:txBody>
      <dsp:txXfrm>
        <a:off x="404154" y="1867818"/>
        <a:ext cx="2060357" cy="1562310"/>
      </dsp:txXfrm>
    </dsp:sp>
    <dsp:sp modelId="{8B29F631-C63A-456F-A296-DA5848D4CE43}">
      <dsp:nvSpPr>
        <dsp:cNvPr id="0" name=""/>
        <dsp:cNvSpPr/>
      </dsp:nvSpPr>
      <dsp:spPr>
        <a:xfrm>
          <a:off x="3224883" y="272645"/>
          <a:ext cx="1256817" cy="1256817"/>
        </a:xfrm>
        <a:prstGeom prst="ellipse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CA1DB8-563D-42C2-9ECB-7DA4809C17A3}">
      <dsp:nvSpPr>
        <dsp:cNvPr id="0" name=""/>
        <dsp:cNvSpPr/>
      </dsp:nvSpPr>
      <dsp:spPr>
        <a:xfrm>
          <a:off x="3554219" y="352478"/>
          <a:ext cx="721124" cy="721124"/>
        </a:xfrm>
        <a:prstGeom prst="rect">
          <a:avLst/>
        </a:prstGeom>
        <a:noFill/>
        <a:ln w="2222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3B427C-987F-4B7E-BE3B-73FEB77819BC}">
      <dsp:nvSpPr>
        <dsp:cNvPr id="0" name=""/>
        <dsp:cNvSpPr/>
      </dsp:nvSpPr>
      <dsp:spPr>
        <a:xfrm>
          <a:off x="2825074" y="1867818"/>
          <a:ext cx="2060357" cy="1562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2500" kern="1200" noProof="0" dirty="0" smtClean="0"/>
            <a:t>Впитывающее сознание</a:t>
          </a:r>
          <a:endParaRPr lang="ru-RU" sz="2500" kern="1200" noProof="0" dirty="0"/>
        </a:p>
      </dsp:txBody>
      <dsp:txXfrm>
        <a:off x="2825074" y="1867818"/>
        <a:ext cx="2060357" cy="1562310"/>
      </dsp:txXfrm>
    </dsp:sp>
    <dsp:sp modelId="{07E4A1AD-36DC-4A23-9BC0-0F8F3A2AD2D1}">
      <dsp:nvSpPr>
        <dsp:cNvPr id="0" name=""/>
        <dsp:cNvSpPr/>
      </dsp:nvSpPr>
      <dsp:spPr>
        <a:xfrm>
          <a:off x="5656121" y="200265"/>
          <a:ext cx="1256817" cy="1256817"/>
        </a:xfrm>
        <a:prstGeom prst="ellipse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85B2B9-7EB2-484B-86BA-4C78DCBBA866}">
      <dsp:nvSpPr>
        <dsp:cNvPr id="0" name=""/>
        <dsp:cNvSpPr/>
      </dsp:nvSpPr>
      <dsp:spPr>
        <a:xfrm>
          <a:off x="5915609" y="487379"/>
          <a:ext cx="721124" cy="721124"/>
        </a:xfrm>
        <a:prstGeom prst="rect">
          <a:avLst/>
        </a:prstGeom>
        <a:noFill/>
        <a:ln w="2222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17450F-BE8C-4E73-903A-9401129B38D4}">
      <dsp:nvSpPr>
        <dsp:cNvPr id="0" name=""/>
        <dsp:cNvSpPr/>
      </dsp:nvSpPr>
      <dsp:spPr>
        <a:xfrm>
          <a:off x="5245993" y="1867818"/>
          <a:ext cx="2060357" cy="1562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2500" kern="1200" noProof="0" dirty="0" smtClean="0"/>
            <a:t>Строитель самого себя</a:t>
          </a:r>
          <a:endParaRPr lang="ru-RU" sz="2500" kern="1200" noProof="0" dirty="0"/>
        </a:p>
      </dsp:txBody>
      <dsp:txXfrm>
        <a:off x="5245993" y="1867818"/>
        <a:ext cx="2060357" cy="1562310"/>
      </dsp:txXfrm>
    </dsp:sp>
    <dsp:sp modelId="{75A1EB19-BB14-40F0-AFCA-0B9E081B2C76}">
      <dsp:nvSpPr>
        <dsp:cNvPr id="0" name=""/>
        <dsp:cNvSpPr/>
      </dsp:nvSpPr>
      <dsp:spPr>
        <a:xfrm>
          <a:off x="8029143" y="209717"/>
          <a:ext cx="1256817" cy="1256817"/>
        </a:xfrm>
        <a:prstGeom prst="ellipse">
          <a:avLst/>
        </a:prstGeom>
        <a:solidFill>
          <a:srgbClr val="33CC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09F824-0B2A-4904-9CAF-C073D6314DEE}">
      <dsp:nvSpPr>
        <dsp:cNvPr id="0" name=""/>
        <dsp:cNvSpPr/>
      </dsp:nvSpPr>
      <dsp:spPr>
        <a:xfrm>
          <a:off x="8336529" y="487379"/>
          <a:ext cx="721124" cy="721124"/>
        </a:xfrm>
        <a:prstGeom prst="rect">
          <a:avLst/>
        </a:prstGeom>
        <a:noFill/>
        <a:ln w="2222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6E6DE-7A7F-4D29-B5A0-514A118BD8DD}">
      <dsp:nvSpPr>
        <dsp:cNvPr id="0" name=""/>
        <dsp:cNvSpPr/>
      </dsp:nvSpPr>
      <dsp:spPr>
        <a:xfrm>
          <a:off x="7666913" y="1867818"/>
          <a:ext cx="2060357" cy="1562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2500" b="0" i="0" kern="1200" dirty="0" smtClean="0"/>
            <a:t>Исследователь окружающего мира</a:t>
          </a:r>
          <a:endParaRPr lang="ru-RU" sz="2500" kern="1200" noProof="0" dirty="0"/>
        </a:p>
      </dsp:txBody>
      <dsp:txXfrm>
        <a:off x="7666913" y="1867818"/>
        <a:ext cx="2060357" cy="1562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 xmlns="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C3B6A-05EE-4F42-8418-A481A9B47A27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65198-2619-4FEF-92EA-12F5E48B9F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576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301E7D-AA4C-4660-9F77-2FB8E2D9C16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011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&#1056;&#1072;&#1079;&#1074;&#1080;&#1090;&#1080;&#1077;%20&#1082;&#1086;&#1075;&#1085;&#1080;&#1090;&#1080;&#1074;&#1085;&#1099;&#1093;%20&#1080;%20&#1087;&#1089;&#1080;&#1093;&#1086;&#1089;&#1086;&#1094;&#1080;&#1072;&#1083;&#1100;&#1085;&#1099;&#1093;%20&#1085;&#1072;&#1074;&#1099;&#1082;&#1086;&#1074;%20&#1091;%20&#1076;&#1086;&#1096;&#1082;&#1086;&#1083;&#1100;&#1085;&#1080;&#1082;&#1086;&#1074;.pptx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timetoogether@gmail.com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Развитие когнитивных и психосоциальных навыков у дошкольников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Пастухова Екатерина, экзистенциальный психотерапевт, семейный психолог, методолог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413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C7DE69-9246-4C6D-B903-F8ACF4C0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4" y="802130"/>
            <a:ext cx="9019028" cy="875595"/>
          </a:xfrm>
        </p:spPr>
        <p:txBody>
          <a:bodyPr rtlCol="0">
            <a:normAutofit fontScale="90000"/>
          </a:bodyPr>
          <a:lstStyle/>
          <a:p>
            <a:r>
              <a:rPr lang="ru-RU" dirty="0"/>
              <a:t>Сензитивные </a:t>
            </a:r>
            <a:r>
              <a:rPr lang="ru-RU" dirty="0" smtClean="0"/>
              <a:t>периоды ребенка, </a:t>
            </a:r>
            <a:r>
              <a:rPr lang="ru-RU" dirty="0"/>
              <a:t>как фундаментальная задача </a:t>
            </a:r>
            <a:r>
              <a:rPr lang="ru-RU" dirty="0" smtClean="0"/>
              <a:t>возраста</a:t>
            </a:r>
            <a:endParaRPr lang="ru-RU" sz="5400" dirty="0">
              <a:solidFill>
                <a:srgbClr val="FFFFFF"/>
              </a:solidFill>
            </a:endParaRPr>
          </a:p>
        </p:txBody>
      </p:sp>
      <p:graphicFrame>
        <p:nvGraphicFramePr>
          <p:cNvPr id="24" name="Объект 8" descr="Смарт-значки">
            <a:extLst>
              <a:ext uri="{FF2B5EF4-FFF2-40B4-BE49-F238E27FC236}">
                <a16:creationId xmlns:a16="http://schemas.microsoft.com/office/drawing/2014/main" id="{AF65593E-D01F-46FF-BA88-B366A26F23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919864"/>
              </p:ext>
            </p:extLst>
          </p:nvPr>
        </p:nvGraphicFramePr>
        <p:xfrm>
          <a:off x="934551" y="2406208"/>
          <a:ext cx="10131425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77517" y="2782669"/>
            <a:ext cx="10390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Первый </a:t>
            </a:r>
          </a:p>
          <a:p>
            <a:pPr algn="ctr"/>
            <a:r>
              <a:rPr lang="ru-RU" b="1" dirty="0" smtClean="0"/>
              <a:t>год </a:t>
            </a:r>
          </a:p>
          <a:p>
            <a:pPr algn="ctr"/>
            <a:r>
              <a:rPr lang="ru-RU" b="1" dirty="0" smtClean="0"/>
              <a:t>жизни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65735" y="3059668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1,5 – 3 года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81055" y="3059668"/>
            <a:ext cx="971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3 - 6 лет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086996" y="2988105"/>
            <a:ext cx="1010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7 – 9 лет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7748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 </a:t>
            </a:r>
            <a:r>
              <a:rPr lang="ru-RU" dirty="0" err="1" smtClean="0"/>
              <a:t>сензитивности</a:t>
            </a:r>
            <a:r>
              <a:rPr lang="ru-RU" dirty="0" smtClean="0"/>
              <a:t> развития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Сензитивный</a:t>
            </a:r>
            <a:r>
              <a:rPr lang="ru-RU" dirty="0"/>
              <a:t> </a:t>
            </a:r>
            <a:r>
              <a:rPr lang="ru-RU" b="1" dirty="0"/>
              <a:t>период</a:t>
            </a:r>
            <a:r>
              <a:rPr lang="ru-RU" dirty="0"/>
              <a:t> </a:t>
            </a:r>
            <a:r>
              <a:rPr lang="ru-RU" b="1" dirty="0"/>
              <a:t>развития</a:t>
            </a:r>
            <a:r>
              <a:rPr lang="ru-RU" dirty="0"/>
              <a:t> (встречается также сенситивный) — </a:t>
            </a:r>
            <a:r>
              <a:rPr lang="ru-RU" b="1" dirty="0"/>
              <a:t>период</a:t>
            </a:r>
            <a:r>
              <a:rPr lang="ru-RU" dirty="0"/>
              <a:t> в жизни человека, создающий наиболее благоприятные условия для формирования у него определенных </a:t>
            </a:r>
            <a:r>
              <a:rPr lang="ru-RU" dirty="0" smtClean="0"/>
              <a:t>психо</a:t>
            </a:r>
            <a:r>
              <a:rPr lang="ru-RU" dirty="0"/>
              <a:t> </a:t>
            </a:r>
            <a:r>
              <a:rPr lang="ru-RU" dirty="0" smtClean="0"/>
              <a:t>– физиологических свойств </a:t>
            </a:r>
            <a:r>
              <a:rPr lang="ru-RU" dirty="0"/>
              <a:t>и видов поведения. </a:t>
            </a:r>
            <a:endParaRPr lang="ru-RU" dirty="0" smtClean="0"/>
          </a:p>
          <a:p>
            <a:r>
              <a:rPr lang="ru-RU" b="1" dirty="0" err="1" smtClean="0"/>
              <a:t>Сензитивный</a:t>
            </a:r>
            <a:r>
              <a:rPr lang="ru-RU" dirty="0"/>
              <a:t> </a:t>
            </a:r>
            <a:r>
              <a:rPr lang="ru-RU" b="1" dirty="0"/>
              <a:t>период</a:t>
            </a:r>
            <a:r>
              <a:rPr lang="ru-RU" dirty="0"/>
              <a:t> — </a:t>
            </a:r>
            <a:r>
              <a:rPr lang="ru-RU" b="1" dirty="0"/>
              <a:t>период</a:t>
            </a:r>
            <a:r>
              <a:rPr lang="ru-RU" dirty="0"/>
              <a:t> наивысших возможностей для наиболее эффективного </a:t>
            </a:r>
            <a:r>
              <a:rPr lang="ru-RU" b="1" dirty="0"/>
              <a:t>развития</a:t>
            </a:r>
            <a:r>
              <a:rPr lang="ru-RU" dirty="0"/>
              <a:t> какой-либо стороны </a:t>
            </a:r>
            <a:r>
              <a:rPr lang="ru-RU" dirty="0" smtClean="0"/>
              <a:t>психо – физиологии.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749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893279" y="1641282"/>
            <a:ext cx="1878585" cy="17969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412743" y="1641282"/>
            <a:ext cx="1878585" cy="179699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245834" y="1641282"/>
            <a:ext cx="1878585" cy="1796994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234911" y="1641282"/>
            <a:ext cx="1878585" cy="1796994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Возрастные группы и потребности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3711" y="2234114"/>
            <a:ext cx="171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178973"/>
                </a:solidFill>
                <a:latin typeface="Roboto Condensed"/>
              </a:rPr>
              <a:t>младенчество</a:t>
            </a:r>
            <a:endParaRPr lang="en-US" b="0" i="0" dirty="0">
              <a:solidFill>
                <a:srgbClr val="178973"/>
              </a:solidFill>
              <a:effectLst/>
              <a:latin typeface="Roboto Condensed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23653" y="2246243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178973"/>
                </a:solidFill>
                <a:latin typeface="Roboto Condensed"/>
              </a:rPr>
              <a:t>малыш</a:t>
            </a:r>
            <a:endParaRPr lang="en-US" b="0" i="0" dirty="0">
              <a:solidFill>
                <a:srgbClr val="178973"/>
              </a:solidFill>
              <a:effectLst/>
              <a:latin typeface="Roboto Condensed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01820" y="2223831"/>
            <a:ext cx="2024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Roboto Condensed"/>
              </a:rPr>
              <a:t>дошкольник</a:t>
            </a:r>
            <a:endParaRPr lang="en-US" i="0" dirty="0">
              <a:solidFill>
                <a:schemeClr val="bg1"/>
              </a:solidFill>
              <a:effectLst/>
              <a:latin typeface="Roboto Condensed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86162" y="2246243"/>
            <a:ext cx="1209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Roboto Condensed"/>
              </a:rPr>
              <a:t>школьник</a:t>
            </a:r>
            <a:endParaRPr lang="en-US" b="0" i="0" dirty="0">
              <a:solidFill>
                <a:schemeClr val="bg1"/>
              </a:solidFill>
              <a:effectLst/>
              <a:latin typeface="Roboto Condensed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77325" y="2603446"/>
            <a:ext cx="151683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от 1 года до 3 лет 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65063" y="2539779"/>
            <a:ext cx="8399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Roboto Condensed"/>
              </a:rPr>
              <a:t>до 1 года</a:t>
            </a:r>
            <a:endParaRPr lang="ru-RU" sz="1200" b="0" i="0" dirty="0">
              <a:solidFill>
                <a:schemeClr val="bg1"/>
              </a:solidFill>
              <a:effectLst/>
              <a:latin typeface="Roboto Condensed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73607" y="2638072"/>
            <a:ext cx="10230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chemeClr val="bg2">
                    <a:lumMod val="75000"/>
                  </a:schemeClr>
                </a:solidFill>
                <a:latin typeface="Roboto Condensed"/>
              </a:rPr>
              <a:t>от 3 до 5 лет</a:t>
            </a:r>
            <a:endParaRPr lang="ru-RU" sz="1100" b="0" i="0" dirty="0">
              <a:solidFill>
                <a:schemeClr val="bg2">
                  <a:lumMod val="75000"/>
                </a:schemeClr>
              </a:solidFill>
              <a:effectLst/>
              <a:latin typeface="Roboto Condensed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623411" y="2670180"/>
            <a:ext cx="11015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chemeClr val="bg2">
                    <a:lumMod val="75000"/>
                  </a:schemeClr>
                </a:solidFill>
                <a:latin typeface="Roboto Condensed"/>
              </a:rPr>
              <a:t>от 6 до 12 лет</a:t>
            </a:r>
            <a:endParaRPr lang="ru-RU" sz="1100" b="0" i="0" dirty="0">
              <a:solidFill>
                <a:schemeClr val="bg2">
                  <a:lumMod val="75000"/>
                </a:schemeClr>
              </a:solidFill>
              <a:effectLst/>
              <a:latin typeface="Roboto Condensed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3279" y="3676335"/>
            <a:ext cx="16404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6600"/>
                </a:solidFill>
              </a:rPr>
              <a:t>-      режим;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rgbClr val="006600"/>
                </a:solidFill>
              </a:rPr>
              <a:t>безопасность;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rgbClr val="006600"/>
                </a:solidFill>
              </a:rPr>
              <a:t>постоянство;</a:t>
            </a:r>
          </a:p>
          <a:p>
            <a:pPr marL="285750" indent="-285750">
              <a:buFontTx/>
              <a:buChar char="-"/>
            </a:pPr>
            <a:r>
              <a:rPr lang="ru-RU" sz="1400" b="1" dirty="0" err="1" smtClean="0">
                <a:solidFill>
                  <a:srgbClr val="006600"/>
                </a:solidFill>
              </a:rPr>
              <a:t>тактильность</a:t>
            </a:r>
            <a:r>
              <a:rPr lang="ru-RU" sz="1100" b="1" dirty="0" smtClean="0">
                <a:solidFill>
                  <a:srgbClr val="006600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264674" y="3680727"/>
            <a:ext cx="184377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6600"/>
                </a:solidFill>
              </a:rPr>
              <a:t>- </a:t>
            </a:r>
            <a:r>
              <a:rPr lang="ru-RU" sz="1400" b="1" dirty="0" smtClean="0">
                <a:solidFill>
                  <a:srgbClr val="006600"/>
                </a:solidFill>
              </a:rPr>
              <a:t>     подражания</a:t>
            </a:r>
            <a:r>
              <a:rPr lang="ru-RU" sz="1400" b="1" dirty="0">
                <a:solidFill>
                  <a:srgbClr val="006600"/>
                </a:solidFill>
              </a:rPr>
              <a:t>;</a:t>
            </a:r>
          </a:p>
          <a:p>
            <a:r>
              <a:rPr lang="ru-RU" sz="1400" b="1" dirty="0" smtClean="0">
                <a:solidFill>
                  <a:srgbClr val="006600"/>
                </a:solidFill>
              </a:rPr>
              <a:t>-      оставление </a:t>
            </a:r>
            <a:r>
              <a:rPr lang="ru-RU" sz="1400" b="1" dirty="0">
                <a:solidFill>
                  <a:srgbClr val="006600"/>
                </a:solidFill>
              </a:rPr>
              <a:t>следа;</a:t>
            </a:r>
          </a:p>
          <a:p>
            <a:r>
              <a:rPr lang="ru-RU" sz="1400" b="1" dirty="0" smtClean="0">
                <a:solidFill>
                  <a:srgbClr val="006600"/>
                </a:solidFill>
              </a:rPr>
              <a:t>-      повторения</a:t>
            </a:r>
            <a:r>
              <a:rPr lang="ru-RU" sz="1400" b="1" dirty="0">
                <a:solidFill>
                  <a:srgbClr val="006600"/>
                </a:solidFill>
              </a:rPr>
              <a:t>; </a:t>
            </a:r>
            <a:endParaRPr lang="ru-RU" sz="1400" b="1" dirty="0" smtClean="0">
              <a:solidFill>
                <a:srgbClr val="00660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rgbClr val="006600"/>
                </a:solidFill>
              </a:rPr>
              <a:t>провокация</a:t>
            </a:r>
            <a:r>
              <a:rPr lang="ru-RU" sz="1400" b="1" dirty="0">
                <a:solidFill>
                  <a:srgbClr val="006600"/>
                </a:solidFill>
              </a:rPr>
              <a:t>; </a:t>
            </a:r>
            <a:endParaRPr lang="ru-RU" sz="1400" b="1" dirty="0" smtClean="0">
              <a:solidFill>
                <a:srgbClr val="00660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rgbClr val="006600"/>
                </a:solidFill>
              </a:rPr>
              <a:t>автономность</a:t>
            </a:r>
            <a:r>
              <a:rPr lang="ru-RU" sz="1400" b="1" dirty="0">
                <a:solidFill>
                  <a:srgbClr val="006600"/>
                </a:solidFill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08996" y="3676335"/>
            <a:ext cx="332655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rgbClr val="006600"/>
                </a:solidFill>
              </a:rPr>
              <a:t>интерес к социальным ролям;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rgbClr val="006600"/>
                </a:solidFill>
              </a:rPr>
              <a:t>принадлежность и преданность;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rgbClr val="006600"/>
                </a:solidFill>
              </a:rPr>
              <a:t>новые эмоциональные компетенции;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rgbClr val="006600"/>
                </a:solidFill>
              </a:rPr>
              <a:t>общение со сверстниками;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rgbClr val="006600"/>
                </a:solidFill>
              </a:rPr>
              <a:t>игра.</a:t>
            </a:r>
            <a:endParaRPr lang="ru-RU" sz="1400" b="1" dirty="0">
              <a:solidFill>
                <a:srgbClr val="0066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35548" y="3688464"/>
            <a:ext cx="31914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rgbClr val="006600"/>
                </a:solidFill>
              </a:rPr>
              <a:t>Завершение трудных задач;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rgbClr val="006600"/>
                </a:solidFill>
              </a:rPr>
              <a:t>Социальная одобряемость;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rgbClr val="006600"/>
                </a:solidFill>
              </a:rPr>
              <a:t>Проектная деятельность;</a:t>
            </a:r>
          </a:p>
          <a:p>
            <a:pPr marL="285750" indent="-285750">
              <a:buFontTx/>
              <a:buChar char="-"/>
            </a:pPr>
            <a:r>
              <a:rPr lang="ru-RU" sz="1400" b="1" dirty="0" smtClean="0">
                <a:solidFill>
                  <a:srgbClr val="006600"/>
                </a:solidFill>
              </a:rPr>
              <a:t>Заинтересованность окружающим миром.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266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Факторы </a:t>
            </a:r>
            <a:r>
              <a:rPr lang="ru-RU" dirty="0" err="1" smtClean="0"/>
              <a:t>психо</a:t>
            </a:r>
            <a:r>
              <a:rPr lang="ru-RU" dirty="0" smtClean="0"/>
              <a:t>-социального развития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81192" y="2329732"/>
            <a:ext cx="69335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/>
              <a:t>Семья</a:t>
            </a:r>
          </a:p>
          <a:p>
            <a:pPr marL="342900" indent="-342900">
              <a:buAutoNum type="arabicPeriod"/>
            </a:pPr>
            <a:r>
              <a:rPr lang="ru-RU" sz="2800" b="1" dirty="0" smtClean="0"/>
              <a:t>Сверстники</a:t>
            </a:r>
          </a:p>
          <a:p>
            <a:pPr marL="342900" indent="-342900">
              <a:buAutoNum type="arabicPeriod"/>
            </a:pPr>
            <a:r>
              <a:rPr lang="ru-RU" sz="2800" b="1" dirty="0"/>
              <a:t>Образовательные </a:t>
            </a:r>
            <a:r>
              <a:rPr lang="ru-RU" sz="2800" b="1" dirty="0" smtClean="0"/>
              <a:t>учреждения</a:t>
            </a:r>
          </a:p>
          <a:p>
            <a:pPr marL="342900" indent="-342900">
              <a:buAutoNum type="arabicPeriod"/>
            </a:pPr>
            <a:r>
              <a:rPr lang="ru-RU" sz="2800" b="1" dirty="0"/>
              <a:t>Культурные и социальные </a:t>
            </a:r>
            <a:r>
              <a:rPr lang="ru-RU" sz="2800" b="1" dirty="0" smtClean="0"/>
              <a:t>нормы</a:t>
            </a:r>
          </a:p>
          <a:p>
            <a:pPr marL="342900" indent="-342900">
              <a:buAutoNum type="arabicPeriod"/>
            </a:pPr>
            <a:r>
              <a:rPr lang="ru-RU" sz="2800" b="1" dirty="0"/>
              <a:t>Телевидение и </a:t>
            </a:r>
            <a:r>
              <a:rPr lang="ru-RU" sz="2800" b="1" dirty="0" smtClean="0"/>
              <a:t>медиа</a:t>
            </a:r>
          </a:p>
          <a:p>
            <a:pPr marL="342900" indent="-342900">
              <a:buAutoNum type="arabicPeriod"/>
            </a:pPr>
            <a:r>
              <a:rPr lang="ru-RU" sz="2800" b="1" dirty="0"/>
              <a:t>Физическая </a:t>
            </a:r>
            <a:r>
              <a:rPr lang="ru-RU" sz="2800" b="1" dirty="0" smtClean="0"/>
              <a:t>активность</a:t>
            </a:r>
          </a:p>
          <a:p>
            <a:pPr marL="342900" indent="-342900">
              <a:buAutoNum type="arabicPeriod"/>
            </a:pPr>
            <a:r>
              <a:rPr lang="ru-RU" sz="2800" b="1" dirty="0"/>
              <a:t>Психологические </a:t>
            </a:r>
            <a:r>
              <a:rPr lang="ru-RU" sz="2800" b="1" dirty="0" smtClean="0"/>
              <a:t>особенности</a:t>
            </a:r>
          </a:p>
          <a:p>
            <a:pPr marL="342900" indent="-342900">
              <a:buAutoNum type="arabicPeriod"/>
            </a:pPr>
            <a:r>
              <a:rPr lang="ru-RU" sz="2800" b="1" dirty="0"/>
              <a:t>Травматические события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96104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Маркеры и признаки психических нарушений у дошкольников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891213" y="2142214"/>
            <a:ext cx="49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/>
              <a:t>Отставание в Развитии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1213" y="2610112"/>
            <a:ext cx="2999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Социальное Отчуждение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1213" y="3078865"/>
            <a:ext cx="3607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Сильные Проявления Агрессии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1213" y="3531120"/>
            <a:ext cx="399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Сверх активность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или Пассивность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1213" y="3999018"/>
            <a:ext cx="862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atin typeface="+mj-lt"/>
                <a:ea typeface="Times New Roman" panose="02020603050405020304" pitchFamily="18" charset="0"/>
              </a:rPr>
              <a:t>Сон</a:t>
            </a:r>
            <a:endParaRPr lang="ru-RU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1213" y="4545708"/>
            <a:ext cx="2609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atin typeface="+mj-lt"/>
                <a:ea typeface="Times New Roman" panose="02020603050405020304" pitchFamily="18" charset="0"/>
              </a:rPr>
              <a:t>Пищевое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+mj-lt"/>
                <a:ea typeface="Times New Roman" panose="02020603050405020304" pitchFamily="18" charset="0"/>
              </a:rPr>
              <a:t>Поведение</a:t>
            </a:r>
            <a:endParaRPr lang="ru-RU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1213" y="5029996"/>
            <a:ext cx="2176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Страхи и Тревоги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838913" y="2172683"/>
            <a:ext cx="4225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Обсессивно-</a:t>
            </a:r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компульсивные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Ритуалы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814063" y="2610112"/>
            <a:ext cx="1506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atin typeface="+mj-lt"/>
                <a:ea typeface="Times New Roman" panose="02020603050405020304" pitchFamily="18" charset="0"/>
              </a:rPr>
              <a:t>Регрессия</a:t>
            </a:r>
            <a:endParaRPr lang="ru-RU" dirty="0"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02845" y="3027316"/>
            <a:ext cx="4258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Чрезмерное Привязанное Поведение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802845" y="3464745"/>
            <a:ext cx="2381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Самоповреждение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814063" y="3912418"/>
            <a:ext cx="4837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 Интереса к Окружающему Миру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802845" y="4373122"/>
            <a:ext cx="3643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Непропорциональные Реакции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217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183" y="5256823"/>
            <a:ext cx="7897446" cy="674754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690795" y="24312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114106" y="961113"/>
            <a:ext cx="6783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Ваш экзистенциальный психолог и методолог Пастухова Екатерина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114106" y="1330069"/>
            <a:ext cx="7601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По вопросам индивидуальных консультаций и </a:t>
            </a:r>
            <a:r>
              <a:rPr lang="ru-RU" sz="1600" dirty="0" err="1" smtClean="0"/>
              <a:t>психо</a:t>
            </a:r>
            <a:r>
              <a:rPr lang="ru-RU" sz="1600" dirty="0" smtClean="0"/>
              <a:t>-терапевтических сессий, </a:t>
            </a:r>
          </a:p>
          <a:p>
            <a:r>
              <a:rPr lang="ru-RU" sz="1600" dirty="0" smtClean="0"/>
              <a:t>А так же, по сопровождению образовательных центров обращайтесь: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600" y="2986601"/>
            <a:ext cx="505132" cy="50513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54600" y="2222435"/>
            <a:ext cx="505132" cy="39056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441" y="2921343"/>
            <a:ext cx="925533" cy="694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77" y="791069"/>
            <a:ext cx="2432832" cy="364964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806025" y="2283800"/>
            <a:ext cx="2699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timetoogether@gmail.com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6034684" y="2871610"/>
            <a:ext cx="11029617" cy="59867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+7(985)5746043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154600" y="3893550"/>
            <a:ext cx="5176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Больше информации на сайте: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154600" y="4341929"/>
            <a:ext cx="3283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7" action="ppaction://hlinkpres?slideindex=1&amp;slidetitle="/>
              </a:rPr>
              <a:t>https://ekaterina-pastukhova.ru</a:t>
            </a:r>
            <a:r>
              <a:rPr lang="ru-RU" dirty="0" smtClean="0"/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5187736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292</TotalTime>
  <Words>239</Words>
  <Application>Microsoft Office PowerPoint</Application>
  <PresentationFormat>Широкоэкранный</PresentationFormat>
  <Paragraphs>75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Calibri</vt:lpstr>
      <vt:lpstr>Corbel</vt:lpstr>
      <vt:lpstr>Gill Sans MT</vt:lpstr>
      <vt:lpstr>Roboto Condensed</vt:lpstr>
      <vt:lpstr>Times New Roman</vt:lpstr>
      <vt:lpstr>Wingdings</vt:lpstr>
      <vt:lpstr>Wingdings 2</vt:lpstr>
      <vt:lpstr>Дивиденд</vt:lpstr>
      <vt:lpstr>Развитие когнитивных и психосоциальных навыков у дошкольников</vt:lpstr>
      <vt:lpstr>Сензитивные периоды ребенка, как фундаментальная задача возраста</vt:lpstr>
      <vt:lpstr>Определение сензитивности развития</vt:lpstr>
      <vt:lpstr>Возрастные группы и потребности</vt:lpstr>
      <vt:lpstr>Факторы психо-социального развития</vt:lpstr>
      <vt:lpstr>Маркеры и признаки психических нарушений у дошкольников</vt:lpstr>
      <vt:lpstr>Спасибо за внимание!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когнитивных и психосоциальных навыков у дошкольников</dc:title>
  <dc:creator>Ekaterina</dc:creator>
  <cp:lastModifiedBy>Ekaterina</cp:lastModifiedBy>
  <cp:revision>11</cp:revision>
  <dcterms:created xsi:type="dcterms:W3CDTF">2023-10-08T11:28:28Z</dcterms:created>
  <dcterms:modified xsi:type="dcterms:W3CDTF">2023-10-10T12:31:20Z</dcterms:modified>
</cp:coreProperties>
</file>