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4"/>
  </p:notesMasterIdLst>
  <p:sldIdLst>
    <p:sldId id="256" r:id="rId2"/>
    <p:sldId id="259" r:id="rId3"/>
    <p:sldId id="258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42" d="100"/>
          <a:sy n="42" d="100"/>
        </p:scale>
        <p:origin x="62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other" qsTypeId="urn:microsoft.com/office/officeart/2005/8/quickstyle/simple1" qsCatId="simple" csTypeId="urn:microsoft.com/office/officeart/2018/5/colors/Iconchunking_coloredoutline_accent6_2" csCatId="accent6" phldr="1"/>
      <dgm:spPr/>
    </dgm:pt>
    <dgm:pt modelId="{4AF52931-E4CA-4429-AACB-B8747CDB2409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sz="2500" noProof="0" dirty="0" smtClean="0"/>
            <a:t>Адаптация к миру</a:t>
          </a:r>
          <a:endParaRPr lang="ru-RU" sz="2500" noProof="0" dirty="0"/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81BEB84D-9A77-49C6-9301-B3359FCAC75F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sz="2500" noProof="0" dirty="0" smtClean="0"/>
            <a:t>Впитывающее сознание</a:t>
          </a:r>
          <a:endParaRPr lang="ru-RU" sz="2500" noProof="0" dirty="0"/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BFF9359E-E9B1-4B73-BACC-2C7988765B16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sz="2500" noProof="0" dirty="0" smtClean="0"/>
            <a:t>Строитель самого себя</a:t>
          </a:r>
          <a:endParaRPr lang="ru-RU" sz="2500" noProof="0" dirty="0"/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DAFE638F-36D6-4911-9B36-0CC5BF3BD407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sz="2500" b="0" i="0" dirty="0" smtClean="0"/>
            <a:t>Исследователь окружающего мира</a:t>
          </a:r>
          <a:endParaRPr lang="ru-RU" sz="2500" noProof="0" dirty="0"/>
        </a:p>
      </dgm:t>
    </dgm:pt>
    <dgm:pt modelId="{3A1006B0-FE9A-4A00-BAA1-C4B4B84B17E3}" type="parTrans" cxnId="{38549DC9-EC73-4D2E-828B-94CD83663F41}">
      <dgm:prSet/>
      <dgm:spPr/>
      <dgm:t>
        <a:bodyPr rtlCol="0"/>
        <a:lstStyle/>
        <a:p>
          <a:pPr rtl="0"/>
          <a:endParaRPr lang="ru-RU" noProof="0" dirty="0"/>
        </a:p>
      </dgm:t>
    </dgm:pt>
    <dgm:pt modelId="{32B668B4-62EB-4519-847C-4AFE43EAF6C3}" type="sibTrans" cxnId="{38549DC9-EC73-4D2E-828B-94CD83663F41}">
      <dgm:prSet/>
      <dgm:spPr/>
      <dgm:t>
        <a:bodyPr rtlCol="0"/>
        <a:lstStyle/>
        <a:p>
          <a:pPr rtl="0"/>
          <a:endParaRPr lang="ru-RU" noProof="0" dirty="0"/>
        </a:p>
      </dgm:t>
    </dgm:pt>
    <dgm:pt modelId="{7DCEDC9E-2BBE-4B13-85C6-25B55D9517CB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2F3CB3D4-6110-4E3B-B29C-2EFFF073C88B}" type="pres">
      <dgm:prSet presAssocID="{4AF52931-E4CA-4429-AACB-B8747CDB2409}" presName="compNode" presStyleCnt="0"/>
      <dgm:spPr/>
    </dgm:pt>
    <dgm:pt modelId="{BBDAE4D6-8728-41E4-98B1-891A3D29A33C}" type="pres">
      <dgm:prSet presAssocID="{4AF52931-E4CA-4429-AACB-B8747CDB2409}" presName="iconBgRect" presStyleLbl="bgShp" presStyleIdx="0" presStyleCnt="4" custLinFactNeighborX="-3934" custLinFactNeighborY="4789"/>
      <dgm:spPr>
        <a:prstGeom prst="ellipse">
          <a:avLst/>
        </a:prstGeom>
        <a:solidFill>
          <a:schemeClr val="accent1">
            <a:lumMod val="40000"/>
            <a:lumOff val="60000"/>
          </a:schemeClr>
        </a:solidFill>
      </dgm:spPr>
    </dgm:pt>
    <dgm:pt modelId="{6C04AA8A-4E6A-4C7C-A10B-573E7A4C90D6}" type="pres">
      <dgm:prSet presAssocID="{4AF52931-E4CA-4429-AACB-B8747CDB2409}" presName="iconRect" presStyleLbl="node1" presStyleIdx="0" presStyleCnt="4" custLinFactNeighborY="4639"/>
      <dgm:spPr>
        <a:noFill/>
      </dgm:spPr>
      <dgm:t>
        <a:bodyPr/>
        <a:lstStyle/>
        <a:p>
          <a:endParaRPr lang="ru-RU"/>
        </a:p>
      </dgm:t>
      <dgm:extLst/>
    </dgm:pt>
    <dgm:pt modelId="{17D77759-7D82-4E17-B9A7-43F8639F443F}" type="pres">
      <dgm:prSet presAssocID="{4AF52931-E4CA-4429-AACB-B8747CDB2409}" presName="spaceRect" presStyleCnt="0"/>
      <dgm:spPr/>
    </dgm:pt>
    <dgm:pt modelId="{5604E8E8-2AE9-4E5B-A515-628D6C121290}" type="pres">
      <dgm:prSet presAssocID="{4AF52931-E4CA-4429-AACB-B8747CDB2409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5CA04F08-7EC2-4646-89B3-64B4606C816B}" type="pres">
      <dgm:prSet presAssocID="{D86AF01C-9CBC-41F8-9354-48CD82BDFDC9}" presName="sibTrans" presStyleCnt="0"/>
      <dgm:spPr/>
    </dgm:pt>
    <dgm:pt modelId="{237DD957-E4EB-4B43-AF4D-8A41876E4EC0}" type="pres">
      <dgm:prSet presAssocID="{81BEB84D-9A77-49C6-9301-B3359FCAC75F}" presName="compNode" presStyleCnt="0"/>
      <dgm:spPr/>
    </dgm:pt>
    <dgm:pt modelId="{8B29F631-C63A-456F-A296-DA5848D4CE43}" type="pres">
      <dgm:prSet presAssocID="{81BEB84D-9A77-49C6-9301-B3359FCAC75F}" presName="iconBgRect" presStyleLbl="bgShp" presStyleIdx="1" presStyleCnt="4" custLinFactNeighborX="-156" custLinFactNeighborY="4226"/>
      <dgm:spPr>
        <a:prstGeom prst="ellipse">
          <a:avLst/>
        </a:prstGeom>
        <a:solidFill>
          <a:schemeClr val="tx2">
            <a:lumMod val="25000"/>
            <a:lumOff val="75000"/>
          </a:schemeClr>
        </a:solidFill>
      </dgm:spPr>
    </dgm:pt>
    <dgm:pt modelId="{03CA1DB8-563D-42C2-9ECB-7DA4809C17A3}" type="pres">
      <dgm:prSet presAssocID="{81BEB84D-9A77-49C6-9301-B3359FCAC75F}" presName="iconRect" presStyleLbl="node1" presStyleIdx="1" presStyleCnt="4" custLinFactNeighborX="8255" custLinFactNeighborY="-18707"/>
      <dgm:spPr>
        <a:noFill/>
      </dgm:spPr>
      <dgm:extLst>
        <a:ext uri="{E40237B7-FDA0-4F09-8148-C483321AD2D9}">
          <dgm14:cNvPr xmlns:dgm14="http://schemas.microsoft.com/office/drawing/2010/diagram" id="0" name="" descr="Fishing"/>
        </a:ext>
      </dgm:extLst>
    </dgm:pt>
    <dgm:pt modelId="{AD197CA8-93AB-4F0E-B520-511631F4D8B8}" type="pres">
      <dgm:prSet presAssocID="{81BEB84D-9A77-49C6-9301-B3359FCAC75F}" presName="spaceRect" presStyleCnt="0"/>
      <dgm:spPr/>
    </dgm:pt>
    <dgm:pt modelId="{7D3B427C-987F-4B7E-BE3B-73FEB77819BC}" type="pres">
      <dgm:prSet presAssocID="{81BEB84D-9A77-49C6-9301-B3359FCAC75F}" presName="textRect" presStyleLbl="revTx" presStyleIdx="1" presStyleCnt="4" custScaleX="122795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D27E587C-FACC-4858-A6DA-6EA998DD8715}" type="pres">
      <dgm:prSet presAssocID="{5D260F18-25D2-4074-87F1-7E78DDA61C58}" presName="sibTrans" presStyleCnt="0"/>
      <dgm:spPr/>
    </dgm:pt>
    <dgm:pt modelId="{222CEB39-163F-4F9B-BCBE-346709B55E22}" type="pres">
      <dgm:prSet presAssocID="{BFF9359E-E9B1-4B73-BACC-2C7988765B16}" presName="compNode" presStyleCnt="0"/>
      <dgm:spPr/>
    </dgm:pt>
    <dgm:pt modelId="{07E4A1AD-36DC-4A23-9BC0-0F8F3A2AD2D1}" type="pres">
      <dgm:prSet presAssocID="{BFF9359E-E9B1-4B73-BACC-2C7988765B16}" presName="iconBgRect" presStyleLbl="bgShp" presStyleIdx="2" presStyleCnt="4" custLinFactNeighborX="665" custLinFactNeighborY="-1533"/>
      <dgm:spPr>
        <a:prstGeom prst="ellipse">
          <a:avLst/>
        </a:prstGeom>
        <a:solidFill>
          <a:schemeClr val="accent1">
            <a:lumMod val="40000"/>
            <a:lumOff val="60000"/>
          </a:schemeClr>
        </a:solidFill>
      </dgm:spPr>
    </dgm:pt>
    <dgm:pt modelId="{3A85B2B9-7EB2-484B-86BA-4C78DCBBA866}" type="pres">
      <dgm:prSet presAssocID="{BFF9359E-E9B1-4B73-BACC-2C7988765B16}" presName="iconRect" presStyleLbl="node1" presStyleIdx="2" presStyleCnt="4"/>
      <dgm:spPr>
        <a:noFill/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8FEA48E3-8698-4C54-A250-8D38A262E614}" type="pres">
      <dgm:prSet presAssocID="{BFF9359E-E9B1-4B73-BACC-2C7988765B16}" presName="spaceRect" presStyleCnt="0"/>
      <dgm:spPr/>
    </dgm:pt>
    <dgm:pt modelId="{6517450F-BE8C-4E73-903A-9401129B38D4}" type="pres">
      <dgm:prSet presAssocID="{BFF9359E-E9B1-4B73-BACC-2C7988765B16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C7EEE19C-1378-446D-BC06-32D8A6095B8E}" type="pres">
      <dgm:prSet presAssocID="{1CEF1965-C516-4C44-BAE3-2FA3F5116930}" presName="sibTrans" presStyleCnt="0"/>
      <dgm:spPr/>
    </dgm:pt>
    <dgm:pt modelId="{377044C0-8EB2-4993-8220-70588CDA4726}" type="pres">
      <dgm:prSet presAssocID="{DAFE638F-36D6-4911-9B36-0CC5BF3BD407}" presName="compNode" presStyleCnt="0"/>
      <dgm:spPr/>
    </dgm:pt>
    <dgm:pt modelId="{75A1EB19-BB14-40F0-AFCA-0B9E081B2C76}" type="pres">
      <dgm:prSet presAssocID="{DAFE638F-36D6-4911-9B36-0CC5BF3BD407}" presName="iconBgRect" presStyleLbl="bgShp" presStyleIdx="3" presStyleCnt="4" custLinFactNeighborX="-724" custLinFactNeighborY="-3316"/>
      <dgm:spPr>
        <a:xfrm>
          <a:off x="8068682" y="640688"/>
          <a:ext cx="1256817" cy="1256817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gm:spPr>
    </dgm:pt>
    <dgm:pt modelId="{6909F824-0B2A-4904-9CAF-C073D6314DEE}" type="pres">
      <dgm:prSet presAssocID="{DAFE638F-36D6-4911-9B36-0CC5BF3BD407}" presName="iconRect" presStyleLbl="node1" presStyleIdx="3" presStyleCnt="4"/>
      <dgm:spPr>
        <a:noFill/>
      </dgm:spPr>
      <dgm:extLst>
        <a:ext uri="{E40237B7-FDA0-4F09-8148-C483321AD2D9}">
          <dgm14:cNvPr xmlns:dgm14="http://schemas.microsoft.com/office/drawing/2010/diagram" id="0" name="" descr="Tent"/>
        </a:ext>
      </dgm:extLst>
    </dgm:pt>
    <dgm:pt modelId="{145E7099-3829-4E57-920E-97DCC935E3C1}" type="pres">
      <dgm:prSet presAssocID="{DAFE638F-36D6-4911-9B36-0CC5BF3BD407}" presName="spaceRect" presStyleCnt="0"/>
      <dgm:spPr/>
    </dgm:pt>
    <dgm:pt modelId="{D4B6E6DE-7A7F-4D29-B5A0-514A118BD8DD}" type="pres">
      <dgm:prSet presAssocID="{DAFE638F-36D6-4911-9B36-0CC5BF3BD407}" presName="textRect" presStyleLbl="revTx" presStyleIdx="3" presStyleCnt="4" custScaleX="132644" custScaleY="83029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EFD18B1E-78A7-4EAB-9A46-311A15142979}" type="presOf" srcId="{DAFE638F-36D6-4911-9B36-0CC5BF3BD407}" destId="{D4B6E6DE-7A7F-4D29-B5A0-514A118BD8DD}" srcOrd="0" destOrd="0" presId="urn:microsoft.com/office/officeart/2018/5/layout/IconLeafLabelList"/>
    <dgm:cxn modelId="{26C4DEC0-D85B-4744-BC35-CD6E003DE9DA}" type="presOf" srcId="{4AF52931-E4CA-4429-AACB-B8747CDB2409}" destId="{5604E8E8-2AE9-4E5B-A515-628D6C121290}" srcOrd="0" destOrd="0" presId="urn:microsoft.com/office/officeart/2018/5/layout/IconLeafLabelList"/>
    <dgm:cxn modelId="{A7DEFA91-52A5-4CED-A89E-F2376FE0F3E5}" type="presOf" srcId="{C7720856-93F0-4CC7-B7FD-2466914A11D4}" destId="{7DCEDC9E-2BBE-4B13-85C6-25B55D9517CB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4C787D3D-C70A-4B04-9021-0CAC1F7BEF44}" type="presOf" srcId="{81BEB84D-9A77-49C6-9301-B3359FCAC75F}" destId="{7D3B427C-987F-4B7E-BE3B-73FEB77819BC}" srcOrd="0" destOrd="0" presId="urn:microsoft.com/office/officeart/2018/5/layout/IconLeafLabelList"/>
    <dgm:cxn modelId="{38549DC9-EC73-4D2E-828B-94CD83663F41}" srcId="{C7720856-93F0-4CC7-B7FD-2466914A11D4}" destId="{DAFE638F-36D6-4911-9B36-0CC5BF3BD407}" srcOrd="3" destOrd="0" parTransId="{3A1006B0-FE9A-4A00-BAA1-C4B4B84B17E3}" sibTransId="{32B668B4-62EB-4519-847C-4AFE43EAF6C3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179EC342-8628-41E3-9279-E6AFBC6A7904}" type="presOf" srcId="{BFF9359E-E9B1-4B73-BACC-2C7988765B16}" destId="{6517450F-BE8C-4E73-903A-9401129B38D4}" srcOrd="0" destOrd="0" presId="urn:microsoft.com/office/officeart/2018/5/layout/IconLeafLabelList"/>
    <dgm:cxn modelId="{2E8E7B0A-629E-483D-A5BA-D690D15069F8}" type="presParOf" srcId="{7DCEDC9E-2BBE-4B13-85C6-25B55D9517CB}" destId="{2F3CB3D4-6110-4E3B-B29C-2EFFF073C88B}" srcOrd="0" destOrd="0" presId="urn:microsoft.com/office/officeart/2018/5/layout/IconLeafLabelList"/>
    <dgm:cxn modelId="{39FEBFA8-8496-4728-84AE-4B6AADF17BB3}" type="presParOf" srcId="{2F3CB3D4-6110-4E3B-B29C-2EFFF073C88B}" destId="{BBDAE4D6-8728-41E4-98B1-891A3D29A33C}" srcOrd="0" destOrd="0" presId="urn:microsoft.com/office/officeart/2018/5/layout/IconLeafLabelList"/>
    <dgm:cxn modelId="{1B7DA83A-DB9E-46BF-AF2C-083CB993E4DA}" type="presParOf" srcId="{2F3CB3D4-6110-4E3B-B29C-2EFFF073C88B}" destId="{6C04AA8A-4E6A-4C7C-A10B-573E7A4C90D6}" srcOrd="1" destOrd="0" presId="urn:microsoft.com/office/officeart/2018/5/layout/IconLeafLabelList"/>
    <dgm:cxn modelId="{FDAFF244-352F-4FF5-8584-F65F382A4EE6}" type="presParOf" srcId="{2F3CB3D4-6110-4E3B-B29C-2EFFF073C88B}" destId="{17D77759-7D82-4E17-B9A7-43F8639F443F}" srcOrd="2" destOrd="0" presId="urn:microsoft.com/office/officeart/2018/5/layout/IconLeafLabelList"/>
    <dgm:cxn modelId="{3FC03919-CE5A-4815-B913-A522C8C99053}" type="presParOf" srcId="{2F3CB3D4-6110-4E3B-B29C-2EFFF073C88B}" destId="{5604E8E8-2AE9-4E5B-A515-628D6C121290}" srcOrd="3" destOrd="0" presId="urn:microsoft.com/office/officeart/2018/5/layout/IconLeafLabelList"/>
    <dgm:cxn modelId="{A1B074BE-104D-47E4-806E-8E803390ECBB}" type="presParOf" srcId="{7DCEDC9E-2BBE-4B13-85C6-25B55D9517CB}" destId="{5CA04F08-7EC2-4646-89B3-64B4606C816B}" srcOrd="1" destOrd="0" presId="urn:microsoft.com/office/officeart/2018/5/layout/IconLeafLabelList"/>
    <dgm:cxn modelId="{6ABB759A-D37C-4E53-B135-8A5AC6A059DF}" type="presParOf" srcId="{7DCEDC9E-2BBE-4B13-85C6-25B55D9517CB}" destId="{237DD957-E4EB-4B43-AF4D-8A41876E4EC0}" srcOrd="2" destOrd="0" presId="urn:microsoft.com/office/officeart/2018/5/layout/IconLeafLabelList"/>
    <dgm:cxn modelId="{A0D940B9-DAC1-4DE7-9DE5-75D9EB22CADB}" type="presParOf" srcId="{237DD957-E4EB-4B43-AF4D-8A41876E4EC0}" destId="{8B29F631-C63A-456F-A296-DA5848D4CE43}" srcOrd="0" destOrd="0" presId="urn:microsoft.com/office/officeart/2018/5/layout/IconLeafLabelList"/>
    <dgm:cxn modelId="{2EB0AB02-7D84-4A0A-AD20-917E68831A8A}" type="presParOf" srcId="{237DD957-E4EB-4B43-AF4D-8A41876E4EC0}" destId="{03CA1DB8-563D-42C2-9ECB-7DA4809C17A3}" srcOrd="1" destOrd="0" presId="urn:microsoft.com/office/officeart/2018/5/layout/IconLeafLabelList"/>
    <dgm:cxn modelId="{107A21D7-9910-4FC2-B257-0CF664FADFD7}" type="presParOf" srcId="{237DD957-E4EB-4B43-AF4D-8A41876E4EC0}" destId="{AD197CA8-93AB-4F0E-B520-511631F4D8B8}" srcOrd="2" destOrd="0" presId="urn:microsoft.com/office/officeart/2018/5/layout/IconLeafLabelList"/>
    <dgm:cxn modelId="{19C16A48-7337-4129-864D-2E7DF29BD763}" type="presParOf" srcId="{237DD957-E4EB-4B43-AF4D-8A41876E4EC0}" destId="{7D3B427C-987F-4B7E-BE3B-73FEB77819BC}" srcOrd="3" destOrd="0" presId="urn:microsoft.com/office/officeart/2018/5/layout/IconLeafLabelList"/>
    <dgm:cxn modelId="{2103F704-3BBB-47EF-AB30-85D9B1550CB8}" type="presParOf" srcId="{7DCEDC9E-2BBE-4B13-85C6-25B55D9517CB}" destId="{D27E587C-FACC-4858-A6DA-6EA998DD8715}" srcOrd="3" destOrd="0" presId="urn:microsoft.com/office/officeart/2018/5/layout/IconLeafLabelList"/>
    <dgm:cxn modelId="{1C41FECC-A4AA-4D4C-880B-87B486FBB44B}" type="presParOf" srcId="{7DCEDC9E-2BBE-4B13-85C6-25B55D9517CB}" destId="{222CEB39-163F-4F9B-BCBE-346709B55E22}" srcOrd="4" destOrd="0" presId="urn:microsoft.com/office/officeart/2018/5/layout/IconLeafLabelList"/>
    <dgm:cxn modelId="{3FA99BE6-6BFC-4A54-A9DF-DFEBC8C4C01A}" type="presParOf" srcId="{222CEB39-163F-4F9B-BCBE-346709B55E22}" destId="{07E4A1AD-36DC-4A23-9BC0-0F8F3A2AD2D1}" srcOrd="0" destOrd="0" presId="urn:microsoft.com/office/officeart/2018/5/layout/IconLeafLabelList"/>
    <dgm:cxn modelId="{905BBE8C-5C5E-418C-9D2E-D78F01347833}" type="presParOf" srcId="{222CEB39-163F-4F9B-BCBE-346709B55E22}" destId="{3A85B2B9-7EB2-484B-86BA-4C78DCBBA866}" srcOrd="1" destOrd="0" presId="urn:microsoft.com/office/officeart/2018/5/layout/IconLeafLabelList"/>
    <dgm:cxn modelId="{4DBEB122-F2F3-45A0-8EA4-3A1DC23D484E}" type="presParOf" srcId="{222CEB39-163F-4F9B-BCBE-346709B55E22}" destId="{8FEA48E3-8698-4C54-A250-8D38A262E614}" srcOrd="2" destOrd="0" presId="urn:microsoft.com/office/officeart/2018/5/layout/IconLeafLabelList"/>
    <dgm:cxn modelId="{AD11D5F8-6B6A-48AA-988A-ED5F1FFBF978}" type="presParOf" srcId="{222CEB39-163F-4F9B-BCBE-346709B55E22}" destId="{6517450F-BE8C-4E73-903A-9401129B38D4}" srcOrd="3" destOrd="0" presId="urn:microsoft.com/office/officeart/2018/5/layout/IconLeafLabelList"/>
    <dgm:cxn modelId="{7F7F1CF2-6DAE-4B1C-BBB9-5BBFA5301F3A}" type="presParOf" srcId="{7DCEDC9E-2BBE-4B13-85C6-25B55D9517CB}" destId="{C7EEE19C-1378-446D-BC06-32D8A6095B8E}" srcOrd="5" destOrd="0" presId="urn:microsoft.com/office/officeart/2018/5/layout/IconLeafLabelList"/>
    <dgm:cxn modelId="{AA96BE1F-1EFE-49ED-A8ED-388588C21442}" type="presParOf" srcId="{7DCEDC9E-2BBE-4B13-85C6-25B55D9517CB}" destId="{377044C0-8EB2-4993-8220-70588CDA4726}" srcOrd="6" destOrd="0" presId="urn:microsoft.com/office/officeart/2018/5/layout/IconLeafLabelList"/>
    <dgm:cxn modelId="{4AA1F3ED-C62A-4CB6-BEC7-916204103C63}" type="presParOf" srcId="{377044C0-8EB2-4993-8220-70588CDA4726}" destId="{75A1EB19-BB14-40F0-AFCA-0B9E081B2C76}" srcOrd="0" destOrd="0" presId="urn:microsoft.com/office/officeart/2018/5/layout/IconLeafLabelList"/>
    <dgm:cxn modelId="{304444E2-A973-4518-B632-976FA29B649B}" type="presParOf" srcId="{377044C0-8EB2-4993-8220-70588CDA4726}" destId="{6909F824-0B2A-4904-9CAF-C073D6314DEE}" srcOrd="1" destOrd="0" presId="urn:microsoft.com/office/officeart/2018/5/layout/IconLeafLabelList"/>
    <dgm:cxn modelId="{46F45108-9ABE-49A3-AC89-96CE707A318D}" type="presParOf" srcId="{377044C0-8EB2-4993-8220-70588CDA4726}" destId="{145E7099-3829-4E57-920E-97DCC935E3C1}" srcOrd="2" destOrd="0" presId="urn:microsoft.com/office/officeart/2018/5/layout/IconLeafLabelList"/>
    <dgm:cxn modelId="{40CB4B4D-D8BD-4929-A464-408C35D3654B}" type="presParOf" srcId="{377044C0-8EB2-4993-8220-70588CDA4726}" destId="{D4B6E6DE-7A7F-4D29-B5A0-514A118BD8D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AE4D6-8728-41E4-98B1-891A3D29A33C}">
      <dsp:nvSpPr>
        <dsp:cNvPr id="0" name=""/>
        <dsp:cNvSpPr/>
      </dsp:nvSpPr>
      <dsp:spPr>
        <a:xfrm>
          <a:off x="802066" y="814782"/>
          <a:ext cx="1098000" cy="109800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4AA8A-4E6A-4C7C-A10B-573E7A4C90D6}">
      <dsp:nvSpPr>
        <dsp:cNvPr id="0" name=""/>
        <dsp:cNvSpPr/>
      </dsp:nvSpPr>
      <dsp:spPr>
        <a:xfrm>
          <a:off x="1079261" y="1025425"/>
          <a:ext cx="630000" cy="630000"/>
        </a:xfrm>
        <a:prstGeom prst="rect">
          <a:avLst/>
        </a:prstGeom>
        <a:noFill/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4E8E8-2AE9-4E5B-A515-628D6C121290}">
      <dsp:nvSpPr>
        <dsp:cNvPr id="0" name=""/>
        <dsp:cNvSpPr/>
      </dsp:nvSpPr>
      <dsp:spPr>
        <a:xfrm>
          <a:off x="494261" y="2202199"/>
          <a:ext cx="1800000" cy="685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500" kern="1200" noProof="0" dirty="0" smtClean="0"/>
            <a:t>Адаптация к миру</a:t>
          </a:r>
          <a:endParaRPr lang="ru-RU" sz="2500" kern="1200" noProof="0" dirty="0"/>
        </a:p>
      </dsp:txBody>
      <dsp:txXfrm>
        <a:off x="494261" y="2202199"/>
        <a:ext cx="1800000" cy="685262"/>
      </dsp:txXfrm>
    </dsp:sp>
    <dsp:sp modelId="{8B29F631-C63A-456F-A296-DA5848D4CE43}">
      <dsp:nvSpPr>
        <dsp:cNvPr id="0" name=""/>
        <dsp:cNvSpPr/>
      </dsp:nvSpPr>
      <dsp:spPr>
        <a:xfrm>
          <a:off x="3163703" y="808601"/>
          <a:ext cx="1098000" cy="1098000"/>
        </a:xfrm>
        <a:prstGeom prst="ellipse">
          <a:avLst/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A1DB8-563D-42C2-9ECB-7DA4809C17A3}">
      <dsp:nvSpPr>
        <dsp:cNvPr id="0" name=""/>
        <dsp:cNvSpPr/>
      </dsp:nvSpPr>
      <dsp:spPr>
        <a:xfrm>
          <a:off x="3451423" y="878345"/>
          <a:ext cx="630000" cy="630000"/>
        </a:xfrm>
        <a:prstGeom prst="rect">
          <a:avLst/>
        </a:prstGeom>
        <a:noFill/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B427C-987F-4B7E-BE3B-73FEB77819BC}">
      <dsp:nvSpPr>
        <dsp:cNvPr id="0" name=""/>
        <dsp:cNvSpPr/>
      </dsp:nvSpPr>
      <dsp:spPr>
        <a:xfrm>
          <a:off x="2609261" y="2202199"/>
          <a:ext cx="2210310" cy="685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500" kern="1200" noProof="0" dirty="0" smtClean="0"/>
            <a:t>Впитывающее сознание</a:t>
          </a:r>
          <a:endParaRPr lang="ru-RU" sz="2500" kern="1200" noProof="0" dirty="0"/>
        </a:p>
      </dsp:txBody>
      <dsp:txXfrm>
        <a:off x="2609261" y="2202199"/>
        <a:ext cx="2210310" cy="685262"/>
      </dsp:txXfrm>
    </dsp:sp>
    <dsp:sp modelId="{07E4A1AD-36DC-4A23-9BC0-0F8F3A2AD2D1}">
      <dsp:nvSpPr>
        <dsp:cNvPr id="0" name=""/>
        <dsp:cNvSpPr/>
      </dsp:nvSpPr>
      <dsp:spPr>
        <a:xfrm>
          <a:off x="5492873" y="745367"/>
          <a:ext cx="1098000" cy="109800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5B2B9-7EB2-484B-86BA-4C78DCBBA866}">
      <dsp:nvSpPr>
        <dsp:cNvPr id="0" name=""/>
        <dsp:cNvSpPr/>
      </dsp:nvSpPr>
      <dsp:spPr>
        <a:xfrm>
          <a:off x="5719571" y="996199"/>
          <a:ext cx="630000" cy="630000"/>
        </a:xfrm>
        <a:prstGeom prst="rect">
          <a:avLst/>
        </a:prstGeom>
        <a:noFill/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7450F-BE8C-4E73-903A-9401129B38D4}">
      <dsp:nvSpPr>
        <dsp:cNvPr id="0" name=""/>
        <dsp:cNvSpPr/>
      </dsp:nvSpPr>
      <dsp:spPr>
        <a:xfrm>
          <a:off x="5134571" y="2202199"/>
          <a:ext cx="1800000" cy="685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500" kern="1200" noProof="0" dirty="0" smtClean="0"/>
            <a:t>Строитель самого себя</a:t>
          </a:r>
          <a:endParaRPr lang="ru-RU" sz="2500" kern="1200" noProof="0" dirty="0"/>
        </a:p>
      </dsp:txBody>
      <dsp:txXfrm>
        <a:off x="5134571" y="2202199"/>
        <a:ext cx="1800000" cy="685262"/>
      </dsp:txXfrm>
    </dsp:sp>
    <dsp:sp modelId="{75A1EB19-BB14-40F0-AFCA-0B9E081B2C76}">
      <dsp:nvSpPr>
        <dsp:cNvPr id="0" name=""/>
        <dsp:cNvSpPr/>
      </dsp:nvSpPr>
      <dsp:spPr>
        <a:xfrm>
          <a:off x="7886417" y="754863"/>
          <a:ext cx="1098000" cy="109800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9F824-0B2A-4904-9CAF-C073D6314DEE}">
      <dsp:nvSpPr>
        <dsp:cNvPr id="0" name=""/>
        <dsp:cNvSpPr/>
      </dsp:nvSpPr>
      <dsp:spPr>
        <a:xfrm>
          <a:off x="8128367" y="1025273"/>
          <a:ext cx="630000" cy="630000"/>
        </a:xfrm>
        <a:prstGeom prst="rect">
          <a:avLst/>
        </a:prstGeom>
        <a:noFill/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6E6DE-7A7F-4D29-B5A0-514A118BD8DD}">
      <dsp:nvSpPr>
        <dsp:cNvPr id="0" name=""/>
        <dsp:cNvSpPr/>
      </dsp:nvSpPr>
      <dsp:spPr>
        <a:xfrm>
          <a:off x="7249571" y="2289421"/>
          <a:ext cx="2387592" cy="568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500" b="0" i="0" kern="1200" dirty="0" smtClean="0"/>
            <a:t>Исследователь окружающего мира</a:t>
          </a:r>
          <a:endParaRPr lang="ru-RU" sz="2500" kern="1200" noProof="0" dirty="0"/>
        </a:p>
      </dsp:txBody>
      <dsp:txXfrm>
        <a:off x="7249571" y="2289421"/>
        <a:ext cx="2387592" cy="568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B274E-D0FB-4677-B5CD-361B8D5A6A1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1845D-B2FF-4C25-8DD1-11554D47E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86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01E7D-AA4C-4660-9F77-2FB8E2D9C1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_bRmxoXIlk" TargetMode="External"/><Relationship Id="rId2" Type="http://schemas.openxmlformats.org/officeDocument/2006/relationships/hyperlink" Target="https://my.mail.ru/community/nac_idea_rossii/video/_groupvideo/127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3-ZRCNqMgx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timetoogether@gmail.com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/>
              <a:t>«Формирование личности дошкольника. Выявление норм поведения и защитных механизмов психики. Часть №1»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/>
              <a:t>Пастухова Екатерина (экзистенциальный аналитик, семейный психолог, </a:t>
            </a:r>
            <a:r>
              <a:rPr lang="ru-RU" sz="2000" dirty="0" err="1"/>
              <a:t>монтессори</a:t>
            </a:r>
            <a:r>
              <a:rPr lang="ru-RU" sz="2000" dirty="0"/>
              <a:t> педагог, член АЭАПП)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2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Экзистенциальная задача </a:t>
            </a:r>
            <a:r>
              <a:rPr lang="ru-RU" sz="3200" dirty="0" err="1"/>
              <a:t>Самостановления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48806" y="2084832"/>
            <a:ext cx="6938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Быть собой значит: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тграничивать </a:t>
            </a:r>
            <a:r>
              <a:rPr lang="ru-RU" dirty="0"/>
              <a:t>себя в </a:t>
            </a:r>
            <a:r>
              <a:rPr lang="ru-RU" i="1" dirty="0"/>
              <a:t>отношениях </a:t>
            </a:r>
            <a:r>
              <a:rPr lang="ru-RU" dirty="0"/>
              <a:t>с миром и с другими </a:t>
            </a:r>
            <a:r>
              <a:rPr lang="ru-RU" dirty="0" smtClean="0"/>
              <a:t>людьми;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Понимать кто я, какой я и как с собой обходится.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48806" y="3443037"/>
            <a:ext cx="7899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«Чтобы </a:t>
            </a:r>
            <a:r>
              <a:rPr lang="ru-RU" dirty="0"/>
              <a:t>стать самим собой, нужно сначала увидеть самого себя и составить </a:t>
            </a:r>
            <a:r>
              <a:rPr lang="ru-RU" i="1" dirty="0"/>
              <a:t>картину </a:t>
            </a:r>
            <a:r>
              <a:rPr lang="ru-RU" dirty="0"/>
              <a:t>себя, что становится возможным благодаря определенной внутренней и внешней </a:t>
            </a:r>
            <a:r>
              <a:rPr lang="ru-RU" i="1" dirty="0"/>
              <a:t>дистанции </a:t>
            </a:r>
            <a:r>
              <a:rPr lang="ru-RU" dirty="0"/>
              <a:t>по отношению к собственным чувствам, решениям, </a:t>
            </a:r>
            <a:r>
              <a:rPr lang="ru-RU" dirty="0" smtClean="0"/>
              <a:t>действиям». А. Лэнгле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0525" y="3408204"/>
            <a:ext cx="7907384" cy="1235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40525" y="5107374"/>
            <a:ext cx="7380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Первый Другой в жизни каждого человека – это его главный взрослый.</a:t>
            </a:r>
          </a:p>
          <a:p>
            <a:r>
              <a:rPr lang="ru-RU" b="1" dirty="0" smtClean="0"/>
              <a:t>Это тот взрослый, через которого ребенок может стать увиденным.</a:t>
            </a:r>
          </a:p>
          <a:p>
            <a:r>
              <a:rPr lang="ru-RU" b="1" dirty="0" smtClean="0"/>
              <a:t>Это дает толчок для формирования «Я».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68" y="1621404"/>
            <a:ext cx="2775281" cy="185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8196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Увидеть себя человек может через другого.</a:t>
            </a:r>
            <a:endParaRPr lang="ru-RU" sz="4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4128" y="2025869"/>
            <a:ext cx="328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«Один день из жизни Эдисона»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5400000">
            <a:off x="4729655" y="1950247"/>
            <a:ext cx="504497" cy="579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24128" y="2451537"/>
            <a:ext cx="6538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3"/>
              </a:rPr>
              <a:t>Гордон </a:t>
            </a:r>
            <a:r>
              <a:rPr lang="ru-RU" dirty="0" err="1">
                <a:hlinkClick r:id="rId3"/>
              </a:rPr>
              <a:t>Ньюфелд</a:t>
            </a:r>
            <a:r>
              <a:rPr lang="ru-RU" dirty="0">
                <a:hlinkClick r:id="rId3"/>
              </a:rPr>
              <a:t>: что значит быть ответом для своего ребенка</a:t>
            </a:r>
            <a:r>
              <a:rPr lang="ru-RU" dirty="0" smtClean="0">
                <a:hlinkClick r:id="rId3"/>
              </a:rPr>
              <a:t>?</a:t>
            </a:r>
            <a:endParaRPr lang="ru-RU" dirty="0"/>
          </a:p>
          <a:p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5400000">
            <a:off x="7600043" y="2358994"/>
            <a:ext cx="504497" cy="579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99735" y="2932488"/>
            <a:ext cx="4271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4"/>
              </a:rPr>
              <a:t>Гордон </a:t>
            </a:r>
            <a:r>
              <a:rPr lang="ru-RU" dirty="0" err="1">
                <a:hlinkClick r:id="rId4"/>
              </a:rPr>
              <a:t>Ньюфелд</a:t>
            </a:r>
            <a:r>
              <a:rPr lang="ru-RU" dirty="0">
                <a:hlinkClick r:id="rId4"/>
              </a:rPr>
              <a:t>: как и у кого учатся дети</a:t>
            </a:r>
            <a:endParaRPr lang="ru-RU" dirty="0"/>
          </a:p>
          <a:p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5458560" y="2894967"/>
            <a:ext cx="504497" cy="579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71674" y="4116106"/>
            <a:ext cx="6835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Первый Другой в жизни каждого человека – это его мама.</a:t>
            </a:r>
          </a:p>
          <a:p>
            <a:r>
              <a:rPr lang="ru-RU" dirty="0" smtClean="0"/>
              <a:t>Это тот взрослый, через которого ребенок может стать увиденным.</a:t>
            </a:r>
          </a:p>
          <a:p>
            <a:r>
              <a:rPr lang="ru-RU" dirty="0" smtClean="0"/>
              <a:t>Это дает толчок для формирования «Я».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64628" y="5392057"/>
            <a:ext cx="9490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«Состоявшееся </a:t>
            </a:r>
            <a:r>
              <a:rPr lang="ru-RU" i="1" dirty="0" err="1"/>
              <a:t>самостановление</a:t>
            </a:r>
            <a:r>
              <a:rPr lang="ru-RU" dirty="0"/>
              <a:t>, таким образом, означает бытие собой с </a:t>
            </a:r>
            <a:r>
              <a:rPr lang="ru-RU" i="1" dirty="0"/>
              <a:t>чувством внутреннего согласия и с данным себе разрешением</a:t>
            </a:r>
            <a:r>
              <a:rPr lang="ru-RU" dirty="0"/>
              <a:t> быть таким, какой я есть, несмотря на все отличия от других</a:t>
            </a:r>
            <a:r>
              <a:rPr lang="ru-RU" dirty="0" smtClean="0"/>
              <a:t>.» А. </a:t>
            </a:r>
            <a:r>
              <a:rPr lang="ru-RU" dirty="0" err="1" smtClean="0"/>
              <a:t>Лэнгле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4628" y="5392057"/>
            <a:ext cx="9435662" cy="923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58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855" y="4572313"/>
            <a:ext cx="7897446" cy="674754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7301" y="5022414"/>
            <a:ext cx="3200400" cy="146304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timetoogether@gmail.com</a:t>
            </a:r>
            <a:endParaRPr lang="ru-RU" dirty="0"/>
          </a:p>
          <a:p>
            <a:endParaRPr lang="ru-RU" b="1" dirty="0"/>
          </a:p>
          <a:p>
            <a:r>
              <a:rPr lang="en-US" b="1" dirty="0" smtClean="0"/>
              <a:t>         </a:t>
            </a:r>
            <a:r>
              <a:rPr lang="ru-RU" b="1" dirty="0" smtClean="0"/>
              <a:t>+</a:t>
            </a:r>
            <a:r>
              <a:rPr lang="ru-RU" b="1" dirty="0"/>
              <a:t>79855746043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90795" y="2431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>
            <a:fillRect/>
          </a:stretch>
        </p:blipFill>
        <p:spPr>
          <a:xfrm>
            <a:off x="1045351" y="374394"/>
            <a:ext cx="9852150" cy="3762136"/>
          </a:xfrm>
        </p:spPr>
      </p:pic>
      <p:sp>
        <p:nvSpPr>
          <p:cNvPr id="20" name="TextBox 19"/>
          <p:cNvSpPr txBox="1"/>
          <p:nvPr/>
        </p:nvSpPr>
        <p:spPr>
          <a:xfrm>
            <a:off x="1336429" y="5435900"/>
            <a:ext cx="678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 экзистенциальный психолог и методолог Пастухова Екатерина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336429" y="5914232"/>
            <a:ext cx="7601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 вопросам индивидуальных консультаций и </a:t>
            </a:r>
            <a:r>
              <a:rPr lang="ru-RU" sz="1600" dirty="0" err="1" smtClean="0"/>
              <a:t>психо</a:t>
            </a:r>
            <a:r>
              <a:rPr lang="ru-RU" sz="1600" dirty="0" smtClean="0"/>
              <a:t>-терапевтических сессий, </a:t>
            </a:r>
          </a:p>
          <a:p>
            <a:r>
              <a:rPr lang="ru-RU" sz="1600" dirty="0" smtClean="0"/>
              <a:t>А так же, по сопровождению образовательных центров обращайтесь: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22" y="5438104"/>
            <a:ext cx="505132" cy="5051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0022" y="4971083"/>
            <a:ext cx="505132" cy="39056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32" y="6004629"/>
            <a:ext cx="925533" cy="694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355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Нейробиологические особенности мозга дошкольника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7224" y="3890308"/>
            <a:ext cx="9547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 12 до 36 мес.</a:t>
            </a:r>
          </a:p>
          <a:p>
            <a:endParaRPr lang="ru-RU" b="1" dirty="0"/>
          </a:p>
          <a:p>
            <a:r>
              <a:rPr lang="ru-RU" b="1" dirty="0" smtClean="0"/>
              <a:t>В этот период у ребенка ежесекундно формируются до 2 миллионов синапсов в головном мозге.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7224" y="4907832"/>
            <a:ext cx="665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 первые годы жизни, формируется более 700 нейронных связей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7224" y="2621257"/>
            <a:ext cx="9177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менно </a:t>
            </a:r>
            <a:r>
              <a:rPr lang="ru-RU" dirty="0"/>
              <a:t>ранние </a:t>
            </a:r>
            <a:r>
              <a:rPr lang="ru-RU" dirty="0" smtClean="0"/>
              <a:t>детские годы (от </a:t>
            </a:r>
            <a:r>
              <a:rPr lang="ru-RU" dirty="0"/>
              <a:t>1 года до 4) являются наиболее важными для дальнейшей</a:t>
            </a:r>
          </a:p>
          <a:p>
            <a:r>
              <a:rPr lang="ru-RU" dirty="0"/>
              <a:t>эмоциональной, социальной, познавательной сфер жизни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3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490" y="4587148"/>
            <a:ext cx="10772775" cy="1658198"/>
          </a:xfrm>
        </p:spPr>
        <p:txBody>
          <a:bodyPr>
            <a:noAutofit/>
          </a:bodyPr>
          <a:lstStyle/>
          <a:p>
            <a:r>
              <a:rPr lang="ru-RU" sz="2000" dirty="0"/>
              <a:t>Головной мозг состоит из огромного количества нейронов, связанных между собой </a:t>
            </a:r>
            <a:r>
              <a:rPr lang="ru-RU" sz="2000" dirty="0" smtClean="0"/>
              <a:t>с помощью </a:t>
            </a:r>
            <a:r>
              <a:rPr lang="ru-RU" sz="2000" dirty="0"/>
              <a:t>синапсов.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Выше показаны три «кита», без которых развитие мозга невозможно и нарушения в которых приводят к серьезным заболеваниям.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392" y="0"/>
            <a:ext cx="4198289" cy="314871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6" y="421420"/>
            <a:ext cx="3704532" cy="2727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48" y="421421"/>
            <a:ext cx="4025017" cy="26833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3384" y="3148717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нейрон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88096" y="3156854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синапс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573370" y="3174543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миелин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591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4" y="802130"/>
            <a:ext cx="9601196" cy="1303867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>Сенситивные </a:t>
            </a:r>
            <a:r>
              <a:rPr lang="ru-RU" dirty="0" smtClean="0"/>
              <a:t>периоды ребенка, </a:t>
            </a:r>
            <a:r>
              <a:rPr lang="ru-RU" dirty="0"/>
              <a:t>как фундаментальная задача </a:t>
            </a:r>
            <a:r>
              <a:rPr lang="ru-RU" dirty="0" smtClean="0"/>
              <a:t>возраста</a:t>
            </a:r>
            <a:endParaRPr lang="ru-RU" sz="5400" dirty="0">
              <a:solidFill>
                <a:srgbClr val="FFFFFF"/>
              </a:solidFill>
            </a:endParaRPr>
          </a:p>
        </p:txBody>
      </p:sp>
      <p:graphicFrame>
        <p:nvGraphicFramePr>
          <p:cNvPr id="24" name="Объект 8" descr="Смарт-значки">
            <a:extLst>
              <a:ext uri="{FF2B5EF4-FFF2-40B4-BE49-F238E27FC236}">
                <a16:creationId xmlns:a16="http://schemas.microsoft.com/office/drawing/2014/main" id="{AF65593E-D01F-46FF-BA88-B366A26F2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603867"/>
              </p:ext>
            </p:extLst>
          </p:nvPr>
        </p:nvGraphicFramePr>
        <p:xfrm>
          <a:off x="1181041" y="2105997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6307" y="3129667"/>
            <a:ext cx="1414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Первый </a:t>
            </a:r>
          </a:p>
          <a:p>
            <a:pPr algn="ctr"/>
            <a:r>
              <a:rPr lang="ru-RU" sz="1400" b="1" dirty="0" smtClean="0"/>
              <a:t>год </a:t>
            </a:r>
          </a:p>
          <a:p>
            <a:pPr algn="ctr"/>
            <a:r>
              <a:rPr lang="ru-RU" sz="1400" b="1" dirty="0" smtClean="0"/>
              <a:t>жизни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39445" y="322519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1,5 – 3 года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96096" y="3224211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 </a:t>
            </a:r>
            <a:r>
              <a:rPr lang="ru-RU" b="1" dirty="0" smtClean="0"/>
              <a:t>-5 лет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135726" y="3224211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 </a:t>
            </a:r>
            <a:r>
              <a:rPr lang="ru-RU" b="1" dirty="0" smtClean="0"/>
              <a:t>– 9 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86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186873" y="1259991"/>
          <a:ext cx="10187709" cy="4655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163">
                  <a:extLst>
                    <a:ext uri="{9D8B030D-6E8A-4147-A177-3AD203B41FA5}">
                      <a16:colId xmlns:a16="http://schemas.microsoft.com/office/drawing/2014/main" val="1580813055"/>
                    </a:ext>
                  </a:extLst>
                </a:gridCol>
                <a:gridCol w="2029675">
                  <a:extLst>
                    <a:ext uri="{9D8B030D-6E8A-4147-A177-3AD203B41FA5}">
                      <a16:colId xmlns:a16="http://schemas.microsoft.com/office/drawing/2014/main" val="3632583397"/>
                    </a:ext>
                  </a:extLst>
                </a:gridCol>
                <a:gridCol w="7339871">
                  <a:extLst>
                    <a:ext uri="{9D8B030D-6E8A-4147-A177-3AD203B41FA5}">
                      <a16:colId xmlns:a16="http://schemas.microsoft.com/office/drawing/2014/main" val="2739554384"/>
                    </a:ext>
                  </a:extLst>
                </a:gridCol>
              </a:tblGrid>
              <a:tr h="1082767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</a:t>
                      </a:r>
                      <a:r>
                        <a:rPr lang="ru-RU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сензитивного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периода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Особенности периода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76625"/>
                  </a:ext>
                </a:extLst>
              </a:tr>
              <a:tr h="75793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Духовный эмбрион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Происходит активное знакомство с внешним миром. Учится распознавать эмоции и отношение к нему окружающих людей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053746"/>
                  </a:ext>
                </a:extLst>
              </a:tr>
              <a:tr h="2057258">
                <a:tc>
                  <a:txBody>
                    <a:bodyPr/>
                    <a:lstStyle/>
                    <a:p>
                      <a:r>
                        <a:rPr lang="ru-RU" dirty="0" smtClean="0"/>
                        <a:t>3 – 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Строитель самого себя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органов чувств, ребенок учится анализировать свои ощущения, формируется представление о себе самом и окружающем мире. Мария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Монтессори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считала, что развитость органов чувств, умение анализировать свои ощущения, напрямую связаны с эстетическим восприятием мира, воображением и эмоциональным интеллектом.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388613"/>
                  </a:ext>
                </a:extLst>
              </a:tr>
              <a:tr h="757937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r>
                        <a:rPr lang="ru-RU" baseline="0" dirty="0" smtClean="0"/>
                        <a:t> – 9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Исследователь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Попытка познать и разобраться во всем, что окружает. Время постоянного «почему»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8243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1" y="576607"/>
            <a:ext cx="67610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Возрастное развитие по М.  </a:t>
            </a:r>
            <a:r>
              <a:rPr lang="ru-RU" sz="2800" b="1" dirty="0" err="1" smtClean="0"/>
              <a:t>Монтессори</a:t>
            </a:r>
            <a:endParaRPr lang="ru-RU" sz="28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10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893279" y="1641282"/>
            <a:ext cx="1878585" cy="17969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412743" y="1641282"/>
            <a:ext cx="1878585" cy="17969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45834" y="1641282"/>
            <a:ext cx="1878585" cy="179699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234911" y="1641282"/>
            <a:ext cx="1878585" cy="179699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Возрастные группы и потребности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7810" y="223411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78973"/>
                </a:solidFill>
                <a:latin typeface="Roboto Condensed"/>
              </a:rPr>
              <a:t>Infants</a:t>
            </a:r>
            <a:endParaRPr lang="en-US" b="0" i="0" dirty="0">
              <a:solidFill>
                <a:srgbClr val="178973"/>
              </a:solidFill>
              <a:effectLst/>
              <a:latin typeface="Roboto Condense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3653" y="2246243"/>
            <a:ext cx="105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78973"/>
                </a:solidFill>
                <a:latin typeface="Roboto Condensed"/>
              </a:rPr>
              <a:t>Toddlers</a:t>
            </a:r>
            <a:endParaRPr lang="en-US" b="0" i="0" dirty="0">
              <a:solidFill>
                <a:srgbClr val="178973"/>
              </a:solidFill>
              <a:effectLst/>
              <a:latin typeface="Roboto Condense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4537" y="2234114"/>
            <a:ext cx="2024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Condensed"/>
              </a:rPr>
              <a:t>Pre-school</a:t>
            </a:r>
            <a:r>
              <a:rPr lang="en-US" b="1" dirty="0">
                <a:solidFill>
                  <a:schemeClr val="bg1"/>
                </a:solidFill>
                <a:latin typeface="Roboto Condensed"/>
              </a:rPr>
              <a:t> </a:t>
            </a:r>
            <a:r>
              <a:rPr lang="en-US" dirty="0">
                <a:solidFill>
                  <a:schemeClr val="bg1"/>
                </a:solidFill>
                <a:latin typeface="Roboto Condensed"/>
              </a:rPr>
              <a:t>child</a:t>
            </a:r>
            <a:endParaRPr lang="en-US" i="0" dirty="0">
              <a:solidFill>
                <a:schemeClr val="bg1"/>
              </a:solidFill>
              <a:effectLst/>
              <a:latin typeface="Roboto Condense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59905" y="2246243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Condensed"/>
              </a:rPr>
              <a:t>School child</a:t>
            </a:r>
            <a:endParaRPr lang="en-US" b="0" i="0" dirty="0">
              <a:solidFill>
                <a:schemeClr val="bg1"/>
              </a:solidFill>
              <a:effectLst/>
              <a:latin typeface="Roboto Condensed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77325" y="2603446"/>
            <a:ext cx="15168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от 1 года до 3 лет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65063" y="2539779"/>
            <a:ext cx="839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Roboto Condensed"/>
              </a:rPr>
              <a:t>до 1 года</a:t>
            </a:r>
            <a:endParaRPr lang="ru-RU" sz="1200" b="0" i="0" dirty="0">
              <a:solidFill>
                <a:schemeClr val="bg1"/>
              </a:solidFill>
              <a:effectLst/>
              <a:latin typeface="Roboto Condensed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73607" y="2638072"/>
            <a:ext cx="10230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Roboto Condensed"/>
              </a:rPr>
              <a:t>от 3 до 5 лет</a:t>
            </a:r>
            <a:endParaRPr lang="ru-RU" sz="1100" b="0" i="0" dirty="0">
              <a:solidFill>
                <a:schemeClr val="bg2">
                  <a:lumMod val="75000"/>
                </a:schemeClr>
              </a:solidFill>
              <a:effectLst/>
              <a:latin typeface="Roboto Condensed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23411" y="2670180"/>
            <a:ext cx="11015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Roboto Condensed"/>
              </a:rPr>
              <a:t>от 6 до 12 лет</a:t>
            </a:r>
            <a:endParaRPr lang="ru-RU" sz="1100" b="0" i="0" dirty="0">
              <a:solidFill>
                <a:schemeClr val="bg2">
                  <a:lumMod val="75000"/>
                </a:schemeClr>
              </a:solidFill>
              <a:effectLst/>
              <a:latin typeface="Roboto Condense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3279" y="3676335"/>
            <a:ext cx="1561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</a:rPr>
              <a:t>-      режим;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безопасность;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постоянство;</a:t>
            </a:r>
          </a:p>
          <a:p>
            <a:pPr marL="285750" indent="-285750">
              <a:buFontTx/>
              <a:buChar char="-"/>
            </a:pPr>
            <a:r>
              <a:rPr lang="ru-RU" sz="1400" b="1" dirty="0" err="1" smtClean="0">
                <a:solidFill>
                  <a:srgbClr val="006600"/>
                </a:solidFill>
              </a:rPr>
              <a:t>тактильность</a:t>
            </a:r>
            <a:r>
              <a:rPr lang="ru-RU" sz="1100" b="1" dirty="0" smtClean="0">
                <a:solidFill>
                  <a:srgbClr val="00660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64674" y="3680727"/>
            <a:ext cx="18437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600"/>
                </a:solidFill>
              </a:rPr>
              <a:t>- </a:t>
            </a:r>
            <a:r>
              <a:rPr lang="ru-RU" sz="1400" b="1" dirty="0" smtClean="0">
                <a:solidFill>
                  <a:srgbClr val="006600"/>
                </a:solidFill>
              </a:rPr>
              <a:t>     подражания</a:t>
            </a:r>
            <a:r>
              <a:rPr lang="ru-RU" sz="1400" b="1" dirty="0">
                <a:solidFill>
                  <a:srgbClr val="006600"/>
                </a:solidFill>
              </a:rPr>
              <a:t>;</a:t>
            </a:r>
          </a:p>
          <a:p>
            <a:r>
              <a:rPr lang="ru-RU" sz="1400" b="1" dirty="0" smtClean="0">
                <a:solidFill>
                  <a:srgbClr val="006600"/>
                </a:solidFill>
              </a:rPr>
              <a:t>-      оставление </a:t>
            </a:r>
            <a:r>
              <a:rPr lang="ru-RU" sz="1400" b="1" dirty="0">
                <a:solidFill>
                  <a:srgbClr val="006600"/>
                </a:solidFill>
              </a:rPr>
              <a:t>следа;</a:t>
            </a:r>
          </a:p>
          <a:p>
            <a:r>
              <a:rPr lang="ru-RU" sz="1400" b="1" dirty="0" smtClean="0">
                <a:solidFill>
                  <a:srgbClr val="006600"/>
                </a:solidFill>
              </a:rPr>
              <a:t>-      повторения</a:t>
            </a:r>
            <a:r>
              <a:rPr lang="ru-RU" sz="1400" b="1" dirty="0">
                <a:solidFill>
                  <a:srgbClr val="006600"/>
                </a:solidFill>
              </a:rPr>
              <a:t>; </a:t>
            </a:r>
            <a:endParaRPr lang="ru-RU" sz="1400" b="1" dirty="0" smtClean="0">
              <a:solidFill>
                <a:srgbClr val="0066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провокация</a:t>
            </a:r>
            <a:r>
              <a:rPr lang="ru-RU" sz="1400" b="1" dirty="0">
                <a:solidFill>
                  <a:srgbClr val="006600"/>
                </a:solidFill>
              </a:rPr>
              <a:t>; </a:t>
            </a:r>
            <a:endParaRPr lang="ru-RU" sz="1400" b="1" dirty="0" smtClean="0">
              <a:solidFill>
                <a:srgbClr val="0066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автономность</a:t>
            </a:r>
            <a:r>
              <a:rPr lang="ru-RU" sz="1400" b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08996" y="3676335"/>
            <a:ext cx="33265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интерес к социальным ролям;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принадлежность и преданность;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новые эмоциональные компетенции;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общение со сверстниками;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игра.</a:t>
            </a:r>
            <a:endParaRPr lang="ru-RU" sz="1400" b="1" dirty="0">
              <a:solidFill>
                <a:srgbClr val="00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35548" y="3688464"/>
            <a:ext cx="3191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Завершение трудных задач;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Социальная одобряемость;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Проектная деятельность;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Заинтересованность окружающим миром.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571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зарождается «Я – концепция»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282028"/>
          </a:xfrm>
        </p:spPr>
        <p:txBody>
          <a:bodyPr/>
          <a:lstStyle/>
          <a:p>
            <a:r>
              <a:rPr lang="ru-RU" b="1" dirty="0" smtClean="0"/>
              <a:t>«Я-концепция» </a:t>
            </a:r>
            <a:r>
              <a:rPr lang="ru-RU" dirty="0" smtClean="0"/>
              <a:t>личности </a:t>
            </a:r>
            <a:r>
              <a:rPr lang="ru-RU" dirty="0"/>
              <a:t>является результатом длительного процесса развития, который начинается с момента рождения ребенка и осуществляется на протяжении всей </a:t>
            </a:r>
            <a:r>
              <a:rPr lang="ru-RU" dirty="0" smtClean="0"/>
              <a:t>жизни.</a:t>
            </a:r>
          </a:p>
          <a:p>
            <a:endParaRPr lang="ru-RU" dirty="0"/>
          </a:p>
          <a:p>
            <a:r>
              <a:rPr lang="ru-RU" sz="1400" dirty="0" smtClean="0"/>
              <a:t>Первая </a:t>
            </a:r>
            <a:r>
              <a:rPr lang="ru-RU" sz="1400" dirty="0"/>
              <a:t>стадия </a:t>
            </a:r>
            <a:r>
              <a:rPr lang="ru-RU" sz="1400" dirty="0" smtClean="0"/>
              <a:t>- </a:t>
            </a:r>
            <a:r>
              <a:rPr lang="ru-RU" sz="1400" b="1" i="1" dirty="0" smtClean="0"/>
              <a:t>ощущение </a:t>
            </a:r>
            <a:r>
              <a:rPr lang="ru-RU" sz="1400" b="1" i="1" dirty="0"/>
              <a:t>своего </a:t>
            </a:r>
            <a:r>
              <a:rPr lang="ru-RU" sz="1400" b="1" i="1" dirty="0" smtClean="0"/>
              <a:t>тела</a:t>
            </a:r>
            <a:endParaRPr lang="ru-RU" sz="1400" dirty="0" smtClean="0"/>
          </a:p>
          <a:p>
            <a:r>
              <a:rPr lang="ru-RU" sz="1400" dirty="0"/>
              <a:t>Вторая стадия </a:t>
            </a:r>
            <a:r>
              <a:rPr lang="ru-RU" sz="1400" dirty="0" smtClean="0"/>
              <a:t>- </a:t>
            </a:r>
            <a:r>
              <a:rPr lang="ru-RU" sz="1400" b="1" i="1" dirty="0"/>
              <a:t>ощущение </a:t>
            </a:r>
            <a:r>
              <a:rPr lang="ru-RU" sz="1400" b="1" i="1" dirty="0" err="1" smtClean="0"/>
              <a:t>самоидентичности</a:t>
            </a:r>
            <a:endParaRPr lang="ru-RU" sz="1400" b="1" i="1" dirty="0" smtClean="0"/>
          </a:p>
          <a:p>
            <a:r>
              <a:rPr lang="ru-RU" sz="1400" dirty="0"/>
              <a:t>Третья стадия </a:t>
            </a:r>
            <a:r>
              <a:rPr lang="ru-RU" sz="1400" dirty="0" smtClean="0"/>
              <a:t>- </a:t>
            </a:r>
            <a:r>
              <a:rPr lang="ru-RU" sz="1400" b="1" i="1" dirty="0"/>
              <a:t>формирование </a:t>
            </a:r>
            <a:r>
              <a:rPr lang="ru-RU" sz="1400" b="1" i="1" dirty="0" smtClean="0"/>
              <a:t>самоуважения</a:t>
            </a:r>
          </a:p>
          <a:p>
            <a:r>
              <a:rPr lang="ru-RU" sz="1400" dirty="0" smtClean="0"/>
              <a:t>Четвертая стадия - </a:t>
            </a:r>
            <a:r>
              <a:rPr lang="ru-RU" sz="1400" b="1" i="1" dirty="0" smtClean="0"/>
              <a:t>расширения </a:t>
            </a:r>
            <a:r>
              <a:rPr lang="ru-RU" sz="1400" b="1" i="1" dirty="0"/>
              <a:t>границ </a:t>
            </a:r>
            <a:r>
              <a:rPr lang="ru-RU" sz="1400" b="1" i="1" dirty="0" smtClean="0"/>
              <a:t>самости</a:t>
            </a:r>
          </a:p>
          <a:p>
            <a:r>
              <a:rPr lang="ru-RU" sz="1400" dirty="0" smtClean="0"/>
              <a:t>Пятая стадия - </a:t>
            </a:r>
            <a:r>
              <a:rPr lang="ru-RU" sz="1400" b="1" i="1" dirty="0" smtClean="0"/>
              <a:t>формирование образа «Я»</a:t>
            </a:r>
          </a:p>
          <a:p>
            <a:r>
              <a:rPr lang="ru-RU" sz="1400" dirty="0"/>
              <a:t>Шестая стадия </a:t>
            </a:r>
            <a:r>
              <a:rPr lang="ru-RU" sz="1400" dirty="0" smtClean="0"/>
              <a:t>- </a:t>
            </a:r>
            <a:r>
              <a:rPr lang="ru-RU" sz="1400" b="1" i="1" dirty="0" smtClean="0"/>
              <a:t>осознанное и рациональное управление собой</a:t>
            </a:r>
          </a:p>
          <a:p>
            <a:r>
              <a:rPr lang="ru-RU" sz="1400" dirty="0"/>
              <a:t>Седьмая стадия - </a:t>
            </a:r>
            <a:r>
              <a:rPr lang="ru-RU" sz="1400" b="1" dirty="0"/>
              <a:t>оформление </a:t>
            </a:r>
            <a:r>
              <a:rPr lang="ru-RU" sz="1400" b="1" dirty="0" smtClean="0"/>
              <a:t>«Я-концепции», </a:t>
            </a:r>
            <a:r>
              <a:rPr lang="ru-RU" sz="1400" b="1" i="1" dirty="0"/>
              <a:t>целостного чувства </a:t>
            </a:r>
            <a:r>
              <a:rPr lang="ru-RU" sz="1400" b="1" i="1" dirty="0" smtClean="0"/>
              <a:t>«Я»</a:t>
            </a:r>
          </a:p>
          <a:p>
            <a:r>
              <a:rPr lang="ru-RU" sz="1400" dirty="0"/>
              <a:t>Восьмая стадия </a:t>
            </a:r>
            <a:r>
              <a:rPr lang="ru-RU" sz="1400" dirty="0" smtClean="0"/>
              <a:t> - </a:t>
            </a:r>
            <a:r>
              <a:rPr lang="ru-RU" sz="1400" b="1" dirty="0" smtClean="0"/>
              <a:t>связана </a:t>
            </a:r>
            <a:r>
              <a:rPr lang="ru-RU" sz="1400" b="1" dirty="0"/>
              <a:t>с уникальной способностью человека к самопознанию и </a:t>
            </a:r>
            <a:r>
              <a:rPr lang="ru-RU" sz="1400" b="1" dirty="0" smtClean="0"/>
              <a:t>самооценке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283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Строитель самого себя</a:t>
            </a:r>
            <a:endParaRPr lang="ru-RU" sz="4000" dirty="0"/>
          </a:p>
        </p:txBody>
      </p:sp>
      <p:sp>
        <p:nvSpPr>
          <p:cNvPr id="4" name="Овал 3"/>
          <p:cNvSpPr/>
          <p:nvPr/>
        </p:nvSpPr>
        <p:spPr>
          <a:xfrm>
            <a:off x="1849624" y="2897315"/>
            <a:ext cx="4310743" cy="25254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479458" y="2822525"/>
            <a:ext cx="4310743" cy="25254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01921" y="3724792"/>
            <a:ext cx="1782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Person</a:t>
            </a:r>
          </a:p>
          <a:p>
            <a:pPr algn="ctr"/>
            <a:r>
              <a:rPr lang="ru-RU" sz="1600" dirty="0" smtClean="0"/>
              <a:t>(аутентичность)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615112" y="3463182"/>
            <a:ext cx="18165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Внутренний мир</a:t>
            </a:r>
          </a:p>
          <a:p>
            <a:pPr algn="ctr"/>
            <a:r>
              <a:rPr lang="ru-RU" sz="1200" dirty="0" smtClean="0"/>
              <a:t>(Интимность)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4106" y="3438937"/>
            <a:ext cx="210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Внешний мир </a:t>
            </a:r>
          </a:p>
          <a:p>
            <a:pPr algn="ctr"/>
            <a:r>
              <a:rPr lang="ru-RU" dirty="0" smtClean="0"/>
              <a:t>(</a:t>
            </a:r>
            <a:r>
              <a:rPr lang="ru-RU" sz="1200" dirty="0" err="1" smtClean="0"/>
              <a:t>Инаковость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60312" y="5573742"/>
            <a:ext cx="45660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Рис. 1. Двойное соотнесение, характеризующее </a:t>
            </a:r>
            <a:r>
              <a:rPr lang="ru-RU" sz="1200" dirty="0" err="1"/>
              <a:t>Person</a:t>
            </a:r>
            <a:r>
              <a:rPr lang="ru-RU" sz="1200" dirty="0"/>
              <a:t>: </a:t>
            </a:r>
            <a:endParaRPr lang="ru-RU" sz="1200" dirty="0" smtClean="0"/>
          </a:p>
          <a:p>
            <a:pPr algn="ctr"/>
            <a:r>
              <a:rPr lang="ru-RU" sz="1200" dirty="0" smtClean="0"/>
              <a:t>обращенность </a:t>
            </a:r>
            <a:r>
              <a:rPr lang="ru-RU" sz="1200" dirty="0"/>
              <a:t>к внутреннему миру и открытость </a:t>
            </a:r>
            <a:r>
              <a:rPr lang="ru-RU" sz="1200" dirty="0" smtClean="0"/>
              <a:t>ему.</a:t>
            </a:r>
            <a:endParaRPr lang="ru-RU" sz="12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08569" y="4160058"/>
            <a:ext cx="3227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самодистанцирование,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принятие себя всерьез,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суждение о себе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64106" y="4160057"/>
            <a:ext cx="230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уважительное внимание,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справедливое </a:t>
            </a:r>
            <a:r>
              <a:rPr lang="ru-RU" sz="1200" dirty="0"/>
              <a:t>отношение,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признание ценности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620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предпосылки образования </a:t>
            </a:r>
            <a:r>
              <a:rPr lang="ru-RU" sz="4800" dirty="0" smtClean="0"/>
              <a:t>«Я»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88732" y="3714161"/>
            <a:ext cx="10649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Взрослый помогает ребенку приобрести три фундаментальных </a:t>
            </a:r>
            <a:r>
              <a:rPr lang="ru-RU" sz="2800" dirty="0">
                <a:latin typeface="+mj-lt"/>
              </a:rPr>
              <a:t>вида опыта, необходимых для становления </a:t>
            </a:r>
            <a:r>
              <a:rPr lang="ru-RU" sz="2800" dirty="0" smtClean="0">
                <a:latin typeface="+mj-lt"/>
              </a:rPr>
              <a:t>«Я» 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1735216"/>
            <a:ext cx="3464913" cy="181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93741" y="5097268"/>
            <a:ext cx="5039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уважительное внимание;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справедливое отношение со стороны других;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признание другими собственной ценности.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96914" y="4833909"/>
            <a:ext cx="5833241" cy="1535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78759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1579</TotalTime>
  <Words>674</Words>
  <Application>Microsoft Office PowerPoint</Application>
  <PresentationFormat>Широкоэкранный</PresentationFormat>
  <Paragraphs>119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 Condensed</vt:lpstr>
      <vt:lpstr>Метрополия</vt:lpstr>
      <vt:lpstr>«Формирование личности дошкольника. Выявление норм поведения и защитных механизмов психики. Часть №1»</vt:lpstr>
      <vt:lpstr>Нейробиологические особенности мозга дошкольника</vt:lpstr>
      <vt:lpstr>Головной мозг состоит из огромного количества нейронов, связанных между собой с помощью синапсов.   Выше показаны три «кита», без которых развитие мозга невозможно и нарушения в которых приводят к серьезным заболеваниям.</vt:lpstr>
      <vt:lpstr>Сенситивные периоды ребенка, как фундаментальная задача возраста</vt:lpstr>
      <vt:lpstr>Презентация PowerPoint</vt:lpstr>
      <vt:lpstr>Возрастные группы и потребности</vt:lpstr>
      <vt:lpstr>Как зарождается «Я – концепция»</vt:lpstr>
      <vt:lpstr>Строитель самого себя</vt:lpstr>
      <vt:lpstr>предпосылки образования «Я»</vt:lpstr>
      <vt:lpstr>Экзистенциальная задача Самостановления</vt:lpstr>
      <vt:lpstr>Увидеть себя человек может через другого.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личности дошкольника. Выявление норм поведения и защитных механизмов психики. Часть №1»</dc:title>
  <dc:creator>Ekaterina</dc:creator>
  <cp:lastModifiedBy>Ekaterina</cp:lastModifiedBy>
  <cp:revision>15</cp:revision>
  <dcterms:created xsi:type="dcterms:W3CDTF">2022-10-31T06:40:12Z</dcterms:created>
  <dcterms:modified xsi:type="dcterms:W3CDTF">2022-11-01T09:00:05Z</dcterms:modified>
</cp:coreProperties>
</file>