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94" r:id="rId3"/>
    <p:sldId id="333" r:id="rId4"/>
    <p:sldId id="372" r:id="rId5"/>
    <p:sldId id="373" r:id="rId6"/>
    <p:sldId id="374" r:id="rId7"/>
    <p:sldId id="375" r:id="rId8"/>
    <p:sldId id="376" r:id="rId9"/>
    <p:sldId id="362" r:id="rId10"/>
    <p:sldId id="370" r:id="rId11"/>
    <p:sldId id="363" r:id="rId12"/>
    <p:sldId id="378" r:id="rId13"/>
    <p:sldId id="364" r:id="rId14"/>
    <p:sldId id="365" r:id="rId15"/>
    <p:sldId id="379" r:id="rId16"/>
    <p:sldId id="366" r:id="rId17"/>
    <p:sldId id="368" r:id="rId18"/>
    <p:sldId id="377" r:id="rId19"/>
    <p:sldId id="369" r:id="rId20"/>
    <p:sldId id="371" r:id="rId21"/>
    <p:sldId id="334" r:id="rId22"/>
    <p:sldId id="335" r:id="rId23"/>
    <p:sldId id="336" r:id="rId24"/>
    <p:sldId id="337" r:id="rId25"/>
    <p:sldId id="338" r:id="rId26"/>
    <p:sldId id="339" r:id="rId27"/>
    <p:sldId id="340" r:id="rId28"/>
    <p:sldId id="341" r:id="rId29"/>
    <p:sldId id="342" r:id="rId30"/>
    <p:sldId id="343" r:id="rId31"/>
    <p:sldId id="344" r:id="rId32"/>
    <p:sldId id="345" r:id="rId33"/>
    <p:sldId id="346" r:id="rId34"/>
    <p:sldId id="347" r:id="rId35"/>
    <p:sldId id="348" r:id="rId36"/>
    <p:sldId id="349" r:id="rId37"/>
    <p:sldId id="350" r:id="rId38"/>
    <p:sldId id="351" r:id="rId39"/>
    <p:sldId id="352" r:id="rId40"/>
    <p:sldId id="353" r:id="rId41"/>
    <p:sldId id="354" r:id="rId42"/>
    <p:sldId id="292" r:id="rId43"/>
    <p:sldId id="262" r:id="rId44"/>
    <p:sldId id="264" r:id="rId45"/>
    <p:sldId id="263" r:id="rId46"/>
    <p:sldId id="265" r:id="rId47"/>
    <p:sldId id="266" r:id="rId48"/>
    <p:sldId id="267" r:id="rId49"/>
    <p:sldId id="268" r:id="rId50"/>
    <p:sldId id="355" r:id="rId51"/>
    <p:sldId id="356" r:id="rId52"/>
    <p:sldId id="357" r:id="rId53"/>
    <p:sldId id="358" r:id="rId54"/>
    <p:sldId id="307" r:id="rId55"/>
    <p:sldId id="359" r:id="rId56"/>
    <p:sldId id="360" r:id="rId57"/>
    <p:sldId id="361" r:id="rId58"/>
    <p:sldId id="280" r:id="rId5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7133-4CC3-4FC5-A094-CA1FE7864864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08C2-EBF5-4DD0-A3FD-B1DB4A9F02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31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7133-4CC3-4FC5-A094-CA1FE7864864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08C2-EBF5-4DD0-A3FD-B1DB4A9F02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37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7133-4CC3-4FC5-A094-CA1FE7864864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08C2-EBF5-4DD0-A3FD-B1DB4A9F02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3132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7133-4CC3-4FC5-A094-CA1FE7864864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08C2-EBF5-4DD0-A3FD-B1DB4A9F02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849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7133-4CC3-4FC5-A094-CA1FE7864864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08C2-EBF5-4DD0-A3FD-B1DB4A9F02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4387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7133-4CC3-4FC5-A094-CA1FE7864864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08C2-EBF5-4DD0-A3FD-B1DB4A9F02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055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7133-4CC3-4FC5-A094-CA1FE7864864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08C2-EBF5-4DD0-A3FD-B1DB4A9F02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619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7133-4CC3-4FC5-A094-CA1FE7864864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08C2-EBF5-4DD0-A3FD-B1DB4A9F02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9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7133-4CC3-4FC5-A094-CA1FE7864864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08C2-EBF5-4DD0-A3FD-B1DB4A9F02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85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7133-4CC3-4FC5-A094-CA1FE7864864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08C2-EBF5-4DD0-A3FD-B1DB4A9F02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089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7133-4CC3-4FC5-A094-CA1FE7864864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08C2-EBF5-4DD0-A3FD-B1DB4A9F02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100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7133-4CC3-4FC5-A094-CA1FE7864864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08C2-EBF5-4DD0-A3FD-B1DB4A9F02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692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7133-4CC3-4FC5-A094-CA1FE7864864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08C2-EBF5-4DD0-A3FD-B1DB4A9F02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74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7133-4CC3-4FC5-A094-CA1FE7864864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08C2-EBF5-4DD0-A3FD-B1DB4A9F02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18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7133-4CC3-4FC5-A094-CA1FE7864864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08C2-EBF5-4DD0-A3FD-B1DB4A9F02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335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7133-4CC3-4FC5-A094-CA1FE7864864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08C2-EBF5-4DD0-A3FD-B1DB4A9F02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47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17133-4CC3-4FC5-A094-CA1FE7864864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21C08C2-EBF5-4DD0-A3FD-B1DB4A9F02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895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620687"/>
            <a:ext cx="7056784" cy="1440161"/>
          </a:xfrm>
        </p:spPr>
        <p:txBody>
          <a:bodyPr>
            <a:noAutofit/>
          </a:bodyPr>
          <a:lstStyle/>
          <a:p>
            <a:pPr algn="ctr"/>
            <a:br>
              <a:rPr lang="en-US" b="1" dirty="0">
                <a:latin typeface="+mn-lt"/>
              </a:rPr>
            </a:br>
            <a:br>
              <a:rPr lang="en-US" b="1" dirty="0">
                <a:latin typeface="+mn-lt"/>
              </a:rPr>
            </a:br>
            <a:br>
              <a:rPr lang="ru-RU" b="1" dirty="0"/>
            </a:br>
            <a:r>
              <a:rPr lang="ru-RU" sz="2400" dirty="0"/>
              <a:t>Организация дополнительного образования </a:t>
            </a:r>
            <a:br>
              <a:rPr lang="ru-RU" sz="2400" dirty="0"/>
            </a:br>
            <a:r>
              <a:rPr lang="ru-RU" sz="2400" dirty="0"/>
              <a:t>в системе дошкольного образования</a:t>
            </a:r>
            <a:endParaRPr lang="ru-RU" sz="24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373216"/>
            <a:ext cx="7160840" cy="108012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sz="5100" dirty="0"/>
              <a:t>Марич Екатерина Михайловна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000" i="1" dirty="0"/>
              <a:t>кандидат психологических наук,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000" i="1" dirty="0"/>
              <a:t>доцент кафедры непрерывного образования МГОУ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1" y="609600"/>
            <a:ext cx="7083896" cy="1320800"/>
          </a:xfrm>
        </p:spPr>
        <p:txBody>
          <a:bodyPr>
            <a:normAutofit/>
          </a:bodyPr>
          <a:lstStyle/>
          <a:p>
            <a:r>
              <a:rPr lang="ru-RU" sz="2800" dirty="0"/>
              <a:t>Организация дополнительных образовательных услуг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28800"/>
            <a:ext cx="7219528" cy="4752528"/>
          </a:xfrm>
        </p:spPr>
        <p:txBody>
          <a:bodyPr>
            <a:noAutofit/>
          </a:bodyPr>
          <a:lstStyle/>
          <a:p>
            <a:pPr lvl="0" algn="ctr">
              <a:buNone/>
            </a:pP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ФУНКЦИИ ДОПОЛНИТЕЛЬНОГО ОБРАЗОВАНИЯ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lvl="0" algn="ctr">
              <a:buNone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just">
              <a:spcBef>
                <a:spcPts val="0"/>
              </a:spcBef>
              <a:buFontTx/>
              <a:buChar char="-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ОБРАЗОВАТЕЛЬНАЯ (получение дополнительного развития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    компетенций в интересующем виде деятельности);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just">
              <a:spcBef>
                <a:spcPts val="0"/>
              </a:spcBef>
              <a:buFontTx/>
              <a:buChar char="-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СОЦИАЛЬНО-АДАПТИВНАЯ (получение социально-значимого 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    опыта деятельности и взаимодействия);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just">
              <a:buFontTx/>
              <a:buChar char="-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КОРРЕКЦИОННО-РАЗВИВАЮЩАЯ (позволяющая развивать интеллектуальные, творческие, физические способности каждого ребенка);</a:t>
            </a:r>
          </a:p>
          <a:p>
            <a:pPr lvl="0" algn="just">
              <a:buFontTx/>
              <a:buChar char="-"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just">
              <a:buFontTx/>
              <a:buChar char="-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ВОСПИТАТЕЛЬНАЯ (влияние на развитие социально значимых качеств личности, формирование коммуникативных навыков, воспитание социальной ответственности, коллективизма, патриотизма.</a:t>
            </a:r>
          </a:p>
          <a:p>
            <a:pPr lvl="0" algn="just">
              <a:buFontTx/>
              <a:buChar char="-"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just">
              <a:buFontTx/>
              <a:buChar char="-"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just">
              <a:buFontTx/>
              <a:buChar char="-"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176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1" y="609600"/>
            <a:ext cx="7083896" cy="1320800"/>
          </a:xfrm>
        </p:spPr>
        <p:txBody>
          <a:bodyPr>
            <a:normAutofit/>
          </a:bodyPr>
          <a:lstStyle/>
          <a:p>
            <a:r>
              <a:rPr lang="ru-RU" sz="2800" dirty="0"/>
              <a:t>Организация дополнительных образовательных услуг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28800"/>
            <a:ext cx="8686800" cy="4752528"/>
          </a:xfrm>
        </p:spPr>
        <p:txBody>
          <a:bodyPr>
            <a:noAutofit/>
          </a:bodyPr>
          <a:lstStyle/>
          <a:p>
            <a:pPr lvl="0" algn="ctr">
              <a:buNone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>
                <a:effectLst/>
              </a:rPr>
              <a:t>ЭТАПЫ: </a:t>
            </a:r>
          </a:p>
          <a:p>
            <a:pPr>
              <a:buFontTx/>
              <a:buChar char="-"/>
            </a:pPr>
            <a:r>
              <a:rPr lang="ru-RU" dirty="0">
                <a:effectLst/>
              </a:rPr>
              <a:t>Изучение нормативно — правовой документации </a:t>
            </a:r>
          </a:p>
          <a:p>
            <a:pPr>
              <a:buFontTx/>
              <a:buChar char="-"/>
            </a:pPr>
            <a:r>
              <a:rPr lang="ru-RU" dirty="0">
                <a:effectLst/>
              </a:rPr>
              <a:t>Изучение спроса потребителя, то есть родителей воспитанников, которые являются заказчиками услуг дополнительного образования. </a:t>
            </a:r>
          </a:p>
          <a:p>
            <a:pPr>
              <a:buFontTx/>
              <a:buChar char="-"/>
            </a:pPr>
            <a:r>
              <a:rPr lang="ru-RU" dirty="0">
                <a:effectLst/>
              </a:rPr>
              <a:t>Решение организационных вопросов: составление списка воспитанников по различным направлениям деятельности и подбор педагогов дополнительного образования. </a:t>
            </a:r>
          </a:p>
          <a:p>
            <a:pPr>
              <a:buFontTx/>
              <a:buChar char="-"/>
            </a:pPr>
            <a:r>
              <a:rPr lang="ru-RU" dirty="0">
                <a:effectLst/>
              </a:rPr>
              <a:t>Разработка пакета документов на предоставление дополнительных образовательных услуг. Одним из основных документов ДОО является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effectLst/>
              </a:rPr>
              <a:t>лицензия</a:t>
            </a:r>
            <a:r>
              <a:rPr lang="ru-RU" dirty="0">
                <a:effectLst/>
              </a:rPr>
              <a:t>. </a:t>
            </a:r>
            <a:br>
              <a:rPr lang="ru-RU" dirty="0">
                <a:effectLst/>
              </a:rPr>
            </a:br>
            <a:br>
              <a:rPr lang="ru-RU" dirty="0">
                <a:effectLst/>
              </a:rPr>
            </a:b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40904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1" y="609600"/>
            <a:ext cx="7083896" cy="1320800"/>
          </a:xfrm>
        </p:spPr>
        <p:txBody>
          <a:bodyPr>
            <a:normAutofit/>
          </a:bodyPr>
          <a:lstStyle/>
          <a:p>
            <a:r>
              <a:rPr lang="ru-RU" sz="2800" dirty="0"/>
              <a:t>Организация дополнительных образовательных услуг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28800"/>
            <a:ext cx="7363544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Каждая дошкольная организация вправе самостоятельно выбирать приоритетное направление. </a:t>
            </a:r>
          </a:p>
          <a:p>
            <a:pPr marL="0" indent="0">
              <a:buNone/>
            </a:pPr>
            <a:r>
              <a:rPr lang="ru-RU" dirty="0"/>
              <a:t>Дополнительное образование – важнейшая составляющая образовательного пространства дошкольной организации. </a:t>
            </a:r>
          </a:p>
          <a:p>
            <a:pPr marL="0" indent="0">
              <a:buNone/>
            </a:pPr>
            <a:r>
              <a:rPr lang="ru-RU" dirty="0"/>
              <a:t>Из достоинств дополнительного образования можно выделить следующие: </a:t>
            </a:r>
          </a:p>
          <a:p>
            <a:pPr marL="0" indent="0">
              <a:buNone/>
            </a:pPr>
            <a:r>
              <a:rPr lang="ru-RU" dirty="0"/>
              <a:t>-Постоянное обновление его содержания; </a:t>
            </a:r>
          </a:p>
          <a:p>
            <a:pPr marL="0" indent="0">
              <a:buNone/>
            </a:pPr>
            <a:r>
              <a:rPr lang="ru-RU" dirty="0"/>
              <a:t>-Разнообразие форм и методов работы с детьми; </a:t>
            </a:r>
          </a:p>
          <a:p>
            <a:pPr marL="0" indent="0">
              <a:buNone/>
            </a:pPr>
            <a:r>
              <a:rPr lang="ru-RU" dirty="0"/>
              <a:t>-Творческая, авторская позиция педагога. (повышение его роли в деятельности дошкольной образовательной организации) </a:t>
            </a:r>
          </a:p>
          <a:p>
            <a:pPr marL="0" indent="0">
              <a:buNone/>
            </a:pPr>
            <a:r>
              <a:rPr lang="ru-RU" dirty="0"/>
              <a:t>-Разнообразие спектра предоставляемых услуг. (художественно-эстетическое, физическое, социально-коммуникативное, познавательное, и т. д).</a:t>
            </a:r>
            <a:br>
              <a:rPr lang="ru-RU" dirty="0">
                <a:effectLst/>
              </a:rPr>
            </a:b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33178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1" y="609600"/>
            <a:ext cx="7083896" cy="1320800"/>
          </a:xfrm>
        </p:spPr>
        <p:txBody>
          <a:bodyPr>
            <a:normAutofit/>
          </a:bodyPr>
          <a:lstStyle/>
          <a:p>
            <a:r>
              <a:rPr lang="ru-RU" sz="2800" dirty="0"/>
              <a:t>Организация дополнительных образовательных услуг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28800"/>
            <a:ext cx="7507560" cy="4752528"/>
          </a:xfrm>
        </p:spPr>
        <p:txBody>
          <a:bodyPr>
            <a:noAutofit/>
          </a:bodyPr>
          <a:lstStyle/>
          <a:p>
            <a:pPr lvl="0" algn="ctr">
              <a:buNone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>
                <a:effectLst/>
              </a:rPr>
              <a:t>Проектирование системы дополнительного образования: </a:t>
            </a:r>
          </a:p>
          <a:p>
            <a:pPr>
              <a:buFontTx/>
              <a:buChar char="-"/>
            </a:pPr>
            <a:r>
              <a:rPr lang="ru-RU" dirty="0">
                <a:effectLst/>
              </a:rPr>
              <a:t>Определение спектра востребованных услуг дополнительного образования. В данном случае руководителю ДОО важно действовать, опираясь на пожелания потребителей услуг — детей и их родителей, мнение которых можно учесть в ходе проведения фронтальных опросов, бесед, групповых консультаций. </a:t>
            </a:r>
          </a:p>
          <a:p>
            <a:pPr>
              <a:buFontTx/>
              <a:buChar char="-"/>
            </a:pPr>
            <a:r>
              <a:rPr lang="ru-RU" dirty="0">
                <a:effectLst/>
              </a:rPr>
              <a:t>Подготовка проекта, основанного на соотнесении родительских пожеланий, материально-технических и кадровых ресурсов, программы развития детского сада и других ключевых элементах обеспечения образовательного процесса. </a:t>
            </a:r>
          </a:p>
          <a:p>
            <a:pPr>
              <a:buFontTx/>
              <a:buChar char="-"/>
            </a:pP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72562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1" y="609600"/>
            <a:ext cx="7083896" cy="1320800"/>
          </a:xfrm>
        </p:spPr>
        <p:txBody>
          <a:bodyPr>
            <a:normAutofit/>
          </a:bodyPr>
          <a:lstStyle/>
          <a:p>
            <a:r>
              <a:rPr lang="ru-RU" sz="2800" dirty="0"/>
              <a:t>Организация дополнительных образовательных услуг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28800"/>
            <a:ext cx="7507560" cy="4752528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dirty="0">
                <a:effectLst/>
              </a:rPr>
              <a:t>Назначение ответственного педагогического работника по каждому выбранному направлению вспомогательной воспитательной работы, которые обязаны подготовить документы по перспективному планированию и приобщиться к решению ключевых организационных вопросов. </a:t>
            </a:r>
          </a:p>
          <a:p>
            <a:pPr>
              <a:buFontTx/>
              <a:buChar char="-"/>
            </a:pPr>
            <a:r>
              <a:rPr lang="ru-RU" dirty="0">
                <a:effectLst/>
              </a:rPr>
              <a:t>Формирование нормативной базы: подготовка приказов о предоставлении в детском саду платных образовательных услуг, проектов договоров с родителями, внесение изменений в должностные инструкции педагогических работников. </a:t>
            </a:r>
          </a:p>
          <a:p>
            <a:pPr>
              <a:buFontTx/>
              <a:buChar char="-"/>
            </a:pPr>
            <a:r>
              <a:rPr lang="ru-RU" dirty="0">
                <a:effectLst/>
              </a:rPr>
              <a:t>Проведение информативно-ознакомительной компании: организация бесед с воспитателями по поводу участия в реализации комплекса дополнительного образования, родительского собрания, подготовка информационных листов и памяток для членов семей, проведение выставок детских работ, концертов, «дней открытых дверей» и других мероприятий, иллюстрирующих потенциал новых образовательных услуг. </a:t>
            </a:r>
            <a:br>
              <a:rPr lang="ru-RU" dirty="0">
                <a:effectLst/>
              </a:rPr>
            </a:b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4649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1" y="609600"/>
            <a:ext cx="7083896" cy="1320800"/>
          </a:xfrm>
        </p:spPr>
        <p:txBody>
          <a:bodyPr>
            <a:normAutofit/>
          </a:bodyPr>
          <a:lstStyle/>
          <a:p>
            <a:r>
              <a:rPr lang="ru-RU" sz="2800" dirty="0"/>
              <a:t>Организация дополнительных образовательных услуг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28800"/>
            <a:ext cx="7507560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Для успешной реализации образовательных услуг необходимо провести полный комплекс мер по их маркетингу, который предполагает действия: </a:t>
            </a:r>
          </a:p>
          <a:p>
            <a:pPr>
              <a:buFontTx/>
              <a:buChar char="-"/>
            </a:pPr>
            <a:r>
              <a:rPr lang="ru-RU" dirty="0"/>
              <a:t>изучение спроса на конкретные виды образовательных услуг;</a:t>
            </a:r>
          </a:p>
          <a:p>
            <a:pPr>
              <a:buFontTx/>
              <a:buChar char="-"/>
            </a:pPr>
            <a:r>
              <a:rPr lang="ru-RU" dirty="0"/>
              <a:t>анализ платёжеспособности родителей, установление цены;</a:t>
            </a:r>
          </a:p>
          <a:p>
            <a:pPr>
              <a:buFontTx/>
              <a:buChar char="-"/>
            </a:pPr>
            <a:r>
              <a:rPr lang="ru-RU" dirty="0"/>
              <a:t>анализ возможностей ДОО (кадры, помещение, программы);</a:t>
            </a:r>
          </a:p>
          <a:p>
            <a:pPr>
              <a:buFontTx/>
              <a:buChar char="-"/>
            </a:pPr>
            <a:r>
              <a:rPr lang="ru-RU" dirty="0"/>
              <a:t>сбор информации о конкурентах, предлагающих подобные услуги; </a:t>
            </a:r>
          </a:p>
          <a:p>
            <a:pPr>
              <a:buFontTx/>
              <a:buChar char="-"/>
            </a:pPr>
            <a:r>
              <a:rPr lang="ru-RU" dirty="0"/>
              <a:t>формирование перечня намечаемых услуг; </a:t>
            </a:r>
          </a:p>
          <a:p>
            <a:pPr>
              <a:buFontTx/>
              <a:buChar char="-"/>
            </a:pPr>
            <a:r>
              <a:rPr lang="ru-RU" dirty="0"/>
              <a:t>предварительный расчёт себестоимости; </a:t>
            </a:r>
          </a:p>
          <a:p>
            <a:pPr>
              <a:buFontTx/>
              <a:buChar char="-"/>
            </a:pPr>
            <a:r>
              <a:rPr lang="ru-RU" dirty="0"/>
              <a:t>организации рекламы; </a:t>
            </a:r>
          </a:p>
          <a:p>
            <a:pPr>
              <a:buFontTx/>
              <a:buChar char="-"/>
            </a:pPr>
            <a:r>
              <a:rPr lang="ru-RU" dirty="0"/>
              <a:t>анализ изменения спроса на предлагаемые услуги.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92901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1" y="609600"/>
            <a:ext cx="7083896" cy="1320800"/>
          </a:xfrm>
        </p:spPr>
        <p:txBody>
          <a:bodyPr>
            <a:normAutofit/>
          </a:bodyPr>
          <a:lstStyle/>
          <a:p>
            <a:r>
              <a:rPr lang="ru-RU" sz="2800" dirty="0"/>
              <a:t>Организация дополнительных образовательных услуг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30400"/>
            <a:ext cx="7507560" cy="4450928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dirty="0">
                <a:effectLst/>
              </a:rPr>
              <a:t>Подписание договоров с заинтересованными родителями и специалистами. </a:t>
            </a:r>
          </a:p>
          <a:p>
            <a:pPr marL="0" indent="0">
              <a:buNone/>
            </a:pPr>
            <a:endParaRPr lang="ru-RU" dirty="0">
              <a:effectLst/>
            </a:endParaRPr>
          </a:p>
          <a:p>
            <a:pPr>
              <a:buFontTx/>
              <a:buChar char="-"/>
            </a:pPr>
            <a:r>
              <a:rPr lang="ru-RU" dirty="0">
                <a:effectLst/>
              </a:rPr>
              <a:t>Обеспечение контроля качества оказываемых услуг, налаживание функций обратной связи с представителями семей: опросы, мониторинг и т.п.</a:t>
            </a:r>
          </a:p>
        </p:txBody>
      </p:sp>
    </p:spTree>
    <p:extLst>
      <p:ext uri="{BB962C8B-B14F-4D97-AF65-F5344CB8AC3E}">
        <p14:creationId xmlns:p14="http://schemas.microsoft.com/office/powerpoint/2010/main" val="3811610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1" y="188640"/>
            <a:ext cx="7083896" cy="1741760"/>
          </a:xfrm>
        </p:spPr>
        <p:txBody>
          <a:bodyPr>
            <a:normAutofit/>
          </a:bodyPr>
          <a:lstStyle/>
          <a:p>
            <a:r>
              <a:rPr lang="ru-RU" sz="2800" dirty="0"/>
              <a:t>Организация дополнительных образовательных услуг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750756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  <a:t>НАПРАВЛЕНИЯ (ПРИМЕР):</a:t>
            </a:r>
          </a:p>
          <a:p>
            <a:pPr marL="0" indent="0">
              <a:buNone/>
            </a:pPr>
            <a:r>
              <a:rPr lang="ru-RU" dirty="0"/>
              <a:t>-художественно-эстетического цикла, </a:t>
            </a:r>
          </a:p>
          <a:p>
            <a:pPr marL="0" indent="0">
              <a:buNone/>
            </a:pPr>
            <a:r>
              <a:rPr lang="ru-RU" dirty="0"/>
              <a:t>-этнокультурные, </a:t>
            </a:r>
          </a:p>
          <a:p>
            <a:pPr marL="0" indent="0">
              <a:buNone/>
            </a:pPr>
            <a:r>
              <a:rPr lang="ru-RU" dirty="0"/>
              <a:t>-культурологические, </a:t>
            </a:r>
          </a:p>
          <a:p>
            <a:pPr marL="0" indent="0">
              <a:buNone/>
            </a:pPr>
            <a:r>
              <a:rPr lang="ru-RU" dirty="0"/>
              <a:t>-интеллектуально-развивающие, </a:t>
            </a:r>
          </a:p>
          <a:p>
            <a:pPr marL="0" indent="0">
              <a:buNone/>
            </a:pPr>
            <a:r>
              <a:rPr lang="ru-RU" dirty="0"/>
              <a:t>-коммуникативно-речевые, </a:t>
            </a:r>
          </a:p>
          <a:p>
            <a:pPr marL="0" indent="0">
              <a:buNone/>
            </a:pPr>
            <a:r>
              <a:rPr lang="ru-RU" dirty="0"/>
              <a:t>-экологические, </a:t>
            </a:r>
          </a:p>
          <a:p>
            <a:pPr marL="0" indent="0">
              <a:buNone/>
            </a:pPr>
            <a:r>
              <a:rPr lang="ru-RU" dirty="0"/>
              <a:t>-физкультурно-оздоровительные, </a:t>
            </a:r>
          </a:p>
          <a:p>
            <a:pPr marL="0" indent="0">
              <a:buNone/>
            </a:pPr>
            <a:r>
              <a:rPr lang="ru-RU" dirty="0"/>
              <a:t>-различной коррекционной направленности и др. </a:t>
            </a:r>
          </a:p>
          <a:p>
            <a:pPr marL="0" indent="0">
              <a:buNone/>
            </a:pPr>
            <a:r>
              <a:rPr lang="ru-RU" dirty="0"/>
              <a:t>В отдельных случаях в качестве дополнительных могут использоваться парциальные программы дошкольного образования.</a:t>
            </a:r>
            <a:br>
              <a:rPr lang="ru-RU" dirty="0">
                <a:effectLst/>
              </a:rPr>
            </a:br>
            <a:endParaRPr lang="ru-RU" dirty="0">
              <a:effectLst/>
            </a:endParaRPr>
          </a:p>
          <a:p>
            <a:pPr marL="0" indent="0">
              <a:buNone/>
            </a:pPr>
            <a:endParaRPr lang="ru-RU" dirty="0">
              <a:effectLst/>
            </a:endParaRPr>
          </a:p>
          <a:p>
            <a:pPr marL="0" indent="0">
              <a:buNone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38751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1" y="609600"/>
            <a:ext cx="7083896" cy="1320800"/>
          </a:xfrm>
        </p:spPr>
        <p:txBody>
          <a:bodyPr>
            <a:normAutofit/>
          </a:bodyPr>
          <a:lstStyle/>
          <a:p>
            <a:r>
              <a:rPr lang="ru-RU" sz="2800" dirty="0"/>
              <a:t>Организация дополнительных образовательных услуг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30400"/>
            <a:ext cx="7507560" cy="44509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  <a:t>НАПРАВЛЕНИЯ (ПРИМЕР):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  <a:t>– художественно — эстетическое развитие;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  <a:t>– физическое воспитание и развитие;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  <a:t>– интеллектуальное развитие;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  <a:t>– раннее развитие;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  <a:t>– экологическое воспитание. 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br>
              <a:rPr lang="ru-RU" dirty="0">
                <a:effectLst/>
              </a:rPr>
            </a:br>
            <a:r>
              <a:rPr lang="ru-RU" sz="1800" dirty="0"/>
              <a:t>Этот список является открытым и может быть пополнен в соответствии с запросами детей и их родителей.</a:t>
            </a:r>
            <a:endParaRPr lang="ru-RU" dirty="0">
              <a:effectLst/>
            </a:endParaRPr>
          </a:p>
          <a:p>
            <a:pPr marL="0" indent="0">
              <a:buNone/>
            </a:pPr>
            <a:endParaRPr lang="ru-RU" dirty="0">
              <a:effectLst/>
            </a:endParaRPr>
          </a:p>
          <a:p>
            <a:pPr marL="0" indent="0">
              <a:buNone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54657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1" y="609600"/>
            <a:ext cx="7083896" cy="1320800"/>
          </a:xfrm>
        </p:spPr>
        <p:txBody>
          <a:bodyPr>
            <a:normAutofit/>
          </a:bodyPr>
          <a:lstStyle/>
          <a:p>
            <a:r>
              <a:rPr lang="ru-RU" sz="2800" dirty="0"/>
              <a:t>Организация дополнительных образовательных услуг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30400"/>
            <a:ext cx="7507560" cy="44509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  <a:t>НОРМАТИВНО-ПРАВОВОЕ ОБЕСПЕЧЕНИЕ: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Устав ДОО;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Основная общеобразовательная программа;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effectLst/>
              </a:rPr>
              <a:t>Положение о структуре (кружок, студия и т.п.)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Программа структуры;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effectLst/>
              </a:rPr>
              <a:t>План работы на год;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effectLst/>
              </a:rPr>
              <a:t> Список детей;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effectLst/>
              </a:rPr>
              <a:t>Расписание деятельности;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Материалы контроля качества.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br>
              <a:rPr lang="ru-RU" dirty="0">
                <a:effectLst/>
              </a:rPr>
            </a:br>
            <a:endParaRPr lang="ru-RU" dirty="0">
              <a:effectLst/>
            </a:endParaRPr>
          </a:p>
          <a:p>
            <a:pPr marL="0" indent="0">
              <a:buNone/>
            </a:pPr>
            <a:endParaRPr lang="ru-RU" dirty="0">
              <a:effectLst/>
            </a:endParaRPr>
          </a:p>
          <a:p>
            <a:pPr marL="0" indent="0">
              <a:buNone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20717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09600"/>
            <a:ext cx="6849809" cy="1320800"/>
          </a:xfrm>
        </p:spPr>
        <p:txBody>
          <a:bodyPr>
            <a:normAutofit/>
          </a:bodyPr>
          <a:lstStyle/>
          <a:p>
            <a:r>
              <a:rPr lang="ru-RU" sz="2400" dirty="0"/>
              <a:t>Современная стратегия развития системы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/>
              <a:t>Приоритеты государственной политики</a:t>
            </a:r>
          </a:p>
          <a:p>
            <a:pPr algn="ctr">
              <a:buNone/>
            </a:pPr>
            <a:endParaRPr lang="ru-RU" sz="2400" b="1" dirty="0">
              <a:latin typeface="Lucida Grande"/>
              <a:cs typeface="Lucida Grande"/>
            </a:endParaRP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ВЧЕРА</a:t>
            </a:r>
          </a:p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Система образования в России – когда дети занимаются тем, что им близко, а не тем, что требуется государственной программой.</a:t>
            </a:r>
            <a:endParaRPr lang="ru-RU" sz="2400" b="1" dirty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СЕГОДНЯ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Реализация федерального государственного образовательного стандарта с учетом региональных (национальных) особенностей, специфики и вида общеобразовательной организации, образовательных потребностей и запросов обучающихся (воспитанников)</a:t>
            </a:r>
          </a:p>
          <a:p>
            <a:pPr>
              <a:buNone/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Lucida Grande"/>
              <a:cs typeface="Lucida Grande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1" y="116632"/>
            <a:ext cx="7083896" cy="1008112"/>
          </a:xfrm>
        </p:spPr>
        <p:txBody>
          <a:bodyPr>
            <a:normAutofit/>
          </a:bodyPr>
          <a:lstStyle/>
          <a:p>
            <a:r>
              <a:rPr lang="ru-RU" sz="2800" dirty="0"/>
              <a:t>Организация дополнительных образовательных услуг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80728"/>
            <a:ext cx="7507560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для детей 4 года жизни – не чаще 1 раза в неделю, не более 15 минут </a:t>
            </a:r>
          </a:p>
          <a:p>
            <a:pPr marL="0" indent="0">
              <a:buNone/>
            </a:pPr>
            <a:r>
              <a:rPr lang="ru-RU" sz="2000" dirty="0"/>
              <a:t>для детей 5 года жизни – не чаще 2 раз в неделю, не более 20 минут </a:t>
            </a:r>
          </a:p>
          <a:p>
            <a:pPr marL="0" indent="0">
              <a:buNone/>
            </a:pPr>
            <a:r>
              <a:rPr lang="ru-RU" sz="2000" dirty="0"/>
              <a:t>для детей 6 года жизни – не чаще 2 раз в неделю, не более 25 минут </a:t>
            </a:r>
          </a:p>
          <a:p>
            <a:pPr marL="0" indent="0">
              <a:buNone/>
            </a:pPr>
            <a:r>
              <a:rPr lang="ru-RU" sz="2000" dirty="0"/>
              <a:t>для детей 7 года жизни – не чаще 3 раз в неделю, не более 30 минут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2000" dirty="0"/>
              <a:t>Дополнительные занятия проводятся во второй половине дня, не занимая время, отведенное на прогулку и дневной сон. Продолжительность (непосредственно образовательная деятельность) по дополнительному образованию в соответствии с СанПиН.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br>
              <a:rPr lang="ru-RU" dirty="0">
                <a:effectLst/>
              </a:rPr>
            </a:br>
            <a:endParaRPr lang="ru-RU" dirty="0">
              <a:effectLst/>
            </a:endParaRPr>
          </a:p>
          <a:p>
            <a:pPr marL="0" indent="0">
              <a:buNone/>
            </a:pPr>
            <a:endParaRPr lang="ru-RU" dirty="0">
              <a:effectLst/>
            </a:endParaRPr>
          </a:p>
          <a:p>
            <a:pPr marL="0" indent="0">
              <a:buNone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543662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Содержание и методики деятельности педагога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28800"/>
            <a:ext cx="7795592" cy="47525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i="1" dirty="0"/>
              <a:t>Вводное занятие</a:t>
            </a:r>
            <a:r>
              <a:rPr lang="ru-RU" sz="2000" dirty="0"/>
              <a:t> преследует определённые цели и задачи, реализация  которых имеет большое значение для  всей последующей  деятельности объединения:</a:t>
            </a:r>
          </a:p>
          <a:p>
            <a:r>
              <a:rPr lang="ru-RU" sz="2000" dirty="0"/>
              <a:t> вызвать у детей интерес к занятиям в объединении, стремление к овладению необходимыми знаниями и умениями;</a:t>
            </a:r>
          </a:p>
          <a:p>
            <a:r>
              <a:rPr lang="ru-RU" sz="2000" dirty="0"/>
              <a:t> познакомить детей с образовательной программой, с перспективами  личностного развития;</a:t>
            </a:r>
          </a:p>
          <a:p>
            <a:r>
              <a:rPr lang="ru-RU" sz="2000" dirty="0"/>
              <a:t> познакомить детей с учреждением, с другими творческими объединениями;</a:t>
            </a:r>
          </a:p>
          <a:p>
            <a:r>
              <a:rPr lang="ru-RU" sz="2000" dirty="0"/>
              <a:t> выявить уровень первичной подготовки детей в данном виде деятельности;</a:t>
            </a:r>
          </a:p>
          <a:p>
            <a:r>
              <a:rPr lang="ru-RU" sz="2000" dirty="0"/>
              <a:t> начать работу по формированию детского коллектива.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Содержание и методики деятельности педагога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28800"/>
            <a:ext cx="8686800" cy="475252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i="1" dirty="0"/>
          </a:p>
          <a:p>
            <a:pPr algn="ctr">
              <a:buNone/>
            </a:pPr>
            <a:r>
              <a:rPr lang="ru-RU" sz="2000" b="1" i="1" dirty="0"/>
              <a:t>Вводное занятие</a:t>
            </a:r>
            <a:endParaRPr lang="ru-RU" sz="2000" i="1" dirty="0"/>
          </a:p>
          <a:p>
            <a:pPr>
              <a:buNone/>
            </a:pPr>
            <a:endParaRPr lang="ru-RU" sz="2000" i="1" dirty="0"/>
          </a:p>
          <a:p>
            <a:pPr>
              <a:buNone/>
            </a:pPr>
            <a:r>
              <a:rPr lang="ru-RU" sz="2000" i="1" dirty="0"/>
              <a:t>Первый этап занятия</a:t>
            </a:r>
            <a:r>
              <a:rPr lang="ru-RU" sz="2000" dirty="0"/>
              <a:t> – знакомство детей друг с другом и педагогом.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ru-RU" sz="2000" dirty="0"/>
              <a:t>Результат этого этапа занятия:</a:t>
            </a:r>
          </a:p>
          <a:p>
            <a:r>
              <a:rPr lang="ru-RU" sz="2000" dirty="0"/>
              <a:t>дети знакомы друг с другом, </a:t>
            </a:r>
          </a:p>
          <a:p>
            <a:r>
              <a:rPr lang="ru-RU" sz="2000" dirty="0"/>
              <a:t> педагог осознает причины, побудившие каждого из детей записаться в данное детское учреждение.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Содержание и методики деятельности педагога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28800"/>
            <a:ext cx="8686800" cy="475252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i="1" dirty="0"/>
          </a:p>
          <a:p>
            <a:pPr algn="ctr">
              <a:buNone/>
            </a:pPr>
            <a:r>
              <a:rPr lang="ru-RU" sz="2000" b="1" i="1" dirty="0"/>
              <a:t>Вводное занятие</a:t>
            </a:r>
            <a:endParaRPr lang="ru-RU" sz="2000" i="1" dirty="0"/>
          </a:p>
          <a:p>
            <a:pPr>
              <a:buNone/>
            </a:pPr>
            <a:endParaRPr lang="ru-RU" sz="2000" i="1" dirty="0"/>
          </a:p>
          <a:p>
            <a:pPr>
              <a:buNone/>
            </a:pPr>
            <a:r>
              <a:rPr lang="ru-RU" sz="2000" i="1" dirty="0"/>
              <a:t>Второй этап занятия</a:t>
            </a:r>
            <a:r>
              <a:rPr lang="ru-RU" sz="2000" dirty="0"/>
              <a:t> – знакомство детей с объединением, с содержанием программы.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ru-RU" sz="2000" dirty="0"/>
              <a:t>Результат этого этапа занятия:</a:t>
            </a:r>
          </a:p>
          <a:p>
            <a:r>
              <a:rPr lang="ru-RU" sz="2000" dirty="0"/>
              <a:t>знакомство детей с целью и задачами объединения, с  содержанием образовательной программы, с основными этапами овладения мастерством.  </a:t>
            </a:r>
          </a:p>
          <a:p>
            <a:r>
              <a:rPr lang="ru-RU" sz="2000" dirty="0"/>
              <a:t>Знакомство с достижениями объединения и его отдельных воспитанников, о его традициях.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Содержание и методики деятельности педагога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28800"/>
            <a:ext cx="8686800" cy="475252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i="1" dirty="0"/>
          </a:p>
          <a:p>
            <a:pPr algn="ctr">
              <a:buNone/>
            </a:pPr>
            <a:r>
              <a:rPr lang="ru-RU" sz="2000" b="1" i="1" dirty="0"/>
              <a:t>Вводное занятие</a:t>
            </a:r>
            <a:endParaRPr lang="ru-RU" sz="2000" i="1" dirty="0"/>
          </a:p>
          <a:p>
            <a:pPr>
              <a:buNone/>
            </a:pPr>
            <a:endParaRPr lang="ru-RU" sz="2000" i="1" dirty="0"/>
          </a:p>
          <a:p>
            <a:pPr>
              <a:buNone/>
            </a:pPr>
            <a:r>
              <a:rPr lang="ru-RU" sz="2000" i="1" dirty="0"/>
              <a:t>Третий этап занятия</a:t>
            </a:r>
            <a:r>
              <a:rPr lang="ru-RU" sz="2000" dirty="0"/>
              <a:t> – выявление уровня первичной подготовленности детей в данном виде деятельности.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ru-RU" sz="2000" dirty="0"/>
              <a:t>Результат этого этапа занятия:</a:t>
            </a:r>
          </a:p>
          <a:p>
            <a:r>
              <a:rPr lang="ru-RU" sz="2000" dirty="0"/>
              <a:t>внесения корректив в образовательную программу;</a:t>
            </a:r>
          </a:p>
          <a:p>
            <a:r>
              <a:rPr lang="ru-RU" sz="2000" dirty="0"/>
              <a:t>разработки индивидуальных заданий;</a:t>
            </a:r>
          </a:p>
          <a:p>
            <a:r>
              <a:rPr lang="ru-RU" sz="2000" dirty="0"/>
              <a:t>объединения детей в подгруппы и звенья для выполнения коллективной работы.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Содержание и методики деятельности педагога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28800"/>
            <a:ext cx="8686800" cy="475252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i="1" dirty="0"/>
          </a:p>
          <a:p>
            <a:pPr algn="ctr">
              <a:buNone/>
            </a:pPr>
            <a:r>
              <a:rPr lang="ru-RU" sz="2000" b="1" i="1" dirty="0"/>
              <a:t>Вводное занятие</a:t>
            </a:r>
            <a:endParaRPr lang="ru-RU" sz="2000" i="1" dirty="0"/>
          </a:p>
          <a:p>
            <a:pPr>
              <a:buNone/>
            </a:pPr>
            <a:endParaRPr lang="ru-RU" sz="2000" i="1" dirty="0"/>
          </a:p>
          <a:p>
            <a:pPr>
              <a:buNone/>
            </a:pPr>
            <a:r>
              <a:rPr lang="ru-RU" sz="2000" i="1" dirty="0"/>
              <a:t>Четвёртый этап</a:t>
            </a:r>
            <a:r>
              <a:rPr lang="ru-RU" sz="2000" dirty="0"/>
              <a:t> – начало учебного процесса (согласно учебному плану): ознакомление с историей данного вида деятельности, с первым этапом работы или с инструментами и материалами, техникой безопасности.</a:t>
            </a:r>
          </a:p>
          <a:p>
            <a:pPr>
              <a:buNone/>
            </a:pPr>
            <a:r>
              <a:rPr lang="ru-RU" sz="2000" i="1" dirty="0"/>
              <a:t>Пятый этап</a:t>
            </a:r>
            <a:r>
              <a:rPr lang="ru-RU" sz="2000" dirty="0"/>
              <a:t> – завершение занятия. Здесь возможны разные варианты: экскурсия по учреждению и знакомство с другими объединениями, творческое задание, игра и т.д. и затем рефлексия всего занятия.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Содержание и методики деятельности педагога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28800"/>
            <a:ext cx="8686800" cy="475252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i="1" dirty="0"/>
          </a:p>
          <a:p>
            <a:pPr algn="ctr">
              <a:buNone/>
            </a:pPr>
            <a:r>
              <a:rPr lang="ru-RU" sz="2000" b="1" i="1" dirty="0"/>
              <a:t>Вводное занятие</a:t>
            </a:r>
            <a:endParaRPr lang="ru-RU" sz="2000" i="1" dirty="0"/>
          </a:p>
          <a:p>
            <a:pPr>
              <a:buNone/>
            </a:pPr>
            <a:endParaRPr lang="ru-RU" sz="2000" i="1" dirty="0"/>
          </a:p>
          <a:p>
            <a:pPr>
              <a:buNone/>
            </a:pPr>
            <a:r>
              <a:rPr lang="ru-RU" sz="2000" dirty="0"/>
              <a:t>наглядные материалы (примеры):</a:t>
            </a:r>
          </a:p>
          <a:p>
            <a:r>
              <a:rPr lang="ru-RU" sz="2000" dirty="0"/>
              <a:t>выставка детских творческих работ;</a:t>
            </a:r>
          </a:p>
          <a:p>
            <a:r>
              <a:rPr lang="ru-RU" sz="2000" dirty="0"/>
              <a:t>стенгазета или рукописный журнал;</a:t>
            </a:r>
          </a:p>
          <a:p>
            <a:r>
              <a:rPr lang="ru-RU" sz="2000" dirty="0"/>
              <a:t>альбом – летопись детского объединения;</a:t>
            </a:r>
          </a:p>
          <a:p>
            <a:r>
              <a:rPr lang="ru-RU" sz="2000" dirty="0"/>
              <a:t>фотографии, слайды и видеофильмы;</a:t>
            </a:r>
          </a:p>
          <a:p>
            <a:r>
              <a:rPr lang="ru-RU" sz="2000" dirty="0"/>
              <a:t>знаки отличия кружковцев;</a:t>
            </a:r>
          </a:p>
          <a:p>
            <a:r>
              <a:rPr lang="ru-RU" sz="2000" dirty="0"/>
              <a:t>награды детского объединения и его воспитанников;</a:t>
            </a:r>
          </a:p>
          <a:p>
            <a:r>
              <a:rPr lang="ru-RU" sz="2000" dirty="0"/>
              <a:t>выставка книг и периодической печати;</a:t>
            </a:r>
          </a:p>
          <a:p>
            <a:r>
              <a:rPr lang="ru-RU" sz="2000" dirty="0"/>
              <a:t>информационный стенд.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Содержание и методики деятельности педагога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96855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i="1" dirty="0"/>
          </a:p>
          <a:p>
            <a:pPr>
              <a:buNone/>
            </a:pPr>
            <a:r>
              <a:rPr lang="ru-RU" sz="2000" b="1" i="1" dirty="0"/>
              <a:t>Второе учебное занятие </a:t>
            </a:r>
            <a:r>
              <a:rPr lang="ru-RU" sz="2000" dirty="0"/>
              <a:t>детского объединения необходимо начать с деятельности по формированию детского коллектива.</a:t>
            </a:r>
          </a:p>
          <a:p>
            <a:pPr>
              <a:buNone/>
            </a:pPr>
            <a:r>
              <a:rPr lang="ru-RU" sz="2000" dirty="0"/>
              <a:t> </a:t>
            </a:r>
          </a:p>
          <a:p>
            <a:pPr>
              <a:buNone/>
            </a:pPr>
            <a:r>
              <a:rPr lang="ru-RU" sz="2000" dirty="0"/>
              <a:t>Это могут быть следующие мероприятия:</a:t>
            </a:r>
          </a:p>
          <a:p>
            <a:r>
              <a:rPr lang="ru-RU" sz="2000" dirty="0"/>
              <a:t>обсуждение правил взаимодействия всех участников образовательного процесса;</a:t>
            </a:r>
          </a:p>
          <a:p>
            <a:r>
              <a:rPr lang="ru-RU" sz="2000" dirty="0"/>
              <a:t>самостоятельное формулирование или обсуждение прав и обязанностей жизни детского объединения;</a:t>
            </a:r>
          </a:p>
          <a:p>
            <a:r>
              <a:rPr lang="ru-RU" sz="2000" dirty="0"/>
              <a:t>обсуждение правил поведения в учреждении и детском объединении дополнительного образования;</a:t>
            </a:r>
          </a:p>
          <a:p>
            <a:r>
              <a:rPr lang="ru-RU" sz="2000" dirty="0"/>
              <a:t>распределение разовых и постоянных поручений;</a:t>
            </a:r>
          </a:p>
          <a:p>
            <a:r>
              <a:rPr lang="ru-RU" sz="2000" dirty="0"/>
              <a:t>формирование системы передачи информации.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Содержание и методики деятельности педагога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96855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i="1" dirty="0"/>
          </a:p>
          <a:p>
            <a:pPr>
              <a:buNone/>
            </a:pPr>
            <a:r>
              <a:rPr lang="ru-RU" sz="2000" b="1" i="1" dirty="0"/>
              <a:t>Второе учебное занятие</a:t>
            </a:r>
            <a:r>
              <a:rPr lang="ru-RU" sz="2000" dirty="0"/>
              <a:t>.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ru-RU" sz="2000" dirty="0"/>
              <a:t> Результатом этого занятия является: </a:t>
            </a:r>
          </a:p>
          <a:p>
            <a:r>
              <a:rPr lang="ru-RU" sz="2000" dirty="0"/>
              <a:t>создание атмосферы доброжелательности и взаимопомощи, положительного нравственного и психологического климата в детском объединении;</a:t>
            </a:r>
          </a:p>
          <a:p>
            <a:r>
              <a:rPr lang="ru-RU" sz="2000" dirty="0"/>
              <a:t>понимание детьми взаимной ответственности;</a:t>
            </a:r>
          </a:p>
          <a:p>
            <a:r>
              <a:rPr lang="ru-RU" sz="2000" dirty="0"/>
              <a:t>включение каждого ребенка в активное общение и социальную деятельность.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Содержание и методики деятельности педагога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96855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i="1" dirty="0"/>
          </a:p>
          <a:p>
            <a:pPr>
              <a:buNone/>
            </a:pPr>
            <a:r>
              <a:rPr lang="ru-RU" sz="2000" b="1" i="1" dirty="0"/>
              <a:t>Тематическое учебное занятие</a:t>
            </a:r>
          </a:p>
          <a:p>
            <a:pPr>
              <a:buNone/>
            </a:pPr>
            <a:endParaRPr lang="ru-RU" sz="2000" b="1" i="1" dirty="0"/>
          </a:p>
          <a:p>
            <a:pPr>
              <a:buNone/>
            </a:pPr>
            <a:r>
              <a:rPr lang="ru-RU" sz="2000" dirty="0"/>
              <a:t>Примерная структура тематического учебного занятия (в учебном кабинете в зависимости от возраста ребенка): </a:t>
            </a:r>
          </a:p>
          <a:p>
            <a:pPr>
              <a:buNone/>
            </a:pPr>
            <a:r>
              <a:rPr lang="ru-RU" sz="2000" dirty="0"/>
              <a:t>1 этап – организация;</a:t>
            </a:r>
          </a:p>
          <a:p>
            <a:pPr>
              <a:buNone/>
            </a:pPr>
            <a:r>
              <a:rPr lang="ru-RU" sz="2000" dirty="0"/>
              <a:t>2 этап – теоретическая часть;</a:t>
            </a:r>
          </a:p>
          <a:p>
            <a:pPr>
              <a:buNone/>
            </a:pPr>
            <a:r>
              <a:rPr lang="ru-RU" sz="2000" dirty="0"/>
              <a:t>3 этап – практическая часть;</a:t>
            </a:r>
          </a:p>
          <a:p>
            <a:pPr>
              <a:buNone/>
            </a:pPr>
            <a:r>
              <a:rPr lang="ru-RU" sz="2000" dirty="0"/>
              <a:t>4 этап – окончание занятий.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1" y="609600"/>
            <a:ext cx="7083896" cy="1320800"/>
          </a:xfrm>
        </p:spPr>
        <p:txBody>
          <a:bodyPr>
            <a:normAutofit/>
          </a:bodyPr>
          <a:lstStyle/>
          <a:p>
            <a:r>
              <a:rPr lang="ru-RU" sz="2800" dirty="0"/>
              <a:t>Организация дополнительных образовательных услуг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1" y="1628800"/>
            <a:ext cx="8839199" cy="4752528"/>
          </a:xfrm>
        </p:spPr>
        <p:txBody>
          <a:bodyPr>
            <a:noAutofit/>
          </a:bodyPr>
          <a:lstStyle/>
          <a:p>
            <a:pPr lvl="0" algn="ctr">
              <a:buNone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effectLst/>
              </a:rPr>
              <a:t>ФЗ-273 «Об образовании в Российской Федерации» (гл. 10, ст. 75):</a:t>
            </a:r>
            <a:r>
              <a:rPr lang="ru-RU" dirty="0">
                <a:effectLst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dirty="0">
              <a:effectLst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effectLst/>
              </a:rPr>
              <a:t>Дополнительное образование детей направлено на формирование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effectLst/>
              </a:rPr>
              <a:t>и развитие творческих способностей, удовлетворение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effectLst/>
              </a:rPr>
              <a:t>их индивидуальных потребностей в интеллектуальном,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effectLst/>
              </a:rPr>
              <a:t>нравственном и физическом совершенствовании.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dirty="0">
              <a:effectLst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effectLst/>
              </a:rPr>
              <a:t>Дополнительное образование детей обеспечивает их адаптацию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effectLst/>
              </a:rPr>
              <a:t> к жизни в обществе, профессиональную ориентацию, а также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effectLst/>
              </a:rPr>
              <a:t>выявление и поддержку детей, проявивших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в</a:t>
            </a:r>
            <a:r>
              <a:rPr lang="ru-RU" dirty="0">
                <a:effectLst/>
              </a:rPr>
              <a:t>ыдающиеся способности.</a:t>
            </a:r>
            <a:br>
              <a:rPr lang="ru-RU" dirty="0">
                <a:effectLst/>
              </a:rPr>
            </a:br>
            <a:br>
              <a:rPr lang="ru-RU" dirty="0">
                <a:effectLst/>
              </a:rPr>
            </a:br>
            <a:endParaRPr lang="ru-RU" dirty="0">
              <a:effectLst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Содержание и методики деятельности педагога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96855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i="1" dirty="0"/>
          </a:p>
          <a:p>
            <a:pPr>
              <a:buNone/>
            </a:pPr>
            <a:r>
              <a:rPr lang="ru-RU" sz="2000" b="1" i="1" dirty="0"/>
              <a:t>Тематическое учебное занятие</a:t>
            </a:r>
          </a:p>
          <a:p>
            <a:pPr>
              <a:buNone/>
            </a:pPr>
            <a:endParaRPr lang="ru-RU" sz="2000" b="1" i="1" dirty="0"/>
          </a:p>
          <a:p>
            <a:r>
              <a:rPr lang="ru-RU" sz="2000" i="1" dirty="0"/>
              <a:t>Теоретическая часть занятия</a:t>
            </a:r>
            <a:endParaRPr lang="ru-RU" sz="2000" dirty="0"/>
          </a:p>
          <a:p>
            <a:pPr>
              <a:buNone/>
            </a:pPr>
            <a:r>
              <a:rPr lang="ru-RU" sz="2000" dirty="0"/>
              <a:t>- изложение исторических данных по теме занятия;</a:t>
            </a:r>
          </a:p>
          <a:p>
            <a:pPr>
              <a:buNone/>
            </a:pPr>
            <a:r>
              <a:rPr lang="ru-RU" sz="2000" dirty="0"/>
              <a:t>- устное описание объекта практической работы (раскрытие его исторического и практического назначения, взаимосвязи с другими элементами данной деятельности);</a:t>
            </a:r>
          </a:p>
          <a:p>
            <a:pPr>
              <a:buNone/>
            </a:pPr>
            <a:r>
              <a:rPr lang="ru-RU" sz="2000" dirty="0"/>
              <a:t>- объяснение специальных терминов по теме занятия;</a:t>
            </a:r>
          </a:p>
          <a:p>
            <a:pPr>
              <a:buNone/>
            </a:pPr>
            <a:r>
              <a:rPr lang="ru-RU" sz="2000" dirty="0"/>
              <a:t>- описание и показ основных технических приемов выполнения практической работы и их последовательности (технология выполнения);</a:t>
            </a:r>
          </a:p>
          <a:p>
            <a:pPr>
              <a:buNone/>
            </a:pPr>
            <a:r>
              <a:rPr lang="ru-RU" sz="2000" dirty="0"/>
              <a:t>- правила техники безопасности.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Содержание и методики деятельности педагога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96855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i="1" dirty="0"/>
          </a:p>
          <a:p>
            <a:pPr>
              <a:buNone/>
            </a:pPr>
            <a:r>
              <a:rPr lang="ru-RU" sz="2000" b="1" i="1" dirty="0"/>
              <a:t>Тематическое учебное занятие</a:t>
            </a:r>
          </a:p>
          <a:p>
            <a:pPr>
              <a:buNone/>
            </a:pPr>
            <a:endParaRPr lang="ru-RU" sz="2000" b="1" i="1" dirty="0"/>
          </a:p>
          <a:p>
            <a:r>
              <a:rPr lang="ru-RU" sz="2000" i="1" dirty="0"/>
              <a:t>Теоретическая часть занятия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ru-RU" sz="2000" dirty="0"/>
              <a:t>- использование наглядного и раздаточного материала;</a:t>
            </a:r>
          </a:p>
          <a:p>
            <a:pPr>
              <a:buNone/>
            </a:pPr>
            <a:r>
              <a:rPr lang="ru-RU" sz="2000" dirty="0"/>
              <a:t>- использование технических средств обучения;</a:t>
            </a:r>
          </a:p>
          <a:p>
            <a:pPr>
              <a:buNone/>
            </a:pPr>
            <a:r>
              <a:rPr lang="ru-RU" sz="2000" dirty="0"/>
              <a:t>- привлечение к подготовке и изложению теоретического материала самих воспитанников детского объединения (начиная со второго года обучения);</a:t>
            </a:r>
          </a:p>
          <a:p>
            <a:pPr>
              <a:buNone/>
            </a:pPr>
            <a:r>
              <a:rPr lang="ru-RU" sz="2000" dirty="0"/>
              <a:t>- использование игровых методов обучения.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Содержание и методики деятельности педагога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96855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i="1" dirty="0"/>
          </a:p>
          <a:p>
            <a:pPr>
              <a:buNone/>
            </a:pPr>
            <a:r>
              <a:rPr lang="ru-RU" sz="2000" b="1" i="1" dirty="0"/>
              <a:t>Тематическое учебное занятие</a:t>
            </a:r>
          </a:p>
          <a:p>
            <a:pPr>
              <a:buNone/>
            </a:pPr>
            <a:endParaRPr lang="ru-RU" sz="2000" b="1" i="1" dirty="0"/>
          </a:p>
          <a:p>
            <a:r>
              <a:rPr lang="ru-RU" sz="2000" i="1" dirty="0"/>
              <a:t>Практическая часть занятия</a:t>
            </a:r>
            <a:endParaRPr lang="ru-RU" sz="2000" dirty="0"/>
          </a:p>
          <a:p>
            <a:pPr>
              <a:buNone/>
            </a:pPr>
            <a:r>
              <a:rPr lang="ru-RU" sz="2000" dirty="0"/>
              <a:t>При выборе содержания практической работы педагогу необходимо учитывать:</a:t>
            </a:r>
          </a:p>
          <a:p>
            <a:pPr>
              <a:buNone/>
            </a:pPr>
            <a:r>
              <a:rPr lang="ru-RU" sz="2000" dirty="0"/>
              <a:t>- возраст детей;</a:t>
            </a:r>
          </a:p>
          <a:p>
            <a:pPr>
              <a:buNone/>
            </a:pPr>
            <a:r>
              <a:rPr lang="ru-RU" sz="2000" dirty="0"/>
              <a:t>- календарный период  учебного процесса;</a:t>
            </a:r>
          </a:p>
          <a:p>
            <a:pPr>
              <a:buNone/>
            </a:pPr>
            <a:r>
              <a:rPr lang="ru-RU" sz="2000" dirty="0"/>
              <a:t>-тему  учебного года;</a:t>
            </a:r>
          </a:p>
          <a:p>
            <a:pPr>
              <a:buNone/>
            </a:pPr>
            <a:r>
              <a:rPr lang="ru-RU" sz="2000" dirty="0"/>
              <a:t>-уровень подготовки детей;</a:t>
            </a:r>
          </a:p>
          <a:p>
            <a:pPr>
              <a:buNone/>
            </a:pPr>
            <a:r>
              <a:rPr lang="ru-RU" sz="2000" dirty="0"/>
              <a:t>- последние актуальные тенденции в данном виде творческой деятельности.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Содержание и методики деятельности педагога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96855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i="1" dirty="0"/>
          </a:p>
          <a:p>
            <a:pPr>
              <a:buNone/>
            </a:pPr>
            <a:r>
              <a:rPr lang="ru-RU" sz="2000" b="1" i="1" dirty="0"/>
              <a:t>Тематическое учебное занятие</a:t>
            </a:r>
          </a:p>
          <a:p>
            <a:pPr>
              <a:buNone/>
            </a:pPr>
            <a:endParaRPr lang="ru-RU" sz="2000" b="1" i="1" dirty="0"/>
          </a:p>
          <a:p>
            <a:r>
              <a:rPr lang="ru-RU" sz="2000" i="1" dirty="0"/>
              <a:t>Практическая часть занятия</a:t>
            </a:r>
            <a:endParaRPr lang="ru-RU" sz="2000" dirty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ru-RU" sz="2000" dirty="0"/>
              <a:t>Очень важными при выполнении практической работы являются следующие правила:</a:t>
            </a:r>
          </a:p>
          <a:p>
            <a:pPr>
              <a:buNone/>
            </a:pPr>
            <a:r>
              <a:rPr lang="ru-RU" sz="2000" dirty="0"/>
              <a:t>- доведение каждой начатой работы до конца;</a:t>
            </a:r>
          </a:p>
          <a:p>
            <a:pPr>
              <a:buNone/>
            </a:pPr>
            <a:r>
              <a:rPr lang="ru-RU" sz="2000" dirty="0"/>
              <a:t>- обязательность ее «внешней отделки» (т.е. доведение практической работы до уровня, позволяющего ее демонстрировать);</a:t>
            </a:r>
          </a:p>
          <a:p>
            <a:pPr>
              <a:buNone/>
            </a:pPr>
            <a:r>
              <a:rPr lang="ru-RU" sz="2000" dirty="0"/>
              <a:t>- поощрение стремления детей к показу результатов своей творческой деятельности.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Содержание и методики деятельности педагога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96855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i="1" dirty="0"/>
          </a:p>
          <a:p>
            <a:pPr>
              <a:buNone/>
            </a:pPr>
            <a:r>
              <a:rPr lang="ru-RU" sz="2000" b="1" i="1" dirty="0"/>
              <a:t>Тематическое учебное занятие</a:t>
            </a:r>
          </a:p>
          <a:p>
            <a:pPr>
              <a:buNone/>
            </a:pPr>
            <a:endParaRPr lang="ru-RU" sz="2000" b="1" i="1" dirty="0"/>
          </a:p>
          <a:p>
            <a:r>
              <a:rPr lang="ru-RU" sz="2000" i="1" dirty="0"/>
              <a:t>Окончание занятия</a:t>
            </a:r>
            <a:endParaRPr lang="ru-RU" sz="2000" dirty="0"/>
          </a:p>
          <a:p>
            <a:pPr>
              <a:buNone/>
            </a:pPr>
            <a:r>
              <a:rPr lang="ru-RU" sz="2000" dirty="0"/>
              <a:t>За несколько минут до окончания занятия педагогу необходимо предупредить об этом детей. </a:t>
            </a:r>
          </a:p>
          <a:p>
            <a:pPr>
              <a:buNone/>
            </a:pPr>
            <a:r>
              <a:rPr lang="ru-RU" sz="2000" dirty="0"/>
              <a:t>Завершение занятия включает в себя:</a:t>
            </a:r>
          </a:p>
          <a:p>
            <a:pPr>
              <a:buNone/>
            </a:pPr>
            <a:r>
              <a:rPr lang="ru-RU" sz="2000" dirty="0"/>
              <a:t>- подведение итогов практической работы;</a:t>
            </a:r>
          </a:p>
          <a:p>
            <a:pPr>
              <a:buNone/>
            </a:pPr>
            <a:r>
              <a:rPr lang="ru-RU" sz="2000" dirty="0"/>
              <a:t>- закрепление учебного материала;</a:t>
            </a:r>
          </a:p>
          <a:p>
            <a:pPr>
              <a:buNone/>
            </a:pPr>
            <a:r>
              <a:rPr lang="ru-RU" sz="2000" dirty="0"/>
              <a:t>-объяснение домашнего задания;</a:t>
            </a:r>
          </a:p>
          <a:p>
            <a:pPr>
              <a:buNone/>
            </a:pPr>
            <a:r>
              <a:rPr lang="ru-RU" sz="2000" dirty="0"/>
              <a:t>-организацию дежурства (при необходимости).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Содержание и методики деятельности педагога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96855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i="1" dirty="0"/>
          </a:p>
          <a:p>
            <a:pPr>
              <a:buNone/>
            </a:pPr>
            <a:r>
              <a:rPr lang="ru-RU" sz="2000" b="1" i="1" dirty="0"/>
              <a:t>Тематическое учебное занятие</a:t>
            </a:r>
          </a:p>
          <a:p>
            <a:pPr>
              <a:buNone/>
            </a:pPr>
            <a:endParaRPr lang="ru-RU" sz="2000" b="1" i="1" dirty="0"/>
          </a:p>
          <a:p>
            <a:pPr>
              <a:buNone/>
            </a:pPr>
            <a:r>
              <a:rPr lang="ru-RU" sz="2000" dirty="0"/>
              <a:t>Особенности домашнего задания в системе дополнительного образования детей: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ru-RU" sz="2000" dirty="0"/>
              <a:t>- необязательность его наличия и выполнения;</a:t>
            </a:r>
          </a:p>
          <a:p>
            <a:pPr>
              <a:buNone/>
            </a:pPr>
            <a:r>
              <a:rPr lang="ru-RU" sz="2000" dirty="0"/>
              <a:t>- творческий характер;</a:t>
            </a:r>
          </a:p>
          <a:p>
            <a:pPr>
              <a:buNone/>
            </a:pPr>
            <a:r>
              <a:rPr lang="ru-RU" sz="2000" dirty="0"/>
              <a:t>- для самостоятельного выполнения дома даются лишь те этапы (виды) работы, которые не требуют постоянного контроля со стороны педагога и владения сложными техническими приемами.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Содержание и методики деятельности педагога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96855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i="1" dirty="0"/>
          </a:p>
          <a:p>
            <a:pPr>
              <a:buNone/>
            </a:pPr>
            <a:endParaRPr lang="ru-RU" sz="2000" b="1" i="1" dirty="0"/>
          </a:p>
          <a:p>
            <a:pPr>
              <a:buNone/>
            </a:pPr>
            <a:r>
              <a:rPr lang="ru-RU" sz="2000" b="1" i="1" dirty="0"/>
              <a:t>Подготовка   и  проведение  итоговых  занятий</a:t>
            </a:r>
          </a:p>
          <a:p>
            <a:endParaRPr lang="ru-RU" sz="2000" b="1" i="1" dirty="0"/>
          </a:p>
          <a:p>
            <a:pPr>
              <a:buNone/>
            </a:pPr>
            <a:r>
              <a:rPr lang="ru-RU" sz="2000" dirty="0"/>
              <a:t>Итоговые занятия могут проводиться:</a:t>
            </a:r>
          </a:p>
          <a:p>
            <a:pPr>
              <a:buNone/>
            </a:pPr>
            <a:r>
              <a:rPr lang="ru-RU" sz="2000" dirty="0"/>
              <a:t>- по окончании учебного года;</a:t>
            </a:r>
          </a:p>
          <a:p>
            <a:pPr>
              <a:buNone/>
            </a:pPr>
            <a:r>
              <a:rPr lang="ru-RU" sz="2000" dirty="0"/>
              <a:t>- по окончания полугодия;</a:t>
            </a:r>
          </a:p>
          <a:p>
            <a:pPr>
              <a:buNone/>
            </a:pPr>
            <a:r>
              <a:rPr lang="ru-RU" sz="2000" dirty="0"/>
              <a:t>- после изучения большой учебной темы или раздела.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ru-RU" sz="2000" dirty="0"/>
              <a:t>Содержание итогового занятия обязательно должно включать проверку теоретических знаний детей и их практической подготовки.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Содержание и методики деятельности педагога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96855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i="1" dirty="0"/>
          </a:p>
          <a:p>
            <a:pPr>
              <a:buNone/>
            </a:pPr>
            <a:endParaRPr lang="ru-RU" sz="2000" b="1" i="1" dirty="0"/>
          </a:p>
          <a:p>
            <a:pPr>
              <a:buNone/>
            </a:pPr>
            <a:r>
              <a:rPr lang="ru-RU" sz="2000" b="1" i="1" dirty="0"/>
              <a:t>Подготовка   и  проведение  итоговых  занятий</a:t>
            </a:r>
          </a:p>
          <a:p>
            <a:endParaRPr lang="ru-RU" sz="2000" b="1" i="1" dirty="0"/>
          </a:p>
          <a:p>
            <a:pPr>
              <a:buNone/>
            </a:pPr>
            <a:r>
              <a:rPr lang="ru-RU" sz="2000" i="1" dirty="0"/>
              <a:t>Подготовка педагогом детей к итоговому занятию включает:</a:t>
            </a:r>
            <a:endParaRPr lang="ru-RU" sz="2000" dirty="0"/>
          </a:p>
          <a:p>
            <a:pPr>
              <a:buNone/>
            </a:pPr>
            <a:r>
              <a:rPr lang="ru-RU" sz="2000" dirty="0"/>
              <a:t>а) обсуждение с детьми значения итоговых занятий в целостном учебном процессе;</a:t>
            </a:r>
          </a:p>
          <a:p>
            <a:pPr>
              <a:buNone/>
            </a:pPr>
            <a:r>
              <a:rPr lang="ru-RU" sz="2000" dirty="0"/>
              <a:t>б) уведомление детей о дате, времени и форме проведения итогового занятия (не менее чем за неделю до его проведения);</a:t>
            </a:r>
          </a:p>
          <a:p>
            <a:pPr>
              <a:buNone/>
            </a:pPr>
            <a:r>
              <a:rPr lang="ru-RU" sz="2000" dirty="0"/>
              <a:t>в) обсуждение с учащимися формы и критериев оценки результатов  занятия;</a:t>
            </a:r>
          </a:p>
          <a:p>
            <a:pPr>
              <a:buNone/>
            </a:pPr>
            <a:r>
              <a:rPr lang="ru-RU" sz="2000" dirty="0"/>
              <a:t>г) сообщение детям вопросов, тем, которые необходимо повторить к итоговому занятию.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Содержание и методики деятельности педагога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9685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i="1" dirty="0"/>
              <a:t>Формы</a:t>
            </a:r>
            <a:r>
              <a:rPr lang="ru-RU" sz="2000" dirty="0"/>
              <a:t> учебных занятий кроме прочих можно разделить на две группы: </a:t>
            </a:r>
          </a:p>
          <a:p>
            <a:pPr>
              <a:buNone/>
            </a:pPr>
            <a:r>
              <a:rPr lang="ru-RU" sz="2000" dirty="0"/>
              <a:t>а) </a:t>
            </a:r>
            <a:r>
              <a:rPr lang="ru-RU" sz="2000" b="1" dirty="0"/>
              <a:t>занятие в кабинете</a:t>
            </a:r>
            <a:r>
              <a:rPr lang="ru-RU" sz="2000" dirty="0"/>
              <a:t>: </a:t>
            </a:r>
          </a:p>
          <a:p>
            <a:pPr>
              <a:buNone/>
            </a:pPr>
            <a:r>
              <a:rPr lang="ru-RU" sz="1600" dirty="0"/>
              <a:t>- тематические (изучение или повторение одной учебной темы);</a:t>
            </a:r>
          </a:p>
          <a:p>
            <a:pPr>
              <a:buNone/>
            </a:pPr>
            <a:r>
              <a:rPr lang="ru-RU" sz="1600" dirty="0"/>
              <a:t>- комплексные или интегрированные (изучение одной учебной темы с использованием  2-3 видов творческой деятельности);</a:t>
            </a:r>
          </a:p>
          <a:p>
            <a:pPr>
              <a:buNone/>
            </a:pPr>
            <a:r>
              <a:rPr lang="ru-RU" sz="1600" dirty="0"/>
              <a:t>- игровые (изучение учебного материала в процессе игры);</a:t>
            </a:r>
          </a:p>
          <a:p>
            <a:pPr>
              <a:buNone/>
            </a:pPr>
            <a:r>
              <a:rPr lang="ru-RU" sz="1600" dirty="0"/>
              <a:t>- итоговые или контрольные (проверка уровня подготовки детей);</a:t>
            </a:r>
          </a:p>
          <a:p>
            <a:pPr>
              <a:buNone/>
            </a:pPr>
            <a:r>
              <a:rPr lang="ru-RU" sz="2000" dirty="0"/>
              <a:t>б) </a:t>
            </a:r>
            <a:r>
              <a:rPr lang="ru-RU" sz="2000" b="1" dirty="0"/>
              <a:t>выездные занятия</a:t>
            </a:r>
            <a:r>
              <a:rPr lang="ru-RU" sz="2000" dirty="0"/>
              <a:t>:</a:t>
            </a:r>
          </a:p>
          <a:p>
            <a:pPr>
              <a:buNone/>
            </a:pPr>
            <a:r>
              <a:rPr lang="ru-RU" sz="1600" dirty="0"/>
              <a:t>- учебные экскурсии;</a:t>
            </a:r>
          </a:p>
          <a:p>
            <a:pPr>
              <a:buNone/>
            </a:pPr>
            <a:r>
              <a:rPr lang="ru-RU" sz="1600" dirty="0"/>
              <a:t>- походы;</a:t>
            </a:r>
          </a:p>
          <a:p>
            <a:pPr>
              <a:buNone/>
            </a:pPr>
            <a:r>
              <a:rPr lang="ru-RU" sz="1600" dirty="0"/>
              <a:t>- экспедиции;</a:t>
            </a:r>
          </a:p>
          <a:p>
            <a:pPr>
              <a:buNone/>
            </a:pPr>
            <a:r>
              <a:rPr lang="ru-RU" sz="1600" dirty="0"/>
              <a:t>- практические занятия на местности;</a:t>
            </a:r>
          </a:p>
          <a:p>
            <a:pPr>
              <a:buNone/>
            </a:pPr>
            <a:r>
              <a:rPr lang="ru-RU" sz="1600" dirty="0"/>
              <a:t>- полевые практики.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Содержание и методики деятельности педагога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96855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i="1" dirty="0"/>
          </a:p>
          <a:p>
            <a:pPr>
              <a:buNone/>
            </a:pPr>
            <a:endParaRPr lang="ru-RU" sz="2000" b="1" i="1" dirty="0"/>
          </a:p>
          <a:p>
            <a:pPr>
              <a:buNone/>
            </a:pPr>
            <a:r>
              <a:rPr lang="ru-RU" sz="2000" b="1" i="1" dirty="0"/>
              <a:t>Подготовка занятия в учебном кабинете</a:t>
            </a:r>
            <a:endParaRPr lang="ru-RU" sz="2000" dirty="0"/>
          </a:p>
          <a:p>
            <a:pPr>
              <a:buNone/>
            </a:pPr>
            <a:r>
              <a:rPr lang="ru-RU" sz="2000" i="1" dirty="0"/>
              <a:t>Предварительная подготовка педагога к занятию включает</a:t>
            </a:r>
            <a:r>
              <a:rPr lang="ru-RU" sz="2000" dirty="0"/>
              <a:t>:</a:t>
            </a:r>
          </a:p>
          <a:p>
            <a:pPr lvl="0"/>
            <a:r>
              <a:rPr lang="ru-RU" sz="2000" dirty="0"/>
              <a:t>определение темы занятия;</a:t>
            </a:r>
          </a:p>
          <a:p>
            <a:pPr lvl="0"/>
            <a:r>
              <a:rPr lang="ru-RU" sz="2000" dirty="0"/>
              <a:t>продумывание общего хода занятия;</a:t>
            </a:r>
          </a:p>
          <a:p>
            <a:pPr lvl="0"/>
            <a:r>
              <a:rPr lang="ru-RU" sz="2000" dirty="0"/>
              <a:t>продумывание  и отбор содержания теоретической части занятия;</a:t>
            </a:r>
          </a:p>
          <a:p>
            <a:pPr lvl="0"/>
            <a:r>
              <a:rPr lang="ru-RU" sz="2000" dirty="0"/>
              <a:t>продумывание и выбор методов теоретической подготовки детей;</a:t>
            </a:r>
          </a:p>
          <a:p>
            <a:pPr lvl="0"/>
            <a:r>
              <a:rPr lang="ru-RU" sz="2000" dirty="0"/>
              <a:t>подбор методических материалов по теме занятия;</a:t>
            </a:r>
          </a:p>
          <a:p>
            <a:pPr lvl="0"/>
            <a:r>
              <a:rPr lang="ru-RU" sz="2000" dirty="0"/>
              <a:t>выполнение практической работы;</a:t>
            </a:r>
          </a:p>
          <a:p>
            <a:pPr lvl="0"/>
            <a:r>
              <a:rPr lang="ru-RU" sz="2000" dirty="0"/>
              <a:t>составление плана занятия (при необходимости).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1" y="609600"/>
            <a:ext cx="7083896" cy="1320800"/>
          </a:xfrm>
        </p:spPr>
        <p:txBody>
          <a:bodyPr>
            <a:normAutofit/>
          </a:bodyPr>
          <a:lstStyle/>
          <a:p>
            <a:r>
              <a:rPr lang="ru-RU" sz="2800" dirty="0"/>
              <a:t>Организация дополнительных образовательных услуг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2" y="1628800"/>
            <a:ext cx="7083896" cy="4752528"/>
          </a:xfrm>
        </p:spPr>
        <p:txBody>
          <a:bodyPr>
            <a:noAutofit/>
          </a:bodyPr>
          <a:lstStyle/>
          <a:p>
            <a:pPr lvl="0" algn="ctr">
              <a:buNone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ru-RU" dirty="0"/>
              <a:t>Дополнительные образовательные услуги можно разделить на платные и бесплатные. </a:t>
            </a:r>
          </a:p>
          <a:p>
            <a:pPr algn="just"/>
            <a:r>
              <a:rPr lang="ru-RU" dirty="0"/>
              <a:t>У современные дошкольных образовательных организаций имеется возможность привлечь дополнительное финансирование за счет оказания организацией дополнительных услуг. </a:t>
            </a:r>
          </a:p>
          <a:p>
            <a:pPr algn="just"/>
            <a:r>
              <a:rPr lang="ru-RU" dirty="0"/>
              <a:t>В детском саду их могут получать дети, как посещающие, так и не посещающие его. </a:t>
            </a:r>
          </a:p>
          <a:p>
            <a:pPr algn="just"/>
            <a:r>
              <a:rPr lang="ru-RU" dirty="0"/>
              <a:t>Для расширения содержания базового компонента образования и снижения образовательной нагрузки на ребенка, дополнительные образовательные услуги могут интегрироваться с реализуемой в дошкольной организации образовательной программой.</a:t>
            </a:r>
            <a:br>
              <a:rPr lang="ru-RU" dirty="0">
                <a:effectLst/>
              </a:rPr>
            </a:b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175079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Содержание и методики деятельности педагога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96855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i="1" dirty="0"/>
          </a:p>
          <a:p>
            <a:pPr>
              <a:buNone/>
            </a:pPr>
            <a:endParaRPr lang="ru-RU" sz="2000" b="1" i="1" dirty="0"/>
          </a:p>
          <a:p>
            <a:pPr>
              <a:buNone/>
            </a:pPr>
            <a:r>
              <a:rPr lang="ru-RU" sz="2000" b="1" i="1" dirty="0"/>
              <a:t>Подготовка и проведение выездного занятия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ru-RU" sz="2000" i="1" dirty="0"/>
              <a:t>Предварительная подготовка занятия включает</a:t>
            </a:r>
            <a:r>
              <a:rPr lang="ru-RU" sz="2000" dirty="0"/>
              <a:t>:</a:t>
            </a:r>
          </a:p>
          <a:p>
            <a:pPr>
              <a:buNone/>
            </a:pPr>
            <a:r>
              <a:rPr lang="ru-RU" sz="2000" dirty="0"/>
              <a:t>1) определение темы и содержание занятия;</a:t>
            </a:r>
          </a:p>
          <a:p>
            <a:pPr>
              <a:buNone/>
            </a:pPr>
            <a:r>
              <a:rPr lang="ru-RU" sz="2000" dirty="0"/>
              <a:t>2) определение места проведения занятия;</a:t>
            </a:r>
          </a:p>
          <a:p>
            <a:pPr>
              <a:buNone/>
            </a:pPr>
            <a:r>
              <a:rPr lang="ru-RU" sz="2000" dirty="0"/>
              <a:t>3) выезд педагога на предполагаемое место занятия для разработки конкретной практической работы детей (задания) и определение оптимального пути проезда до места занятия;</a:t>
            </a:r>
          </a:p>
          <a:p>
            <a:pPr>
              <a:buNone/>
            </a:pPr>
            <a:r>
              <a:rPr lang="ru-RU" sz="2000" dirty="0"/>
              <a:t>4) оформление проекта приказа директора образовательного учреждения на проведение выездного занятия.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Содержание и методики деятельности педагога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40768"/>
            <a:ext cx="6859488" cy="5040560"/>
          </a:xfrm>
        </p:spPr>
        <p:txBody>
          <a:bodyPr>
            <a:noAutofit/>
          </a:bodyPr>
          <a:lstStyle/>
          <a:p>
            <a:pPr lvl="0" algn="ctr">
              <a:buNone/>
            </a:pPr>
            <a:r>
              <a:rPr lang="ru-RU" sz="1600" dirty="0"/>
              <a:t>Современные подходы к дополнительному образованию детей рассматривают образовательную деятельность детского творческого объединения как системное развитие потенциальных возможностей самого ребенка: его интеллекта, способностей (общих и специальных), личностных качеств и т.д.</a:t>
            </a:r>
          </a:p>
          <a:p>
            <a:pPr lvl="0" algn="ctr">
              <a:buNone/>
            </a:pPr>
            <a:endParaRPr lang="ru-RU" sz="1600" dirty="0"/>
          </a:p>
          <a:p>
            <a:pPr lvl="0" algn="ctr">
              <a:buNone/>
            </a:pPr>
            <a:r>
              <a:rPr lang="ru-RU" sz="1600" dirty="0"/>
              <a:t>Содержание учебного материала делится на две части: необходимый материал, непосредственно связанный с темой занятия, и материал второстепенный, который вводится в занятие с целью усиления умственной активности воспитанников; воспитательного влияния на них, или с целью подготовки к какой-либо работе на следующем занятии и т. д.</a:t>
            </a:r>
          </a:p>
          <a:p>
            <a:pPr lvl="0" algn="ctr">
              <a:buNone/>
            </a:pPr>
            <a:endParaRPr lang="ru-RU" sz="1600" dirty="0"/>
          </a:p>
          <a:p>
            <a:pPr lvl="0" algn="ctr">
              <a:buNone/>
            </a:pPr>
            <a:r>
              <a:rPr lang="ru-RU" sz="1600" dirty="0"/>
              <a:t>Содержание учебной деятельности обязательно должно включать </a:t>
            </a:r>
            <a:r>
              <a:rPr lang="ru-RU" sz="1600" i="1" dirty="0"/>
              <a:t>два взаимодополняющих направления: </a:t>
            </a:r>
            <a:r>
              <a:rPr lang="ru-RU" sz="1600" dirty="0"/>
              <a:t>теоретическую и практическую подготовку детей в определенном виде творческой деятельности.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Содержание и методики деятельности педагога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/>
              <a:t>Теоретическая подготовка</a:t>
            </a:r>
            <a:r>
              <a:rPr lang="ru-RU" i="1" dirty="0"/>
              <a:t> </a:t>
            </a:r>
          </a:p>
          <a:p>
            <a:pPr>
              <a:buNone/>
            </a:pPr>
            <a:r>
              <a:rPr lang="ru-RU" dirty="0"/>
              <a:t>Именно в процессе изучения теории данного учебного предмета учащиеся имеют возможность получить максимум информации, не только расширяющей их общий и специальный кругозор, но и позволяющей на определенном этапе обучения перейти с репродуктивного уровня работы к самостоятельной деятельности, а затем - на продуктивный (творческий) уровень.</a:t>
            </a:r>
          </a:p>
          <a:p>
            <a:pPr>
              <a:buNone/>
            </a:pPr>
            <a:r>
              <a:rPr lang="ru-RU" dirty="0"/>
              <a:t>К </a:t>
            </a:r>
            <a:r>
              <a:rPr lang="ru-RU" i="1" dirty="0"/>
              <a:t>теоретической составляющей </a:t>
            </a:r>
            <a:r>
              <a:rPr lang="ru-RU" dirty="0"/>
              <a:t>учебной деятельности (учебного занятия) можно отнести все, что рассказывает и показывает сам педагог, а к практике - все, что самостоятельно делают дети.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Autofit/>
          </a:bodyPr>
          <a:lstStyle/>
          <a:p>
            <a:r>
              <a:rPr lang="ru-RU" sz="1800" dirty="0"/>
              <a:t>Содержание и методики деятельности педагога</a:t>
            </a:r>
            <a:br>
              <a:rPr lang="ru-RU" sz="1800" dirty="0"/>
            </a:br>
            <a:r>
              <a:rPr lang="ru-RU" sz="1800" dirty="0"/>
              <a:t>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7075512" cy="491661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/>
              <a:t>Теоретическая подготовка детей для педагога дополнительного образования значительно сложнее в организации, она предполагает следующие действия: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в содержании учебного предмета нужно выделить наиболее значимый в образовательном процессе материал (так как переизбыток информации также вреден для восприятия ребенком, как и недостаток);</a:t>
            </a:r>
          </a:p>
          <a:p>
            <a:r>
              <a:rPr lang="ru-RU" dirty="0"/>
              <a:t>отобранное содержание затем продуманно «дозируется» для каждого учебного занятия в строгой последовательности его изучения;</a:t>
            </a:r>
          </a:p>
          <a:p>
            <a:r>
              <a:rPr lang="ru-RU" dirty="0"/>
              <a:t>необходимо «перевести» профессиональное содержание изучаемого предмета в доступную для детей данного возраста информацию, при этом, не допуская примитивизма (т.е. полной замены специальной терминологии другими «понятными для детей» словами);</a:t>
            </a:r>
          </a:p>
          <a:p>
            <a:r>
              <a:rPr lang="ru-RU" dirty="0"/>
              <a:t>следует подобрать (или изготовить самостоятельно) необходимые дидактические пособия, позволяющие сделать теоретическую часть занятия максимально содержательной, эффективной и результативной без увеличения ее продолжительности;</a:t>
            </a:r>
          </a:p>
          <a:p>
            <a:r>
              <a:rPr lang="ru-RU" dirty="0"/>
              <a:t>регулярно возвращаться к изученному теоретическому материалу с целью активизации в памяти учащихся необходимых знаний.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Autofit/>
          </a:bodyPr>
          <a:lstStyle/>
          <a:p>
            <a:r>
              <a:rPr lang="ru-RU" sz="2800" dirty="0"/>
              <a:t>Содержание и методики деятельности педагога</a:t>
            </a:r>
            <a:br>
              <a:rPr lang="ru-RU" sz="2800" dirty="0"/>
            </a:br>
            <a:r>
              <a:rPr lang="ru-RU" sz="2800" dirty="0"/>
              <a:t> дополнительного образования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01752" y="1196752"/>
            <a:ext cx="7294584" cy="5400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600" b="1" dirty="0"/>
              <a:t>Методика теоретической подготовки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6000" dirty="0"/>
              <a:t>1) выделить из достаточно большого объема теоретических знаний, имеющегося в каждой области творческой деятельности, только самое необходимое для обучения детей (постарайтесь не «перегружать» учебный процесс излишней «теоретизацией»);</a:t>
            </a:r>
          </a:p>
          <a:p>
            <a:pPr>
              <a:buNone/>
            </a:pPr>
            <a:r>
              <a:rPr lang="ru-RU" sz="6000" dirty="0"/>
              <a:t>2) если теоретического материала по конкретной теме много, то разделить его на несколько частей для изложения в ходе нескольких учебных занятий;</a:t>
            </a:r>
          </a:p>
          <a:p>
            <a:pPr>
              <a:buNone/>
            </a:pPr>
            <a:r>
              <a:rPr lang="ru-RU" sz="6000" dirty="0"/>
              <a:t>3) продумать процесс объяснения нового материала - подобрать понятные детям данного возраста слова, провести аналогии между изучаемыми понятиями и имеющимися у детей знаниями и жизненным опытом, выстроить определенную логику в изложении;</a:t>
            </a:r>
          </a:p>
          <a:p>
            <a:pPr>
              <a:buNone/>
            </a:pPr>
            <a:r>
              <a:rPr lang="ru-RU" sz="6000" dirty="0"/>
              <a:t>4) при объяснении теории использовать больше наглядных материалов (это помогает активизировать у детей дополнительные чувственные анализаторы);</a:t>
            </a:r>
          </a:p>
          <a:p>
            <a:pPr>
              <a:buNone/>
            </a:pPr>
            <a:r>
              <a:rPr lang="ru-RU" sz="6000" dirty="0"/>
              <a:t>5) прежде чем перейти от теории к практике, предложить детям 1-2 задания на закрепление изученного теоретического материала;</a:t>
            </a:r>
          </a:p>
          <a:p>
            <a:pPr>
              <a:buNone/>
            </a:pPr>
            <a:r>
              <a:rPr lang="ru-RU" sz="6000" dirty="0"/>
              <a:t>6) практическую работу подобрать таким образом, чтобы дети использовали полученные теоретические знания (тогда у них не возникнет представление о «независимости» друг от друга теории и практики);</a:t>
            </a:r>
          </a:p>
          <a:p>
            <a:pPr>
              <a:buNone/>
            </a:pPr>
            <a:r>
              <a:rPr lang="ru-RU" sz="6000" dirty="0"/>
              <a:t>7) изученный теоретический материал «закрепить» (проговорить основные содержательные аспекты вместе с детьми) в конце учебного занятия, а на следующих 2-3 занятиях обязательно повторить пройденное, а по окончании изучения каждой темы проверить, что запомнили учащиеся.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Autofit/>
          </a:bodyPr>
          <a:lstStyle/>
          <a:p>
            <a:r>
              <a:rPr lang="ru-RU" sz="2800" dirty="0"/>
              <a:t>Содержание и методики деятельности педагога</a:t>
            </a:r>
            <a:br>
              <a:rPr lang="ru-RU" sz="2800" dirty="0"/>
            </a:br>
            <a:r>
              <a:rPr lang="ru-RU" sz="2800" dirty="0"/>
              <a:t>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6787480" cy="4667349"/>
          </a:xfrm>
        </p:spPr>
        <p:txBody>
          <a:bodyPr/>
          <a:lstStyle/>
          <a:p>
            <a:pPr algn="ctr">
              <a:buNone/>
            </a:pPr>
            <a:r>
              <a:rPr lang="ru-RU" b="1" dirty="0"/>
              <a:t>Практическая подготовка</a:t>
            </a:r>
            <a:r>
              <a:rPr lang="ru-RU" i="1" dirty="0"/>
              <a:t> -</a:t>
            </a:r>
            <a:r>
              <a:rPr lang="ru-RU" dirty="0"/>
              <a:t> основная составляющая учебной деятельности детского творческого объединения, так как главным принципом дополнительного образования детей является его практико-ориентированная направленность. Но практическая подготовка учащихся детского творческого объединения не может быть «необъятной» (т.е. спонтанно рождаться в голове педагога в ходе учебного процесса), а требует четкой определенности в содержании и организации.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Autofit/>
          </a:bodyPr>
          <a:lstStyle/>
          <a:p>
            <a:r>
              <a:rPr lang="ru-RU" sz="2800" dirty="0"/>
              <a:t>Содержание и методики деятельности педагога</a:t>
            </a:r>
            <a:br>
              <a:rPr lang="ru-RU" sz="2800" dirty="0"/>
            </a:br>
            <a:r>
              <a:rPr lang="ru-RU" sz="2800" dirty="0"/>
              <a:t>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6931496" cy="46673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содержательные аспекты </a:t>
            </a:r>
            <a:r>
              <a:rPr lang="ru-RU" b="1" i="1" dirty="0"/>
              <a:t>практической подготовки</a:t>
            </a:r>
            <a:r>
              <a:rPr lang="ru-RU" dirty="0"/>
              <a:t> детей:</a:t>
            </a:r>
          </a:p>
          <a:p>
            <a:r>
              <a:rPr lang="ru-RU" dirty="0"/>
              <a:t>основные технические приемы работы (ведь в каждом виде творческой деятельности есть своя «техника» выполнения);</a:t>
            </a:r>
          </a:p>
          <a:p>
            <a:r>
              <a:rPr lang="ru-RU" dirty="0"/>
              <a:t>знакомство с разным материалом (техническим, жанровым, стилистическим и т.д.);</a:t>
            </a:r>
          </a:p>
          <a:p>
            <a:r>
              <a:rPr lang="ru-RU" dirty="0"/>
              <a:t>освоение технологического процесса (определенной последовательности связанных между собой действий);</a:t>
            </a:r>
          </a:p>
          <a:p>
            <a:r>
              <a:rPr lang="ru-RU" dirty="0"/>
              <a:t>специальные </a:t>
            </a:r>
            <a:r>
              <a:rPr lang="ru-RU" dirty="0" err="1"/>
              <a:t>тренинговые</a:t>
            </a:r>
            <a:r>
              <a:rPr lang="ru-RU" dirty="0"/>
              <a:t> и </a:t>
            </a:r>
            <a:r>
              <a:rPr lang="ru-RU" dirty="0" err="1"/>
              <a:t>общеразвивающие</a:t>
            </a:r>
            <a:r>
              <a:rPr lang="ru-RU" dirty="0"/>
              <a:t> упражнения;</a:t>
            </a:r>
          </a:p>
          <a:p>
            <a:r>
              <a:rPr lang="ru-RU" dirty="0"/>
              <a:t>подготовка и презентация «продуктов» самостоятельной (или совместной с педагогом) деятельности учащихся (изделий, моделей, танцев, спектаклей и др.).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Autofit/>
          </a:bodyPr>
          <a:lstStyle/>
          <a:p>
            <a:r>
              <a:rPr lang="ru-RU" sz="2800" dirty="0"/>
              <a:t>Содержание и методики деятельности педагога</a:t>
            </a:r>
            <a:br>
              <a:rPr lang="ru-RU" sz="2800" dirty="0"/>
            </a:br>
            <a:r>
              <a:rPr lang="ru-RU" sz="2800" dirty="0"/>
              <a:t>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6859488" cy="544522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/>
              <a:t>Методика практической подготовки</a:t>
            </a:r>
            <a:r>
              <a:rPr lang="ru-RU" i="1" dirty="0"/>
              <a:t>. </a:t>
            </a:r>
            <a:endParaRPr lang="ru-RU" dirty="0"/>
          </a:p>
          <a:p>
            <a:pPr>
              <a:buNone/>
            </a:pPr>
            <a:r>
              <a:rPr lang="ru-RU" dirty="0"/>
              <a:t>1) подобрать </a:t>
            </a:r>
            <a:r>
              <a:rPr lang="ru-RU" dirty="0" err="1"/>
              <a:t>общеразвивающие</a:t>
            </a:r>
            <a:r>
              <a:rPr lang="ru-RU" dirty="0"/>
              <a:t> упражнения (физические, интеллектуальные и т.д.) с учетом особенностей конкретных детей, что позволит скорректировать их недостатки, препятствующие освоению данного вида деятельности;</a:t>
            </a:r>
          </a:p>
          <a:p>
            <a:pPr>
              <a:buNone/>
            </a:pPr>
            <a:r>
              <a:rPr lang="ru-RU" dirty="0"/>
              <a:t>2) составить комплекс специальных тренировочных заданий и упражнений, сориентированных на развитие общих, специальных и творческих способностей каждого учащегося;</a:t>
            </a:r>
          </a:p>
          <a:p>
            <a:pPr>
              <a:buNone/>
            </a:pPr>
            <a:r>
              <a:rPr lang="ru-RU" dirty="0"/>
              <a:t>3) освоение техники данного вида деятельности начинать с самых легких приемов с дальнейшим постепенным усложнением (желание педагога научить детей «всему и сразу», достичь быстрого результата может привести к обратному эффекту: недостаточно хорошо освоенные практические умения будут препятствовать дальнейшему обучению);</a:t>
            </a:r>
          </a:p>
          <a:p>
            <a:pPr>
              <a:buNone/>
            </a:pPr>
            <a:r>
              <a:rPr lang="ru-RU" dirty="0"/>
              <a:t>4) все полученные в ходе подготовительной работы умения обязательно использовать в продуктивной практической деятельности или хотя бы при выполнении тренинговых упражнений и практических заданий;</a:t>
            </a:r>
          </a:p>
          <a:p>
            <a:pPr>
              <a:buNone/>
            </a:pPr>
            <a:r>
              <a:rPr lang="ru-RU" dirty="0"/>
              <a:t>5) каждую начатую ребенком (детьми) практическую работу обязательно довести до логического результата - концертного или спортивного выступления, выставочного показа и т.д.;</a:t>
            </a:r>
          </a:p>
          <a:p>
            <a:pPr>
              <a:buNone/>
            </a:pPr>
            <a:r>
              <a:rPr lang="ru-RU" dirty="0"/>
              <a:t>6) выбирать тему и форму практической работы, максимально актуальную в реальной жизни конкретных учащихся;</a:t>
            </a:r>
          </a:p>
          <a:p>
            <a:pPr>
              <a:buNone/>
            </a:pPr>
            <a:r>
              <a:rPr lang="ru-RU" dirty="0"/>
              <a:t>7) не торопиться с «внешним» показом результатов практической работы до тех пор, пока педагог не убедится, что достигнутый уровень выполнения достаточен для этого («сырые» выступления или выставочные работы наносят вред педагогическому процессу).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Autofit/>
          </a:bodyPr>
          <a:lstStyle/>
          <a:p>
            <a:r>
              <a:rPr lang="ru-RU" sz="2800" dirty="0"/>
              <a:t>Содержание и методики деятельности педагога</a:t>
            </a:r>
            <a:br>
              <a:rPr lang="ru-RU" sz="2800" dirty="0"/>
            </a:br>
            <a:r>
              <a:rPr lang="ru-RU" sz="2800" dirty="0"/>
              <a:t>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16832"/>
            <a:ext cx="6427440" cy="4163293"/>
          </a:xfrm>
        </p:spPr>
        <p:txBody>
          <a:bodyPr/>
          <a:lstStyle/>
          <a:p>
            <a:pPr algn="ctr">
              <a:buNone/>
            </a:pPr>
            <a:r>
              <a:rPr lang="ru-RU" b="1" i="1" dirty="0"/>
              <a:t>Методы обучения </a:t>
            </a:r>
            <a:r>
              <a:rPr lang="ru-RU" dirty="0"/>
              <a:t>представляет собой способы организации совместной деятельности педагога и учащихся, направленные на решение образовательных задач.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/>
              <a:t>Сочетание методов образует </a:t>
            </a:r>
            <a:r>
              <a:rPr lang="ru-RU" b="1" i="1" dirty="0"/>
              <a:t>методику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Autofit/>
          </a:bodyPr>
          <a:lstStyle/>
          <a:p>
            <a:r>
              <a:rPr lang="ru-RU" sz="2800" dirty="0"/>
              <a:t>Содержание и методики деятельности педагога</a:t>
            </a:r>
            <a:br>
              <a:rPr lang="ru-RU" sz="2800" dirty="0"/>
            </a:br>
            <a:r>
              <a:rPr lang="ru-RU" sz="2800" dirty="0"/>
              <a:t>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6859488" cy="4667349"/>
          </a:xfrm>
        </p:spPr>
        <p:txBody>
          <a:bodyPr/>
          <a:lstStyle/>
          <a:p>
            <a:pPr algn="ctr">
              <a:buNone/>
            </a:pPr>
            <a:endParaRPr lang="ru-RU" i="1" dirty="0"/>
          </a:p>
          <a:p>
            <a:pPr algn="ctr">
              <a:buNone/>
            </a:pPr>
            <a:r>
              <a:rPr lang="ru-RU" i="1" dirty="0"/>
              <a:t>Методика дифференцированного обучения</a:t>
            </a:r>
            <a:r>
              <a:rPr lang="ru-RU" b="1" i="1" dirty="0"/>
              <a:t>:</a:t>
            </a:r>
            <a:r>
              <a:rPr lang="ru-RU" dirty="0"/>
              <a:t> при такой организации образовательного процесса педагог излагает новый материал всем учащимся одинаково, а для практической деятельности предлагает работу  разного уровня сложности (в зависимости от возраста, способностей и уровня подготовки каждого).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1" y="609600"/>
            <a:ext cx="7083896" cy="1320800"/>
          </a:xfrm>
        </p:spPr>
        <p:txBody>
          <a:bodyPr>
            <a:normAutofit/>
          </a:bodyPr>
          <a:lstStyle/>
          <a:p>
            <a:r>
              <a:rPr lang="ru-RU" sz="2800" dirty="0"/>
              <a:t>Организация дополнительных образовательных услуг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2" y="1628800"/>
            <a:ext cx="7083896" cy="47525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/>
              <a:t>Платные образовательные услуги обусловлены: </a:t>
            </a:r>
          </a:p>
          <a:p>
            <a:pPr algn="just"/>
            <a:r>
              <a:rPr lang="ru-RU" dirty="0"/>
              <a:t>низким уровнем финансирования системы образования в целом и дополнительного - в частности, </a:t>
            </a:r>
          </a:p>
          <a:p>
            <a:pPr algn="just"/>
            <a:r>
              <a:rPr lang="ru-RU" dirty="0"/>
              <a:t>нехваткой высококвалифицированных кадров,</a:t>
            </a:r>
          </a:p>
          <a:p>
            <a:pPr algn="just"/>
            <a:r>
              <a:rPr lang="ru-RU" dirty="0"/>
              <a:t> недостаточным материально - техническим оснащением этой сферы образования. </a:t>
            </a:r>
          </a:p>
          <a:p>
            <a:pPr algn="just"/>
            <a:endParaRPr lang="ru-RU" dirty="0"/>
          </a:p>
          <a:p>
            <a:pPr marL="0" indent="0" algn="just">
              <a:buNone/>
            </a:pPr>
            <a:r>
              <a:rPr lang="ru-RU" dirty="0"/>
              <a:t>Возможность предоставления платных услуг заставляет педагогов дополнительного образования критически осмыслить и оценить свой потенциал, понять свою роль в удовлетворении запросов родителей, проанализировать свои внутренние резервы.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7879520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Autofit/>
          </a:bodyPr>
          <a:lstStyle/>
          <a:p>
            <a:r>
              <a:rPr lang="ru-RU" sz="2800" dirty="0"/>
              <a:t>Содержание и методики деятельности педагога</a:t>
            </a:r>
            <a:br>
              <a:rPr lang="ru-RU" sz="2800" dirty="0"/>
            </a:br>
            <a:r>
              <a:rPr lang="ru-RU" sz="2800" dirty="0"/>
              <a:t>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5851376" cy="4667349"/>
          </a:xfrm>
        </p:spPr>
        <p:txBody>
          <a:bodyPr/>
          <a:lstStyle/>
          <a:p>
            <a:pPr algn="ctr">
              <a:buNone/>
            </a:pPr>
            <a:endParaRPr lang="ru-RU" i="1" dirty="0"/>
          </a:p>
          <a:p>
            <a:pPr algn="ctr">
              <a:buNone/>
            </a:pPr>
            <a:r>
              <a:rPr lang="ru-RU" i="1" dirty="0"/>
              <a:t>Методика индивидуального обучения</a:t>
            </a:r>
            <a:r>
              <a:rPr lang="ru-RU" dirty="0"/>
              <a:t> (в условиях учебной группы): при такой организации учебного процесса для каждого ребенка (а лучше с его участием) составляется индивидуальный творческий план, который реализуется в оптимальном для него темпе.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Autofit/>
          </a:bodyPr>
          <a:lstStyle/>
          <a:p>
            <a:r>
              <a:rPr lang="ru-RU" sz="2800" dirty="0"/>
              <a:t>Содержание и методики деятельности педагога</a:t>
            </a:r>
            <a:br>
              <a:rPr lang="ru-RU" sz="2800" dirty="0"/>
            </a:br>
            <a:r>
              <a:rPr lang="ru-RU" sz="2800" dirty="0"/>
              <a:t>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6571456" cy="4667349"/>
          </a:xfrm>
        </p:spPr>
        <p:txBody>
          <a:bodyPr/>
          <a:lstStyle/>
          <a:p>
            <a:pPr algn="ctr">
              <a:buNone/>
            </a:pPr>
            <a:endParaRPr lang="ru-RU" i="1" dirty="0"/>
          </a:p>
          <a:p>
            <a:pPr algn="ctr">
              <a:buNone/>
            </a:pPr>
            <a:r>
              <a:rPr lang="ru-RU" i="1" dirty="0"/>
              <a:t>Методика проблемного обучения</a:t>
            </a:r>
            <a:r>
              <a:rPr lang="ru-RU" b="1" i="1" dirty="0"/>
              <a:t>:</a:t>
            </a:r>
            <a:r>
              <a:rPr lang="ru-RU" dirty="0"/>
              <a:t> при такой организации образовательного процесса педагог не дает детям готовых компетенций (умение, знание, навык), а ставит перед ними проблему (лучше всего реальную и максимально связанную с повседневной жизнью детей),  и вся учебная деятельность строится,  как поиск решения данной проблемы, в ходе чего дети сами получают необходимые теоретические знания и практические умения и навыки.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Autofit/>
          </a:bodyPr>
          <a:lstStyle/>
          <a:p>
            <a:r>
              <a:rPr lang="ru-RU" sz="2800" dirty="0"/>
              <a:t>Содержание и методики деятельности педагога</a:t>
            </a:r>
            <a:br>
              <a:rPr lang="ru-RU" sz="2800" dirty="0"/>
            </a:br>
            <a:r>
              <a:rPr lang="ru-RU" sz="2800" dirty="0"/>
              <a:t>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6211416" cy="466734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i="1" dirty="0"/>
          </a:p>
          <a:p>
            <a:pPr algn="ctr">
              <a:buNone/>
            </a:pPr>
            <a:r>
              <a:rPr lang="ru-RU" i="1" dirty="0"/>
              <a:t>Методика проектной деятельности:</a:t>
            </a:r>
            <a:r>
              <a:rPr lang="ru-RU" dirty="0"/>
              <a:t> при такой организации учебного процесса изучение каждой темы строится как работа над тематическим проектом, в ходе которого дети сами формируют на доступном им уровне его теоретическое обоснование, разрабатывают технологию его выполнения, оформляют необходимую документацию, выполняют практическую работу; подведение итогов проводится в форме защиты проекта.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Autofit/>
          </a:bodyPr>
          <a:lstStyle/>
          <a:p>
            <a:r>
              <a:rPr lang="ru-RU" sz="2800" dirty="0"/>
              <a:t>Содержание и методики деятельности педагога</a:t>
            </a:r>
            <a:br>
              <a:rPr lang="ru-RU" sz="2800" dirty="0"/>
            </a:br>
            <a:r>
              <a:rPr lang="ru-RU" sz="2800" dirty="0"/>
              <a:t>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7003504" cy="4667349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ru-RU" i="1" dirty="0"/>
          </a:p>
          <a:p>
            <a:pPr algn="ctr">
              <a:buNone/>
            </a:pPr>
            <a:r>
              <a:rPr lang="ru-RU" b="1" i="1" dirty="0"/>
              <a:t>Средства обучения</a:t>
            </a:r>
            <a:r>
              <a:rPr lang="ru-RU" dirty="0"/>
              <a:t> – это источники получения знаний и формирования умений. Выбор средств обучения определяется особенностями учебного процесса (целями, содержанием, методами и условиями).</a:t>
            </a:r>
          </a:p>
          <a:p>
            <a:pPr algn="ctr">
              <a:buNone/>
            </a:pPr>
            <a:endParaRPr lang="ru-RU" dirty="0"/>
          </a:p>
          <a:p>
            <a:pPr>
              <a:buNone/>
            </a:pPr>
            <a:r>
              <a:rPr lang="ru-RU" i="1" dirty="0"/>
              <a:t>Простые средства</a:t>
            </a:r>
            <a:r>
              <a:rPr lang="ru-RU" dirty="0"/>
              <a:t>:</a:t>
            </a:r>
          </a:p>
          <a:p>
            <a:pPr>
              <a:buNone/>
            </a:pPr>
            <a:r>
              <a:rPr lang="ru-RU" dirty="0"/>
              <a:t>- словесные – книги (и другие тексты), раздаточные материалы (наборы упражнений, заданий, схем, описаний и др.); </a:t>
            </a:r>
          </a:p>
          <a:p>
            <a:pPr>
              <a:buNone/>
            </a:pPr>
            <a:r>
              <a:rPr lang="ru-RU" dirty="0"/>
              <a:t>- визуальные – реальные предметы, модели, макеты, рисунки, карты, муляжи, коллекции и т.д..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i="1" dirty="0"/>
              <a:t>Сложные средства</a:t>
            </a:r>
            <a:r>
              <a:rPr lang="ru-RU" dirty="0"/>
              <a:t>: </a:t>
            </a:r>
          </a:p>
          <a:p>
            <a:pPr>
              <a:buNone/>
            </a:pPr>
            <a:r>
              <a:rPr lang="ru-RU" dirty="0"/>
              <a:t>- механические визуальные приборы – диаскоп, микроскоп, </a:t>
            </a:r>
            <a:r>
              <a:rPr lang="ru-RU" dirty="0" err="1"/>
              <a:t>кодоскоп</a:t>
            </a:r>
            <a:r>
              <a:rPr lang="ru-RU" dirty="0"/>
              <a:t> и др.; </a:t>
            </a:r>
          </a:p>
          <a:p>
            <a:pPr>
              <a:buNone/>
            </a:pPr>
            <a:r>
              <a:rPr lang="ru-RU" dirty="0"/>
              <a:t>- </a:t>
            </a:r>
            <a:r>
              <a:rPr lang="ru-RU" dirty="0" err="1"/>
              <a:t>аудиальные</a:t>
            </a:r>
            <a:r>
              <a:rPr lang="ru-RU" dirty="0"/>
              <a:t> – проигрыватель, магнитофон, радио, аудиозапись; </a:t>
            </a:r>
          </a:p>
          <a:p>
            <a:pPr>
              <a:buNone/>
            </a:pPr>
            <a:r>
              <a:rPr lang="ru-RU" dirty="0"/>
              <a:t>- аудиовизуальные – телевизор, видеомагнитофон, видеофильм;</a:t>
            </a:r>
          </a:p>
          <a:p>
            <a:pPr>
              <a:buNone/>
            </a:pPr>
            <a:r>
              <a:rPr lang="ru-RU" dirty="0"/>
              <a:t>- средства автоматизации процесса обучения – компьютеры, информационные системы, телекоммуникационные сети, обучающие кабинеты, компьютерные программы.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914729" cy="1320800"/>
          </a:xfrm>
        </p:spPr>
        <p:txBody>
          <a:bodyPr>
            <a:normAutofit/>
          </a:bodyPr>
          <a:lstStyle/>
          <a:p>
            <a:r>
              <a:rPr lang="ru-RU" sz="2400" dirty="0"/>
              <a:t>Содержание и методики деятельности педагога дополнительного образования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1521233"/>
              </p:ext>
            </p:extLst>
          </p:nvPr>
        </p:nvGraphicFramePr>
        <p:xfrm>
          <a:off x="609600" y="1412777"/>
          <a:ext cx="6482680" cy="5283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1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1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69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Термин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Определение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19" marR="5011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0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Информационно-коммуникационные технологии (ИКТ)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Информационные процессы и методы работы с информацией, осуществляемые с применением средств вычислительной техники и средств телекоммуникации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19" marR="5011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0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Образовательные информационные технологии (ОИТ)</a:t>
                      </a:r>
                      <a:endParaRPr lang="ru-RU" sz="11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Тип информационных технологий, в котором объектами описания, обработки и представления являются знания о той или иной предметной области</a:t>
                      </a:r>
                      <a:endParaRPr lang="ru-RU" sz="11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19" marR="5011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19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Электронные образовательные ресурсы (ЭОР)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Образовательный ресурс, представленный в электронно-цифровой форме и включающий в себя структуру, предметное содержание и метаданные о них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19" marR="5011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81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Образовательный контент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Структурированное предметное содержание, используемое в образовательном процессе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19" marR="50119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Autofit/>
          </a:bodyPr>
          <a:lstStyle/>
          <a:p>
            <a:r>
              <a:rPr lang="ru-RU" sz="2800" dirty="0"/>
              <a:t>Содержание и методики деятельности педагога</a:t>
            </a:r>
            <a:br>
              <a:rPr lang="ru-RU" sz="2800" dirty="0"/>
            </a:br>
            <a:r>
              <a:rPr lang="ru-RU" sz="2800" dirty="0"/>
              <a:t>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7147520" cy="4667349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ru-RU" i="1" dirty="0"/>
          </a:p>
          <a:p>
            <a:pPr algn="ctr">
              <a:buNone/>
            </a:pPr>
            <a:r>
              <a:rPr lang="ru-RU" b="1" dirty="0"/>
              <a:t>Планирование занятия</a:t>
            </a:r>
            <a:endParaRPr lang="ru-RU" dirty="0"/>
          </a:p>
          <a:p>
            <a:pPr>
              <a:buNone/>
            </a:pPr>
            <a:r>
              <a:rPr lang="ru-RU" i="1" dirty="0"/>
              <a:t>Общая структура плана занятия</a:t>
            </a:r>
            <a:endParaRPr lang="ru-RU" dirty="0"/>
          </a:p>
          <a:p>
            <a:pPr lvl="0"/>
            <a:r>
              <a:rPr lang="ru-RU" dirty="0"/>
              <a:t>Вступительная часть:</a:t>
            </a:r>
          </a:p>
          <a:p>
            <a:pPr>
              <a:buNone/>
            </a:pPr>
            <a:r>
              <a:rPr lang="ru-RU" dirty="0"/>
              <a:t>- название детского объединения;</a:t>
            </a:r>
          </a:p>
          <a:p>
            <a:pPr>
              <a:buNone/>
            </a:pPr>
            <a:r>
              <a:rPr lang="ru-RU" dirty="0"/>
              <a:t>- дата, место, время проведения занятия;</a:t>
            </a:r>
          </a:p>
          <a:p>
            <a:pPr>
              <a:buNone/>
            </a:pPr>
            <a:r>
              <a:rPr lang="ru-RU" dirty="0"/>
              <a:t>- номер и год обучения учебной группы (учащегося);</a:t>
            </a:r>
          </a:p>
          <a:p>
            <a:pPr>
              <a:buNone/>
            </a:pPr>
            <a:r>
              <a:rPr lang="ru-RU" dirty="0"/>
              <a:t>- фамилия, имя, отчество (полностью) педагога;</a:t>
            </a:r>
          </a:p>
          <a:p>
            <a:pPr>
              <a:buNone/>
            </a:pPr>
            <a:r>
              <a:rPr lang="ru-RU" dirty="0"/>
              <a:t>- тема занятия.</a:t>
            </a:r>
          </a:p>
          <a:p>
            <a:r>
              <a:rPr lang="ru-RU" dirty="0"/>
              <a:t>Концепция занятия, включая цели и задачи.</a:t>
            </a:r>
          </a:p>
          <a:p>
            <a:r>
              <a:rPr lang="ru-RU" dirty="0"/>
              <a:t>Ход занятия:</a:t>
            </a:r>
          </a:p>
          <a:p>
            <a:pPr>
              <a:buNone/>
            </a:pPr>
            <a:r>
              <a:rPr lang="ru-RU" dirty="0"/>
              <a:t>- краткое содержание и время теоретической части занятия;</a:t>
            </a:r>
          </a:p>
          <a:p>
            <a:pPr>
              <a:buNone/>
            </a:pPr>
            <a:r>
              <a:rPr lang="ru-RU" dirty="0"/>
              <a:t>- задание (содержание), этапы выполнения и время практической части занятия;</a:t>
            </a:r>
          </a:p>
          <a:p>
            <a:pPr>
              <a:buNone/>
            </a:pPr>
            <a:r>
              <a:rPr lang="ru-RU" dirty="0"/>
              <a:t>- подведение итогов занятия – приемы работы с детьми и время.</a:t>
            </a:r>
          </a:p>
          <a:p>
            <a:r>
              <a:rPr lang="ru-RU" dirty="0"/>
              <a:t>Средства обучения – наглядные и раздаточные материалы, инструменты и материалы для выполнения практической работы, литература.</a:t>
            </a:r>
          </a:p>
          <a:p>
            <a:r>
              <a:rPr lang="ru-RU" dirty="0"/>
              <a:t>Прогнозируемые результаты занятия.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Autofit/>
          </a:bodyPr>
          <a:lstStyle/>
          <a:p>
            <a:r>
              <a:rPr lang="ru-RU" sz="2800" dirty="0"/>
              <a:t>Содержание и методики деятельности педагога</a:t>
            </a:r>
            <a:br>
              <a:rPr lang="ru-RU" sz="2800" dirty="0"/>
            </a:br>
            <a:r>
              <a:rPr lang="ru-RU" sz="2800" dirty="0"/>
              <a:t>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6643464" cy="496855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ru-RU" i="1" dirty="0"/>
          </a:p>
          <a:p>
            <a:pPr>
              <a:buNone/>
            </a:pPr>
            <a:r>
              <a:rPr lang="ru-RU" b="1" dirty="0"/>
              <a:t>Различные формы массовой работы с детьми в дополнительном образовании </a:t>
            </a:r>
            <a:endParaRPr lang="ru-RU" dirty="0"/>
          </a:p>
          <a:p>
            <a:pPr>
              <a:buNone/>
            </a:pPr>
            <a:r>
              <a:rPr lang="ru-RU" dirty="0"/>
              <a:t>Образовательная деятельность не ограничивается только «текущим» образовательным процессом, так как это вызывает снижение интереса детей к занятию, и как следствие понижается уровень результативности работы педагога.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Это позволит: </a:t>
            </a:r>
          </a:p>
          <a:p>
            <a:pPr lvl="0"/>
            <a:r>
              <a:rPr lang="ru-RU" dirty="0"/>
              <a:t>создать «ситуацию успеха» для каждого ребенка; </a:t>
            </a:r>
          </a:p>
          <a:p>
            <a:pPr lvl="0"/>
            <a:r>
              <a:rPr lang="ru-RU" dirty="0"/>
              <a:t>показать ему результаты его работы; </a:t>
            </a:r>
          </a:p>
          <a:p>
            <a:pPr lvl="0"/>
            <a:r>
              <a:rPr lang="ru-RU" dirty="0"/>
              <a:t>создать условия для сплочения коллектива; </a:t>
            </a:r>
          </a:p>
          <a:p>
            <a:pPr lvl="0"/>
            <a:r>
              <a:rPr lang="ru-RU" dirty="0"/>
              <a:t>формировать у детей стремление радовать окружающих; </a:t>
            </a:r>
          </a:p>
          <a:p>
            <a:pPr lvl="0"/>
            <a:r>
              <a:rPr lang="ru-RU" dirty="0"/>
              <a:t>расширить границы образовательного процесса. </a:t>
            </a:r>
          </a:p>
          <a:p>
            <a:r>
              <a:rPr lang="ru-RU" b="1" dirty="0"/>
              <a:t> </a:t>
            </a:r>
            <a:endParaRPr lang="ru-RU" dirty="0"/>
          </a:p>
          <a:p>
            <a:pPr>
              <a:buNone/>
            </a:pPr>
            <a:r>
              <a:rPr lang="ru-RU" b="1" dirty="0"/>
              <a:t>Самыми распространенными формами массовой работы с детьми в дополнительном образовании являются: </a:t>
            </a:r>
            <a:endParaRPr lang="ru-RU" dirty="0"/>
          </a:p>
          <a:p>
            <a:pPr lvl="0"/>
            <a:r>
              <a:rPr lang="ru-RU" dirty="0"/>
              <a:t>выставки; </a:t>
            </a:r>
          </a:p>
          <a:p>
            <a:pPr lvl="0"/>
            <a:r>
              <a:rPr lang="ru-RU" dirty="0"/>
              <a:t>концерты; </a:t>
            </a:r>
          </a:p>
          <a:p>
            <a:pPr lvl="0"/>
            <a:r>
              <a:rPr lang="ru-RU" dirty="0"/>
              <a:t>клубные дни; </a:t>
            </a:r>
          </a:p>
          <a:p>
            <a:r>
              <a:rPr lang="ru-RU" dirty="0"/>
              <a:t>состязательные мероприятия: соревнования, конкурсы, фестивали, олимпиады и др.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Autofit/>
          </a:bodyPr>
          <a:lstStyle/>
          <a:p>
            <a:r>
              <a:rPr lang="ru-RU" sz="2800" dirty="0"/>
              <a:t>Содержание и методики деятельности педагога</a:t>
            </a:r>
            <a:br>
              <a:rPr lang="ru-RU" sz="2800" dirty="0"/>
            </a:br>
            <a:r>
              <a:rPr lang="ru-RU" sz="2800" dirty="0"/>
              <a:t>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011616" cy="525658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i="1" dirty="0"/>
          </a:p>
          <a:p>
            <a:pPr algn="ctr">
              <a:buNone/>
            </a:pPr>
            <a:r>
              <a:rPr lang="ru-RU" b="1" dirty="0"/>
              <a:t>Педагогический мониторинг</a:t>
            </a:r>
          </a:p>
          <a:p>
            <a:pPr algn="ctr">
              <a:buNone/>
            </a:pPr>
            <a:endParaRPr lang="ru-RU" dirty="0"/>
          </a:p>
          <a:p>
            <a:pPr lvl="0"/>
            <a:r>
              <a:rPr lang="ru-RU" dirty="0"/>
              <a:t>степень их активности и работоспособности на занятии; </a:t>
            </a:r>
          </a:p>
          <a:p>
            <a:pPr lvl="0"/>
            <a:r>
              <a:rPr lang="ru-RU" dirty="0"/>
              <a:t>заинтересованность темой и содержанием занятия; </a:t>
            </a:r>
          </a:p>
          <a:p>
            <a:pPr lvl="0"/>
            <a:r>
              <a:rPr lang="ru-RU" dirty="0"/>
              <a:t>сформированность у детей навыков самостоятельной работы; </a:t>
            </a:r>
          </a:p>
          <a:p>
            <a:pPr lvl="0"/>
            <a:r>
              <a:rPr lang="ru-RU" dirty="0"/>
              <a:t>выполнение детьми поставленных учебных задач занятия; </a:t>
            </a:r>
          </a:p>
          <a:p>
            <a:pPr lvl="0"/>
            <a:r>
              <a:rPr lang="ru-RU" dirty="0"/>
              <a:t>коммуникативная активность детей; </a:t>
            </a:r>
          </a:p>
          <a:p>
            <a:pPr lvl="0"/>
            <a:r>
              <a:rPr lang="ru-RU" dirty="0"/>
              <a:t>интеллектуальное развитие детей; </a:t>
            </a:r>
          </a:p>
          <a:p>
            <a:pPr lvl="0"/>
            <a:r>
              <a:rPr lang="ru-RU" dirty="0"/>
              <a:t>сформированность навыков работы с оборудованием и ин­струментами, учебно-методическими пособиями; </a:t>
            </a:r>
          </a:p>
          <a:p>
            <a:pPr lvl="0"/>
            <a:r>
              <a:rPr lang="ru-RU" dirty="0"/>
              <a:t>организованность и дисциплинированность детей на за­нятии; </a:t>
            </a:r>
          </a:p>
          <a:p>
            <a:pPr lvl="0"/>
            <a:r>
              <a:rPr lang="ru-RU" dirty="0"/>
              <a:t>стиль отношения детей к педагогу и друг к другу; </a:t>
            </a:r>
          </a:p>
          <a:p>
            <a:pPr lvl="0"/>
            <a:r>
              <a:rPr lang="ru-RU" dirty="0"/>
              <a:t>внешний вид детей.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ym typeface="Wingdings" panose="05000000000000000000" pitchFamily="2" charset="2"/>
              </a:rPr>
              <a:t>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7668344" cy="547260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400" dirty="0"/>
          </a:p>
          <a:p>
            <a:pPr>
              <a:buNone/>
            </a:pPr>
            <a:endParaRPr lang="ru-RU" sz="2400" dirty="0"/>
          </a:p>
          <a:p>
            <a:pPr>
              <a:buNone/>
            </a:pPr>
            <a:endParaRPr lang="ru-RU" sz="2400" dirty="0"/>
          </a:p>
          <a:p>
            <a:pPr algn="ctr">
              <a:buNone/>
            </a:pPr>
            <a:r>
              <a:rPr lang="ru-RU" sz="4800" i="1" dirty="0">
                <a:latin typeface="Batang" pitchFamily="18" charset="-127"/>
                <a:ea typeface="Batang" pitchFamily="18" charset="-127"/>
              </a:rPr>
              <a:t>СПАСИБО за внимание ! </a:t>
            </a:r>
          </a:p>
          <a:p>
            <a:pPr algn="ctr">
              <a:buNone/>
            </a:pPr>
            <a:endParaRPr lang="ru-RU" sz="4800" i="1" dirty="0">
              <a:latin typeface="Batang" pitchFamily="18" charset="-127"/>
              <a:ea typeface="Batang" pitchFamily="18" charset="-127"/>
            </a:endParaRPr>
          </a:p>
          <a:p>
            <a:pPr algn="ctr">
              <a:buNone/>
            </a:pPr>
            <a:r>
              <a:rPr lang="ru-RU" sz="2800" i="1" dirty="0">
                <a:ea typeface="Batang" pitchFamily="18" charset="-127"/>
              </a:rPr>
              <a:t>Марич Екатерина Михайловна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1" y="260648"/>
            <a:ext cx="7083896" cy="1669752"/>
          </a:xfrm>
        </p:spPr>
        <p:txBody>
          <a:bodyPr>
            <a:normAutofit/>
          </a:bodyPr>
          <a:lstStyle/>
          <a:p>
            <a:r>
              <a:rPr lang="ru-RU" sz="2800" dirty="0"/>
              <a:t>Организация дополнительных образовательных услуг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6840762" cy="5112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/>
              <a:t>К платным образовательным услугам относятся: </a:t>
            </a:r>
          </a:p>
          <a:p>
            <a:pPr marL="0" indent="0" algn="just">
              <a:buNone/>
            </a:pPr>
            <a:r>
              <a:rPr lang="ru-RU" dirty="0"/>
              <a:t>-Услуги, которые не включаются в базисный план дошкольной образовательной организации; </a:t>
            </a:r>
          </a:p>
          <a:p>
            <a:pPr marL="0" indent="0" algn="just">
              <a:buNone/>
            </a:pPr>
            <a:r>
              <a:rPr lang="ru-RU" dirty="0"/>
              <a:t>-Услуги, которые не финансируются городским или федеральным бюджетом; </a:t>
            </a:r>
          </a:p>
          <a:p>
            <a:pPr marL="0" indent="0" algn="just">
              <a:buNone/>
            </a:pPr>
            <a:r>
              <a:rPr lang="ru-RU" dirty="0"/>
              <a:t>-Услуги, которые предоставляются только по запросу родителей </a:t>
            </a:r>
          </a:p>
          <a:p>
            <a:pPr marL="0" indent="0" algn="just">
              <a:buNone/>
            </a:pPr>
            <a:r>
              <a:rPr lang="ru-RU" dirty="0"/>
              <a:t>Платные услуги — хороший источник привлечения дополнительных средств. Что такое платные образовательные услуги? Современные родители </a:t>
            </a:r>
            <a:r>
              <a:rPr lang="ru-RU" dirty="0" err="1"/>
              <a:t>родители</a:t>
            </a:r>
            <a:r>
              <a:rPr lang="ru-RU" dirty="0"/>
              <a:t> считают: что ребенку, не всегда достаточно государственных стандартов образования, что они нуждаются в консультативной помощи логопеда, психолога, медсестры, музыкального руководителя, инструктора по ФИЗО, старшего воспитателя желают получать дополнительные образовательные и оздоровительные услуги.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11384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1" y="260648"/>
            <a:ext cx="7083896" cy="1669752"/>
          </a:xfrm>
        </p:spPr>
        <p:txBody>
          <a:bodyPr>
            <a:normAutofit/>
          </a:bodyPr>
          <a:lstStyle/>
          <a:p>
            <a:r>
              <a:rPr lang="ru-RU" sz="2800" dirty="0"/>
              <a:t>Организация дополнительных образовательных услуг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6840762" cy="5112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/>
              <a:t>Федеральный Закон «Об Образовании в РФ» . Статья 101. </a:t>
            </a:r>
          </a:p>
          <a:p>
            <a:pPr marL="0" indent="0" algn="just">
              <a:buNone/>
            </a:pPr>
            <a:r>
              <a:rPr lang="ru-RU" dirty="0"/>
              <a:t>-Осуществление образовательной деятельности за счет средств физических лиц и юридических лиц. Организации, осуществляющие образовательную деятельность, вправе осуществлять указанную деятельность за счет средств физических лиц и юридических лиц по договорам об оказании платных образовательных услуг. </a:t>
            </a:r>
          </a:p>
          <a:p>
            <a:pPr marL="0" indent="0" algn="just">
              <a:buNone/>
            </a:pPr>
            <a:r>
              <a:rPr lang="ru-RU" dirty="0"/>
              <a:t>-Платные образовательные услуги представляют собой осуществление образовательной деятельности по заданиям и за счет средств физических или юридических лиц по договорам об оказании платных образовательных услуг. </a:t>
            </a:r>
          </a:p>
          <a:p>
            <a:pPr marL="0" indent="0" algn="just">
              <a:buNone/>
            </a:pPr>
            <a:r>
              <a:rPr lang="ru-RU" dirty="0"/>
              <a:t>-Доход от оказания платных образовательных услуг используются указанными организациями в соответствии с уставными целями. </a:t>
            </a:r>
          </a:p>
          <a:p>
            <a:pPr marL="0" indent="0" algn="just">
              <a:buNone/>
            </a:pPr>
            <a:r>
              <a:rPr lang="ru-RU" dirty="0"/>
              <a:t>-Платные образовательные услуги не могут быть оказаны вместо образовательной деятельности, финансовое обеспечение, которой осуществляется за счет бюджетных ассигнований федерального бюджета.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95583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1" y="260648"/>
            <a:ext cx="7083896" cy="1669752"/>
          </a:xfrm>
        </p:spPr>
        <p:txBody>
          <a:bodyPr>
            <a:normAutofit/>
          </a:bodyPr>
          <a:lstStyle/>
          <a:p>
            <a:r>
              <a:rPr lang="ru-RU" sz="2800" dirty="0"/>
              <a:t>Организация дополнительных образовательных услуг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6840762" cy="51125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dirty="0"/>
              <a:t>Федеральный Закон «Об Образовании в РФ» . (Статья 101. Осуществление образовательной деятельности за счет средств физических лиц и юридических лиц).</a:t>
            </a:r>
          </a:p>
          <a:p>
            <a:pPr marL="0" indent="0" algn="just">
              <a:buNone/>
            </a:pPr>
            <a:r>
              <a:rPr lang="ru-RU" dirty="0"/>
              <a:t>-Организации, осуществляющие образовательную деятельность, вправе осуществлять указанную деятельность за счет средств физических лиц и юридических лиц по договорам об оказании платных образовательных услуг. </a:t>
            </a:r>
          </a:p>
          <a:p>
            <a:pPr marL="0" indent="0" algn="just">
              <a:buNone/>
            </a:pPr>
            <a:r>
              <a:rPr lang="ru-RU" dirty="0"/>
              <a:t>-Платные образовательные услуги представляют собой осуществление образовательной деятельности по заданиям и за счет средств физических или юридических лиц по договорам об оказании платных образовательных услуг. </a:t>
            </a:r>
          </a:p>
          <a:p>
            <a:pPr marL="0" indent="0" algn="just">
              <a:buNone/>
            </a:pPr>
            <a:r>
              <a:rPr lang="ru-RU" dirty="0"/>
              <a:t>-Доход от оказания платных образовательных услуг используются указанными организациями в соответствии с уставными целями. </a:t>
            </a:r>
          </a:p>
          <a:p>
            <a:pPr marL="0" indent="0" algn="just">
              <a:buNone/>
            </a:pPr>
            <a:r>
              <a:rPr lang="ru-RU" dirty="0"/>
              <a:t>-Платные образовательные услуги не могут быть оказаны вместо образовательной деятельности, финансовое обеспечение, которой осуществляется за счет бюджетных ассигнований федерального бюджета.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64018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1" y="609600"/>
            <a:ext cx="7083896" cy="1320800"/>
          </a:xfrm>
        </p:spPr>
        <p:txBody>
          <a:bodyPr>
            <a:normAutofit/>
          </a:bodyPr>
          <a:lstStyle/>
          <a:p>
            <a:r>
              <a:rPr lang="ru-RU" sz="2800" dirty="0"/>
              <a:t>Организация дополнительных образовательных услуг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28800"/>
            <a:ext cx="8686800" cy="4752528"/>
          </a:xfrm>
        </p:spPr>
        <p:txBody>
          <a:bodyPr>
            <a:noAutofit/>
          </a:bodyPr>
          <a:lstStyle/>
          <a:p>
            <a:pPr lvl="0" algn="ctr">
              <a:buNone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>
              <a:buNone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ЦЕЛИ ДОПОЛНИТЕЛЬНОГО ОБРАЗОВАНИЯ:</a:t>
            </a:r>
          </a:p>
          <a:p>
            <a:pPr lvl="0" algn="ctr">
              <a:buNone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FontTx/>
              <a:buChar char="-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свободный выбор ребенком видов и сфер деятельности;</a:t>
            </a:r>
          </a:p>
          <a:p>
            <a:pPr lvl="0">
              <a:buFontTx/>
              <a:buChar char="-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ориентация на личностные интересы, потребности, способности; </a:t>
            </a:r>
          </a:p>
          <a:p>
            <a:pPr lvl="0">
              <a:buFontTx/>
              <a:buChar char="-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возможность самореализации;</a:t>
            </a:r>
          </a:p>
          <a:p>
            <a:pPr lvl="0">
              <a:buFontTx/>
              <a:buChar char="-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единство обучения, воспитания и развития;</a:t>
            </a:r>
          </a:p>
          <a:p>
            <a:pPr lvl="0">
              <a:buFontTx/>
              <a:buChar char="-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практико-деятельностная основа образовательного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123500935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13736</TotalTime>
  <Words>4483</Words>
  <Application>Microsoft Office PowerPoint</Application>
  <PresentationFormat>Экран (4:3)</PresentationFormat>
  <Paragraphs>498</Paragraphs>
  <Slides>58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58</vt:i4>
      </vt:variant>
    </vt:vector>
  </HeadingPairs>
  <TitlesOfParts>
    <vt:vector size="66" baseType="lpstr">
      <vt:lpstr>Batang</vt:lpstr>
      <vt:lpstr>Arial</vt:lpstr>
      <vt:lpstr>Calibri</vt:lpstr>
      <vt:lpstr>Lucida Grande</vt:lpstr>
      <vt:lpstr>Times New Roman</vt:lpstr>
      <vt:lpstr>Trebuchet MS</vt:lpstr>
      <vt:lpstr>Wingdings 3</vt:lpstr>
      <vt:lpstr>Аспект</vt:lpstr>
      <vt:lpstr>   Организация дополнительного образования  в системе дошкольного образования</vt:lpstr>
      <vt:lpstr>Современная стратегия развития системы образования</vt:lpstr>
      <vt:lpstr>Организация дополнительных образовательных услуг</vt:lpstr>
      <vt:lpstr>Организация дополнительных образовательных услуг</vt:lpstr>
      <vt:lpstr>Организация дополнительных образовательных услуг</vt:lpstr>
      <vt:lpstr>Организация дополнительных образовательных услуг</vt:lpstr>
      <vt:lpstr>Организация дополнительных образовательных услуг</vt:lpstr>
      <vt:lpstr>Организация дополнительных образовательных услуг</vt:lpstr>
      <vt:lpstr>Организация дополнительных образовательных услуг</vt:lpstr>
      <vt:lpstr>Организация дополнительных образовательных услуг</vt:lpstr>
      <vt:lpstr>Организация дополнительных образовательных услуг</vt:lpstr>
      <vt:lpstr>Организация дополнительных образовательных услуг</vt:lpstr>
      <vt:lpstr>Организация дополнительных образовательных услуг</vt:lpstr>
      <vt:lpstr>Организация дополнительных образовательных услуг</vt:lpstr>
      <vt:lpstr>Организация дополнительных образовательных услуг</vt:lpstr>
      <vt:lpstr>Организация дополнительных образовательных услуг</vt:lpstr>
      <vt:lpstr>Организация дополнительных образовательных услуг</vt:lpstr>
      <vt:lpstr>Организация дополнительных образовательных услуг</vt:lpstr>
      <vt:lpstr>Организация дополнительных образовательных услуг</vt:lpstr>
      <vt:lpstr>Организация дополнительных образовательных услуг</vt:lpstr>
      <vt:lpstr>Содержание и методики деятельности педагога дополнительного образования</vt:lpstr>
      <vt:lpstr>Содержание и методики деятельности педагога дополнительного образования</vt:lpstr>
      <vt:lpstr>Содержание и методики деятельности педагога дополнительного образования</vt:lpstr>
      <vt:lpstr>Содержание и методики деятельности педагога дополнительного образования</vt:lpstr>
      <vt:lpstr>Содержание и методики деятельности педагога дополнительного образования</vt:lpstr>
      <vt:lpstr>Содержание и методики деятельности педагога дополнительного образования</vt:lpstr>
      <vt:lpstr>Содержание и методики деятельности педагога дополнительного образования</vt:lpstr>
      <vt:lpstr>Содержание и методики деятельности педагога дополнительного образования</vt:lpstr>
      <vt:lpstr>Содержание и методики деятельности педагога дополнительного образования</vt:lpstr>
      <vt:lpstr>Содержание и методики деятельности педагога дополнительного образования</vt:lpstr>
      <vt:lpstr>Содержание и методики деятельности педагога дополнительного образования</vt:lpstr>
      <vt:lpstr>Содержание и методики деятельности педагога дополнительного образования</vt:lpstr>
      <vt:lpstr>Содержание и методики деятельности педагога дополнительного образования</vt:lpstr>
      <vt:lpstr>Содержание и методики деятельности педагога дополнительного образования</vt:lpstr>
      <vt:lpstr>Содержание и методики деятельности педагога дополнительного образования</vt:lpstr>
      <vt:lpstr>Содержание и методики деятельности педагога дополнительного образования</vt:lpstr>
      <vt:lpstr>Содержание и методики деятельности педагога дополнительного образования</vt:lpstr>
      <vt:lpstr>Содержание и методики деятельности педагога дополнительного образования</vt:lpstr>
      <vt:lpstr>Содержание и методики деятельности педагога дополнительного образования</vt:lpstr>
      <vt:lpstr>Содержание и методики деятельности педагога дополнительного образования</vt:lpstr>
      <vt:lpstr>Содержание и методики деятельности педагога дополнительного образования</vt:lpstr>
      <vt:lpstr>Содержание и методики деятельности педагога дополнительного образования</vt:lpstr>
      <vt:lpstr>Содержание и методики деятельности педагога  дополнительного образования</vt:lpstr>
      <vt:lpstr>Содержание и методики деятельности педагога  дополнительного образования</vt:lpstr>
      <vt:lpstr>Содержание и методики деятельности педагога  дополнительного образования</vt:lpstr>
      <vt:lpstr>Содержание и методики деятельности педагога  дополнительного образования</vt:lpstr>
      <vt:lpstr>Содержание и методики деятельности педагога  дополнительного образования</vt:lpstr>
      <vt:lpstr>Содержание и методики деятельности педагога  дополнительного образования</vt:lpstr>
      <vt:lpstr>Содержание и методики деятельности педагога  дополнительного образования</vt:lpstr>
      <vt:lpstr>Содержание и методики деятельности педагога  дополнительного образования</vt:lpstr>
      <vt:lpstr>Содержание и методики деятельности педагога  дополнительного образования</vt:lpstr>
      <vt:lpstr>Содержание и методики деятельности педагога  дополнительного образования</vt:lpstr>
      <vt:lpstr>Содержание и методики деятельности педагога  дополнительного образования</vt:lpstr>
      <vt:lpstr>Содержание и методики деятельности педагога дополнительного образования</vt:lpstr>
      <vt:lpstr>Содержание и методики деятельности педагога  дополнительного образования</vt:lpstr>
      <vt:lpstr>Содержание и методики деятельности педагога  дополнительного образования</vt:lpstr>
      <vt:lpstr>Содержание и методики деятельности педагога  дополнительного образования</vt:lpstr>
      <vt:lpstr>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Развивающая  предметно-пространственная среда дошкольной образовательной организации</dc:title>
  <dc:creator>Samsung</dc:creator>
  <cp:lastModifiedBy>Екатерина Михайловна Марич</cp:lastModifiedBy>
  <cp:revision>163</cp:revision>
  <dcterms:created xsi:type="dcterms:W3CDTF">2014-04-22T09:10:54Z</dcterms:created>
  <dcterms:modified xsi:type="dcterms:W3CDTF">2021-05-26T13:38:22Z</dcterms:modified>
</cp:coreProperties>
</file>