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293" r:id="rId3"/>
    <p:sldId id="258" r:id="rId4"/>
    <p:sldId id="259" r:id="rId5"/>
    <p:sldId id="260" r:id="rId6"/>
    <p:sldId id="261" r:id="rId7"/>
    <p:sldId id="262" r:id="rId8"/>
    <p:sldId id="263" r:id="rId9"/>
    <p:sldId id="264" r:id="rId10"/>
    <p:sldId id="265" r:id="rId11"/>
    <p:sldId id="266" r:id="rId12"/>
    <p:sldId id="270" r:id="rId13"/>
    <p:sldId id="271" r:id="rId14"/>
    <p:sldId id="295" r:id="rId15"/>
    <p:sldId id="272" r:id="rId16"/>
    <p:sldId id="274" r:id="rId17"/>
    <p:sldId id="275" r:id="rId18"/>
    <p:sldId id="276" r:id="rId19"/>
    <p:sldId id="267" r:id="rId20"/>
    <p:sldId id="268" r:id="rId21"/>
    <p:sldId id="269" r:id="rId22"/>
    <p:sldId id="277" r:id="rId23"/>
    <p:sldId id="278" r:id="rId24"/>
    <p:sldId id="279" r:id="rId25"/>
    <p:sldId id="280" r:id="rId26"/>
    <p:sldId id="281" r:id="rId27"/>
    <p:sldId id="282" r:id="rId28"/>
    <p:sldId id="283" r:id="rId29"/>
    <p:sldId id="284" r:id="rId30"/>
    <p:sldId id="286" r:id="rId31"/>
    <p:sldId id="287" r:id="rId32"/>
    <p:sldId id="285" r:id="rId33"/>
    <p:sldId id="288" r:id="rId34"/>
    <p:sldId id="305" r:id="rId35"/>
    <p:sldId id="289" r:id="rId36"/>
    <p:sldId id="290" r:id="rId37"/>
    <p:sldId id="291" r:id="rId38"/>
    <p:sldId id="292" r:id="rId39"/>
    <p:sldId id="306" r:id="rId40"/>
    <p:sldId id="300" r:id="rId41"/>
    <p:sldId id="304" r:id="rId42"/>
    <p:sldId id="301" r:id="rId43"/>
    <p:sldId id="302" r:id="rId44"/>
    <p:sldId id="303" r:id="rId4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ADB5FF-D48A-465D-9DDB-2DB5FD84839C}" type="datetimeFigureOut">
              <a:rPr lang="ru-RU" smtClean="0"/>
              <a:t>16.06.2021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6A741B-6713-4484-92E3-66212B253FB8}" type="slidenum">
              <a:rPr lang="ru-RU" smtClean="0"/>
              <a:t>‹#›</a:t>
            </a:fld>
            <a:endParaRPr lang="ru-RU"/>
          </a:p>
        </p:txBody>
      </p:sp>
    </p:spTree>
    <p:extLst>
      <p:ext uri="{BB962C8B-B14F-4D97-AF65-F5344CB8AC3E}">
        <p14:creationId xmlns:p14="http://schemas.microsoft.com/office/powerpoint/2010/main" val="1119899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D6A741B-6713-4484-92E3-66212B253FB8}" type="slidenum">
              <a:rPr lang="ru-RU" smtClean="0"/>
              <a:t>19</a:t>
            </a:fld>
            <a:endParaRPr lang="ru-RU"/>
          </a:p>
        </p:txBody>
      </p:sp>
    </p:spTree>
    <p:extLst>
      <p:ext uri="{BB962C8B-B14F-4D97-AF65-F5344CB8AC3E}">
        <p14:creationId xmlns:p14="http://schemas.microsoft.com/office/powerpoint/2010/main" val="1235326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69ACC3BA-266D-4A70-B1E8-606BD872337F}" type="datetimeFigureOut">
              <a:rPr lang="ru-RU" smtClean="0"/>
              <a:t>16.06.2021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06AB880-AEAF-4BF7-A1C0-0088CE7882D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ACC3BA-266D-4A70-B1E8-606BD872337F}"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ACC3BA-266D-4A70-B1E8-606BD872337F}"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ACC3BA-266D-4A70-B1E8-606BD872337F}"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69ACC3BA-266D-4A70-B1E8-606BD872337F}"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9ACC3BA-266D-4A70-B1E8-606BD872337F}" type="datetimeFigureOut">
              <a:rPr lang="ru-RU" smtClean="0"/>
              <a:t>16.06.2021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69ACC3BA-266D-4A70-B1E8-606BD872337F}" type="datetimeFigureOut">
              <a:rPr lang="ru-RU" smtClean="0"/>
              <a:t>16.06.2021</a:t>
            </a:fld>
            <a:endParaRPr lang="ru-RU"/>
          </a:p>
        </p:txBody>
      </p:sp>
      <p:sp>
        <p:nvSpPr>
          <p:cNvPr id="27" name="Номер слайда 26"/>
          <p:cNvSpPr>
            <a:spLocks noGrp="1"/>
          </p:cNvSpPr>
          <p:nvPr>
            <p:ph type="sldNum" sz="quarter" idx="11"/>
          </p:nvPr>
        </p:nvSpPr>
        <p:spPr/>
        <p:txBody>
          <a:bodyPr rtlCol="0"/>
          <a:lstStyle/>
          <a:p>
            <a:fld id="{E06AB880-AEAF-4BF7-A1C0-0088CE7882D5}"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69ACC3BA-266D-4A70-B1E8-606BD872337F}" type="datetimeFigureOut">
              <a:rPr lang="ru-RU" smtClean="0"/>
              <a:t>16.06.2021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E06AB880-AEAF-4BF7-A1C0-0088CE7882D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9ACC3BA-266D-4A70-B1E8-606BD872337F}" type="datetimeFigureOut">
              <a:rPr lang="ru-RU" smtClean="0"/>
              <a:t>16.06.2021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9ACC3BA-266D-4A70-B1E8-606BD872337F}" type="datetimeFigureOut">
              <a:rPr lang="ru-RU" smtClean="0"/>
              <a:t>16.06.2021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69ACC3BA-266D-4A70-B1E8-606BD872337F}" type="datetimeFigureOut">
              <a:rPr lang="ru-RU" smtClean="0"/>
              <a:t>16.06.2021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6AB880-AEAF-4BF7-A1C0-0088CE7882D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9ACC3BA-266D-4A70-B1E8-606BD872337F}" type="datetimeFigureOut">
              <a:rPr lang="ru-RU" smtClean="0"/>
              <a:t>16.06.2021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06AB880-AEAF-4BF7-A1C0-0088CE7882D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4704" y="188641"/>
            <a:ext cx="8215767" cy="3240360"/>
          </a:xfrm>
        </p:spPr>
        <p:txBody>
          <a:bodyPr/>
          <a:lstStyle/>
          <a:p>
            <a:r>
              <a:rPr lang="ru-RU" b="1" dirty="0"/>
              <a:t>Формирование основ финансовой грамотности у дошкольников</a:t>
            </a:r>
            <a:endParaRPr lang="ru-RU" dirty="0"/>
          </a:p>
        </p:txBody>
      </p:sp>
      <p:sp>
        <p:nvSpPr>
          <p:cNvPr id="3" name="Подзаголовок 2"/>
          <p:cNvSpPr>
            <a:spLocks noGrp="1"/>
          </p:cNvSpPr>
          <p:nvPr>
            <p:ph type="subTitle" idx="1"/>
          </p:nvPr>
        </p:nvSpPr>
        <p:spPr>
          <a:xfrm>
            <a:off x="457200" y="4869160"/>
            <a:ext cx="8363272" cy="1224136"/>
          </a:xfrm>
        </p:spPr>
        <p:txBody>
          <a:bodyPr>
            <a:normAutofit/>
          </a:bodyPr>
          <a:lstStyle/>
          <a:p>
            <a:r>
              <a:rPr lang="ru-RU" sz="1600" dirty="0" err="1">
                <a:solidFill>
                  <a:schemeClr val="accent2">
                    <a:lumMod val="75000"/>
                  </a:schemeClr>
                </a:solidFill>
              </a:rPr>
              <a:t>Марич</a:t>
            </a:r>
            <a:r>
              <a:rPr lang="ru-RU" sz="1600" dirty="0">
                <a:solidFill>
                  <a:schemeClr val="accent2">
                    <a:lumMod val="75000"/>
                  </a:schemeClr>
                </a:solidFill>
              </a:rPr>
              <a:t> Екатерина Михайловна, </a:t>
            </a:r>
            <a:r>
              <a:rPr lang="ru-RU" sz="1600" dirty="0" err="1">
                <a:solidFill>
                  <a:schemeClr val="accent2">
                    <a:lumMod val="75000"/>
                  </a:schemeClr>
                </a:solidFill>
              </a:rPr>
              <a:t>к.псх.н</a:t>
            </a:r>
            <a:r>
              <a:rPr lang="ru-RU" sz="1600" dirty="0">
                <a:solidFill>
                  <a:schemeClr val="accent2">
                    <a:lumMod val="75000"/>
                  </a:schemeClr>
                </a:solidFill>
              </a:rPr>
              <a:t>., </a:t>
            </a:r>
          </a:p>
          <a:p>
            <a:r>
              <a:rPr lang="ru-RU" sz="1600" dirty="0">
                <a:solidFill>
                  <a:schemeClr val="accent2">
                    <a:lumMod val="75000"/>
                  </a:schemeClr>
                </a:solidFill>
              </a:rPr>
              <a:t>доцент кафедры непрерывного образования </a:t>
            </a:r>
          </a:p>
          <a:p>
            <a:r>
              <a:rPr lang="ru-RU" sz="1600" dirty="0">
                <a:solidFill>
                  <a:schemeClr val="accent2">
                    <a:lumMod val="75000"/>
                  </a:schemeClr>
                </a:solidFill>
              </a:rPr>
              <a:t>ГОУ ВО МО «Московский государственный областной университет»</a:t>
            </a:r>
          </a:p>
        </p:txBody>
      </p:sp>
    </p:spTree>
    <p:extLst>
      <p:ext uri="{BB962C8B-B14F-4D97-AF65-F5344CB8AC3E}">
        <p14:creationId xmlns:p14="http://schemas.microsoft.com/office/powerpoint/2010/main" val="4002167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rmAutofit/>
          </a:bodyPr>
          <a:lstStyle/>
          <a:p>
            <a:pPr algn="ctr"/>
            <a:r>
              <a:rPr lang="ru-RU" sz="3200" b="1" dirty="0">
                <a:solidFill>
                  <a:schemeClr val="accent2">
                    <a:lumMod val="75000"/>
                  </a:schemeClr>
                </a:solidFill>
              </a:rPr>
              <a:t>Принципы экономического воспитания дошкольников (ФГОС ДО, п. 1.4.)</a:t>
            </a:r>
            <a:endParaRPr lang="ru-RU" sz="3200" dirty="0">
              <a:solidFill>
                <a:schemeClr val="accent2">
                  <a:lumMod val="75000"/>
                </a:schemeClr>
              </a:solidFill>
            </a:endParaRPr>
          </a:p>
        </p:txBody>
      </p:sp>
      <p:sp>
        <p:nvSpPr>
          <p:cNvPr id="3" name="Объект 2"/>
          <p:cNvSpPr>
            <a:spLocks noGrp="1"/>
          </p:cNvSpPr>
          <p:nvPr>
            <p:ph idx="1"/>
          </p:nvPr>
        </p:nvSpPr>
        <p:spPr/>
        <p:txBody>
          <a:bodyPr>
            <a:normAutofit fontScale="77500" lnSpcReduction="20000"/>
          </a:bodyPr>
          <a:lstStyle/>
          <a:p>
            <a:r>
              <a:rPr lang="ru-RU" dirty="0"/>
              <a:t>Полноценное проживание ребенком всех этапов детства, включая дошкольный возраст, обогащение детского развития;</a:t>
            </a:r>
          </a:p>
          <a:p>
            <a:r>
              <a:rPr lang="ru-RU" dirty="0"/>
              <a:t>Построение образовательной деятельности на основе индивидуальных особенностей каждого ребенка, при котором сам ребенок становится активным в выборе содержания своего образования, становится субъектом образования;</a:t>
            </a:r>
          </a:p>
          <a:p>
            <a:r>
              <a:rPr lang="ru-RU" dirty="0"/>
              <a:t>Содействие и сотрудничество детей и взрослых, признание ребенка полноценным участником (субъектом) образовательных отношений;</a:t>
            </a:r>
          </a:p>
          <a:p>
            <a:r>
              <a:rPr lang="ru-RU" dirty="0"/>
              <a:t>Поддержка инициативы детей в различных видах деятельности;</a:t>
            </a:r>
          </a:p>
          <a:p>
            <a:r>
              <a:rPr lang="ru-RU" dirty="0"/>
              <a:t>сотрудничество дошкольной образовательной организации с семьей.</a:t>
            </a:r>
          </a:p>
          <a:p>
            <a:endParaRPr lang="ru-RU" dirty="0"/>
          </a:p>
        </p:txBody>
      </p:sp>
    </p:spTree>
    <p:extLst>
      <p:ext uri="{BB962C8B-B14F-4D97-AF65-F5344CB8AC3E}">
        <p14:creationId xmlns:p14="http://schemas.microsoft.com/office/powerpoint/2010/main" val="1369451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Принципы экономического воспитания дошкольников (ФГОС ДО, п. 1.4.), </a:t>
            </a:r>
            <a:r>
              <a:rPr lang="ru-RU" sz="2400" b="1" i="1" dirty="0">
                <a:solidFill>
                  <a:schemeClr val="accent2">
                    <a:lumMod val="75000"/>
                  </a:schemeClr>
                </a:solidFill>
              </a:rPr>
              <a:t>продолжение</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fontScale="92500"/>
          </a:bodyPr>
          <a:lstStyle/>
          <a:p>
            <a:r>
              <a:rPr lang="ru-RU" dirty="0"/>
              <a:t>Приобщение детей к социокультурным нормам, традициям семьи, общества и государства;</a:t>
            </a:r>
          </a:p>
          <a:p>
            <a:r>
              <a:rPr lang="ru-RU" dirty="0"/>
              <a:t>Формирование познавательных интересов и познавательных действий ребенка в различных видах деятельности;</a:t>
            </a:r>
          </a:p>
          <a:p>
            <a:r>
              <a:rPr lang="ru-RU" dirty="0"/>
              <a:t>Возрастная адекватность дошкольного образования (соответствие условий, требований, методов возрасту и особенностям развития);</a:t>
            </a:r>
          </a:p>
          <a:p>
            <a:r>
              <a:rPr lang="ru-RU" dirty="0"/>
              <a:t>Учет этнокультурной ситуации развития детей.</a:t>
            </a:r>
          </a:p>
        </p:txBody>
      </p:sp>
    </p:spTree>
    <p:extLst>
      <p:ext uri="{BB962C8B-B14F-4D97-AF65-F5344CB8AC3E}">
        <p14:creationId xmlns:p14="http://schemas.microsoft.com/office/powerpoint/2010/main" val="984819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Социально-коммуникативное развитие</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a:bodyPr>
          <a:lstStyle/>
          <a:p>
            <a:pPr marL="109728" indent="0" algn="just">
              <a:buNone/>
            </a:pPr>
            <a:r>
              <a:rPr lang="ru-RU" dirty="0"/>
              <a:t>Усвоение дошкольниками норм и ценностей, принятых в обществе, включая моральные и нравственные ценности, связанные с отношением к личным и семейным финансам. Развитие общения и взаимодействия ребенка со взрослыми и сверстниками может и должно строиться с использованием различных ролевых моделей, тесно связанных с ведением домохозяйства. </a:t>
            </a:r>
          </a:p>
        </p:txBody>
      </p:sp>
    </p:spTree>
    <p:extLst>
      <p:ext uri="{BB962C8B-B14F-4D97-AF65-F5344CB8AC3E}">
        <p14:creationId xmlns:p14="http://schemas.microsoft.com/office/powerpoint/2010/main" val="338327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Познавательное развитие </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lnSpcReduction="10000"/>
          </a:bodyPr>
          <a:lstStyle/>
          <a:p>
            <a:pPr marL="109728" indent="0" algn="just">
              <a:buNone/>
            </a:pPr>
            <a:r>
              <a:rPr lang="ru-RU" dirty="0"/>
              <a:t>Исследование ребенком себя и мира вокруг, включая финансовую и социальную сферу. Оно предполагает развитие интересов детей, их воображения и творческой активности, формирование первичных представлений об объектах окружающего мира и их свойствах (форме, цвете, размере, материале, количестве, пространстве и времени, причинах и следствиях и др.), основных понятиях (деньги, экономия, сбережения и пр.). </a:t>
            </a:r>
          </a:p>
        </p:txBody>
      </p:sp>
    </p:spTree>
    <p:extLst>
      <p:ext uri="{BB962C8B-B14F-4D97-AF65-F5344CB8AC3E}">
        <p14:creationId xmlns:p14="http://schemas.microsoft.com/office/powerpoint/2010/main" val="1448122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Познавательное развитие </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lnSpcReduction="10000"/>
          </a:bodyPr>
          <a:lstStyle/>
          <a:p>
            <a:pPr marL="109728" indent="0" algn="just">
              <a:buNone/>
            </a:pPr>
            <a:r>
              <a:rPr lang="ru-RU" dirty="0"/>
              <a:t>Исследование ребенком себя и мира вокруг, включая финансовую и социальную сферу. Оно предполагает развитие интересов детей, их воображения и творческой активности, формирование первичных представлений об объектах окружающего мира и их свойствах (форме, цвете, размере, материале, количестве, пространстве и времени, причинах и следствиях и др.), основных понятиях (деньги, экономия, сбережения и пр.). </a:t>
            </a:r>
          </a:p>
        </p:txBody>
      </p:sp>
    </p:spTree>
    <p:extLst>
      <p:ext uri="{BB962C8B-B14F-4D97-AF65-F5344CB8AC3E}">
        <p14:creationId xmlns:p14="http://schemas.microsoft.com/office/powerpoint/2010/main" val="4141269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Речевое развитие </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fontScale="92500" lnSpcReduction="10000"/>
          </a:bodyPr>
          <a:lstStyle/>
          <a:p>
            <a:pPr marL="109728" indent="0" algn="just">
              <a:buNone/>
            </a:pPr>
            <a:r>
              <a:rPr lang="ru-RU" dirty="0"/>
              <a:t>При помощи речи дошкольник овладевает конструктивными способами и средствами взаимодействия с окружающими людьми. Речевое развитие предполагает владение речью как средством общения и культуры; обогащение активного словаря; развитие связной, грамматически правильной диалогической и монологической речи, речевого творчества; развитие звуковой и интонационной культуры речи, знакомство с детской литературой и понимание текстов различных жанров.  </a:t>
            </a:r>
          </a:p>
        </p:txBody>
      </p:sp>
    </p:spTree>
    <p:extLst>
      <p:ext uri="{BB962C8B-B14F-4D97-AF65-F5344CB8AC3E}">
        <p14:creationId xmlns:p14="http://schemas.microsoft.com/office/powerpoint/2010/main" val="4045028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Художественно-эстетическое развитие </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fontScale="92500" lnSpcReduction="10000"/>
          </a:bodyPr>
          <a:lstStyle/>
          <a:p>
            <a:pPr marL="109728" indent="0" algn="just">
              <a:buNone/>
            </a:pPr>
            <a:r>
              <a:rPr lang="ru-RU" dirty="0"/>
              <a:t>Предполагает формирование эстетического отношения к окружающему миру, включая сферы труда, общественной жизни, быта. Этическое воспитание занимает особое место в системе образования детей дошкольного возраста и играет важную роль в общем развитии ребенка, способствует развитию воображения и фантазии, формированию эстетических чувств и ценностей, ценностных ориентаций, в процессе обсуждения художественных произведений развивается устная речь.   </a:t>
            </a:r>
          </a:p>
        </p:txBody>
      </p:sp>
    </p:spTree>
    <p:extLst>
      <p:ext uri="{BB962C8B-B14F-4D97-AF65-F5344CB8AC3E}">
        <p14:creationId xmlns:p14="http://schemas.microsoft.com/office/powerpoint/2010/main" val="363571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pPr algn="ctr"/>
            <a:r>
              <a:rPr lang="ru-RU" sz="2800" b="1" dirty="0">
                <a:solidFill>
                  <a:schemeClr val="accent2">
                    <a:lumMod val="75000"/>
                  </a:schemeClr>
                </a:solidFill>
              </a:rPr>
              <a:t>Физическое развитие </a:t>
            </a:r>
            <a:endParaRPr lang="ru-RU" sz="2400" i="1" dirty="0">
              <a:solidFill>
                <a:schemeClr val="accent2">
                  <a:lumMod val="75000"/>
                </a:schemeClr>
              </a:solidFill>
            </a:endParaRPr>
          </a:p>
        </p:txBody>
      </p:sp>
      <p:sp>
        <p:nvSpPr>
          <p:cNvPr id="3" name="Объект 2"/>
          <p:cNvSpPr>
            <a:spLocks noGrp="1"/>
          </p:cNvSpPr>
          <p:nvPr>
            <p:ph idx="1"/>
          </p:nvPr>
        </p:nvSpPr>
        <p:spPr/>
        <p:txBody>
          <a:bodyPr>
            <a:normAutofit/>
          </a:bodyPr>
          <a:lstStyle/>
          <a:p>
            <a:pPr marL="109728" indent="0" algn="just">
              <a:buNone/>
            </a:pPr>
            <a:r>
              <a:rPr lang="ru-RU" dirty="0"/>
              <a:t>Совершенствуются двигательная деятельность детей, равновесие, координация, крупная и мелкая моторика обеих рук, формируются представления о разных видах спорта, навыки подвижных игр, закладываются основы здорового образа жизни, его основные нормы и правила (в питании, двигательном режиме, закаливании, при формировании полезных привычек и др.). </a:t>
            </a:r>
          </a:p>
        </p:txBody>
      </p:sp>
    </p:spTree>
    <p:extLst>
      <p:ext uri="{BB962C8B-B14F-4D97-AF65-F5344CB8AC3E}">
        <p14:creationId xmlns:p14="http://schemas.microsoft.com/office/powerpoint/2010/main" val="3092885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324528" cy="576064"/>
          </a:xfrm>
        </p:spPr>
        <p:txBody>
          <a:bodyPr>
            <a:noAutofit/>
          </a:bodyPr>
          <a:lstStyle/>
          <a:p>
            <a:r>
              <a:rPr lang="ru-RU" sz="2500" dirty="0">
                <a:solidFill>
                  <a:schemeClr val="accent2">
                    <a:lumMod val="75000"/>
                  </a:schemeClr>
                </a:solidFill>
              </a:rPr>
              <a:t>Формирование основной образовательной программы (ООП)</a:t>
            </a:r>
          </a:p>
        </p:txBody>
      </p:sp>
      <p:sp>
        <p:nvSpPr>
          <p:cNvPr id="3" name="Объект 2"/>
          <p:cNvSpPr>
            <a:spLocks noGrp="1"/>
          </p:cNvSpPr>
          <p:nvPr>
            <p:ph idx="1"/>
          </p:nvPr>
        </p:nvSpPr>
        <p:spPr>
          <a:xfrm>
            <a:off x="457200" y="1412776"/>
            <a:ext cx="8229600" cy="5161760"/>
          </a:xfrm>
        </p:spPr>
        <p:txBody>
          <a:bodyPr>
            <a:normAutofit fontScale="77500" lnSpcReduction="20000"/>
          </a:bodyPr>
          <a:lstStyle/>
          <a:p>
            <a:r>
              <a:rPr lang="ru-RU" i="1" u="sng" dirty="0"/>
              <a:t>Интеграция</a:t>
            </a:r>
            <a:r>
              <a:rPr lang="ru-RU" dirty="0"/>
              <a:t> как целостное явление, объединяющее образовательные области, разные виды деятельности, приемы, методы в единую систему, выступает в дошкольном образовании ведущим средством организации образовательной деятельности, основной формой которого становятся не занятия, а деятельность детей (как совместная, так и самостоятельная) по освоению первичных социальных компетенций в сфере личных и семейных финансов. </a:t>
            </a:r>
          </a:p>
          <a:p>
            <a:pPr marL="109728" indent="0">
              <a:buNone/>
            </a:pPr>
            <a:endParaRPr lang="ru-RU" dirty="0"/>
          </a:p>
          <a:p>
            <a:pPr algn="just"/>
            <a:r>
              <a:rPr lang="ru-RU" dirty="0"/>
              <a:t>В части ООП ДО, формируемой участниками образовательных отношений, должны быть выбраны и/или разработаны ДОО образовательные программы (модули), направленные на развитие детей в одной или нескольких образовательных областях, видах деятельности и/или культурных практиках. ФГОС ДО называет такие программы </a:t>
            </a:r>
            <a:r>
              <a:rPr lang="ru-RU" i="1" u="sng" dirty="0"/>
              <a:t>парциальными образовательными программами</a:t>
            </a:r>
            <a:r>
              <a:rPr lang="ru-RU" dirty="0"/>
              <a:t>. </a:t>
            </a:r>
          </a:p>
        </p:txBody>
      </p:sp>
    </p:spTree>
    <p:extLst>
      <p:ext uri="{BB962C8B-B14F-4D97-AF65-F5344CB8AC3E}">
        <p14:creationId xmlns:p14="http://schemas.microsoft.com/office/powerpoint/2010/main" val="2645030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692696"/>
            <a:ext cx="8712968" cy="792088"/>
          </a:xfrm>
        </p:spPr>
        <p:txBody>
          <a:bodyPr>
            <a:noAutofit/>
          </a:bodyPr>
          <a:lstStyle/>
          <a:p>
            <a:pPr algn="ctr"/>
            <a:r>
              <a:rPr lang="ru-RU" sz="2400" dirty="0">
                <a:solidFill>
                  <a:schemeClr val="accent2">
                    <a:lumMod val="75000"/>
                  </a:schemeClr>
                </a:solidFill>
              </a:rPr>
              <a:t>Перечень базовых финансово-экономических понятий, используемых в образовательной деятельности (5-6 лет)</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890404351"/>
              </p:ext>
            </p:extLst>
          </p:nvPr>
        </p:nvGraphicFramePr>
        <p:xfrm>
          <a:off x="179512" y="1484783"/>
          <a:ext cx="8856984" cy="5303520"/>
        </p:xfrm>
        <a:graphic>
          <a:graphicData uri="http://schemas.openxmlformats.org/drawingml/2006/table">
            <a:tbl>
              <a:tblPr firstRow="1" bandRow="1">
                <a:tableStyleId>{5C22544A-7EE6-4342-B048-85BDC9FD1C3A}</a:tableStyleId>
              </a:tblPr>
              <a:tblGrid>
                <a:gridCol w="2880320">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1211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tx1"/>
                          </a:solidFill>
                          <a:latin typeface="+mn-lt"/>
                          <a:ea typeface="+mn-ea"/>
                          <a:cs typeface="+mn-cs"/>
                        </a:rPr>
                        <a:t>Труд, работа, профессия, продукт труда, товар, услуга 	</a:t>
                      </a:r>
                    </a:p>
                    <a:p>
                      <a:endParaRPr lang="ru-RU" sz="1400" b="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tx1"/>
                          </a:solidFill>
                          <a:latin typeface="+mn-lt"/>
                          <a:ea typeface="+mn-ea"/>
                          <a:cs typeface="+mn-cs"/>
                        </a:rPr>
                        <a:t>Понимание ребенком, что любой труд – это хорошо, сидеть без дела – плохо. На протяжении всей жизни необходимо трудиться. Результатом трудовой деятельности может быть как достижение поставленной цели (например, овладеть мастерством катания на коньках, лыжах, смастерить хороший подарок близкому человеку, починить сломанную вещь и др.), так и товар или услуга. 	</a:t>
                      </a:r>
                      <a:endParaRPr lang="ru-RU" sz="1300" dirty="0">
                        <a:solidFill>
                          <a:schemeClr val="tx1"/>
                        </a:solidFill>
                      </a:endParaRPr>
                    </a:p>
                  </a:txBody>
                  <a:tcPr>
                    <a:solidFill>
                      <a:schemeClr val="bg1">
                        <a:lumMod val="95000"/>
                      </a:schemeClr>
                    </a:solidFill>
                  </a:tcPr>
                </a:tc>
                <a:extLst>
                  <a:ext uri="{0D108BD9-81ED-4DB2-BD59-A6C34878D82A}">
                    <a16:rowId xmlns:a16="http://schemas.microsoft.com/office/drawing/2014/main" val="10000"/>
                  </a:ext>
                </a:extLst>
              </a:tr>
              <a:tr h="883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Деньги, монета, купюра, доход, заработок, заработная плата 	</a:t>
                      </a:r>
                    </a:p>
                    <a:p>
                      <a:endParaRPr lang="ru-RU" sz="1400" b="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dk1"/>
                          </a:solidFill>
                          <a:latin typeface="+mn-lt"/>
                          <a:ea typeface="+mn-ea"/>
                          <a:cs typeface="+mn-cs"/>
                        </a:rPr>
                        <a:t>Понимание ребенком, что труд приносит доход. Заработать деньги можно трудом. Деньги – мера оценки труда (вознаграждение за проделанную работу), универсальное средство обмена (инструмент обмена товаров и услуг). Виды денег (бумажные и металлические). </a:t>
                      </a:r>
                    </a:p>
                  </a:txBody>
                  <a:tcPr>
                    <a:solidFill>
                      <a:schemeClr val="bg1">
                        <a:lumMod val="95000"/>
                      </a:schemeClr>
                    </a:solidFill>
                  </a:tcPr>
                </a:tc>
                <a:extLst>
                  <a:ext uri="{0D108BD9-81ED-4DB2-BD59-A6C34878D82A}">
                    <a16:rowId xmlns:a16="http://schemas.microsoft.com/office/drawing/2014/main" val="10001"/>
                  </a:ext>
                </a:extLst>
              </a:tr>
              <a:tr h="684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Личный бюджет, карманные деньги, семейный бюджет, домашнее хозяйство 	</a:t>
                      </a:r>
                      <a:endParaRPr lang="ru-RU" sz="1400" b="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dk1"/>
                          </a:solidFill>
                          <a:latin typeface="+mn-lt"/>
                          <a:ea typeface="+mn-ea"/>
                          <a:cs typeface="+mn-cs"/>
                        </a:rPr>
                        <a:t>Ребенок должен узнать разницу между ведением личного и семейного бюджетов. Понимать важность ведения домашнего хозяйства. 	</a:t>
                      </a:r>
                    </a:p>
                  </a:txBody>
                  <a:tcPr>
                    <a:solidFill>
                      <a:schemeClr val="bg1">
                        <a:lumMod val="95000"/>
                      </a:schemeClr>
                    </a:solidFill>
                  </a:tcPr>
                </a:tc>
                <a:extLst>
                  <a:ext uri="{0D108BD9-81ED-4DB2-BD59-A6C34878D82A}">
                    <a16:rowId xmlns:a16="http://schemas.microsoft.com/office/drawing/2014/main" val="10002"/>
                  </a:ext>
                </a:extLst>
              </a:tr>
              <a:tr h="484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Сбережения, копилка, кошелек 	</a:t>
                      </a:r>
                      <a:endParaRPr lang="ru-RU" sz="1400" b="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dk1"/>
                          </a:solidFill>
                          <a:latin typeface="+mn-lt"/>
                          <a:ea typeface="+mn-ea"/>
                          <a:cs typeface="+mn-cs"/>
                        </a:rPr>
                        <a:t>Ребенок должен понимать, зачем надо копить и сберегать, как можно копить. 	</a:t>
                      </a:r>
                    </a:p>
                  </a:txBody>
                  <a:tcPr>
                    <a:solidFill>
                      <a:schemeClr val="bg1">
                        <a:lumMod val="95000"/>
                      </a:schemeClr>
                    </a:solidFill>
                  </a:tcPr>
                </a:tc>
                <a:extLst>
                  <a:ext uri="{0D108BD9-81ED-4DB2-BD59-A6C34878D82A}">
                    <a16:rowId xmlns:a16="http://schemas.microsoft.com/office/drawing/2014/main" val="10003"/>
                  </a:ext>
                </a:extLst>
              </a:tr>
              <a:tr h="883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Покупка, цена, продажа, обмен, расходы, покупатель, продавец, выгодно, невыгодно, дорого, дешево </a:t>
                      </a: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dk1"/>
                          </a:solidFill>
                          <a:latin typeface="+mn-lt"/>
                          <a:ea typeface="+mn-ea"/>
                          <a:cs typeface="+mn-cs"/>
                        </a:rPr>
                        <a:t>Необходимо разобрать цепочку «продажа-товар-цена-покупка».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dk1"/>
                          </a:solidFill>
                          <a:latin typeface="+mn-lt"/>
                          <a:ea typeface="+mn-ea"/>
                          <a:cs typeface="+mn-cs"/>
                        </a:rPr>
                        <a:t>	</a:t>
                      </a:r>
                    </a:p>
                    <a:p>
                      <a:endParaRPr lang="ru-RU" sz="130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r h="826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Долг, должник, </a:t>
                      </a:r>
                      <a:r>
                        <a:rPr kumimoji="0" lang="ru-RU" sz="1400" b="0" i="0" u="none" strike="noStrike" kern="1200" baseline="0" dirty="0" err="1">
                          <a:solidFill>
                            <a:schemeClr val="dk1"/>
                          </a:solidFill>
                          <a:latin typeface="+mn-lt"/>
                          <a:ea typeface="+mn-ea"/>
                          <a:cs typeface="+mn-cs"/>
                        </a:rPr>
                        <a:t>займ</a:t>
                      </a:r>
                      <a:r>
                        <a:rPr kumimoji="0" lang="ru-RU" sz="1400" b="0" i="0" u="none" strike="noStrike" kern="1200" baseline="0" dirty="0">
                          <a:solidFill>
                            <a:schemeClr val="dk1"/>
                          </a:solidFill>
                          <a:latin typeface="+mn-lt"/>
                          <a:ea typeface="+mn-ea"/>
                          <a:cs typeface="+mn-cs"/>
                        </a:rPr>
                        <a:t> 	</a:t>
                      </a: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baseline="0" dirty="0">
                          <a:solidFill>
                            <a:schemeClr val="dk1"/>
                          </a:solidFill>
                          <a:latin typeface="+mn-lt"/>
                          <a:ea typeface="+mn-ea"/>
                          <a:cs typeface="+mn-cs"/>
                        </a:rPr>
                        <a:t>Ребенок должен осознать, что, если взял что-то в долг на время, обязан вовремя вернуть (возвратить). Воспитываем ответственность: если не уверен, что это получится, лучше не обещать и не занимать. Долг – это серьезное обязательство. 	</a:t>
                      </a:r>
                    </a:p>
                  </a:txBody>
                  <a:tcPr>
                    <a:solidFill>
                      <a:schemeClr val="bg1">
                        <a:lumMod val="95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48272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908720"/>
            <a:ext cx="8075240" cy="845840"/>
          </a:xfrm>
        </p:spPr>
        <p:txBody>
          <a:bodyPr>
            <a:normAutofit fontScale="90000"/>
          </a:bodyPr>
          <a:lstStyle/>
          <a:p>
            <a:r>
              <a:rPr lang="ru-RU" b="1" dirty="0">
                <a:solidFill>
                  <a:schemeClr val="accent2">
                    <a:lumMod val="75000"/>
                  </a:schemeClr>
                </a:solidFill>
              </a:rPr>
              <a:t>Цели и задачи экономического воспитания дошкольников </a:t>
            </a:r>
            <a:br>
              <a:rPr lang="ru-RU" dirty="0">
                <a:solidFill>
                  <a:schemeClr val="accent2">
                    <a:lumMod val="75000"/>
                  </a:schemeClr>
                </a:solidFill>
              </a:rPr>
            </a:br>
            <a:endParaRPr lang="ru-RU" dirty="0">
              <a:solidFill>
                <a:schemeClr val="accent2">
                  <a:lumMod val="75000"/>
                </a:schemeClr>
              </a:solidFill>
            </a:endParaRPr>
          </a:p>
        </p:txBody>
      </p:sp>
      <p:sp>
        <p:nvSpPr>
          <p:cNvPr id="3" name="Объект 2"/>
          <p:cNvSpPr>
            <a:spLocks noGrp="1"/>
          </p:cNvSpPr>
          <p:nvPr>
            <p:ph idx="1"/>
          </p:nvPr>
        </p:nvSpPr>
        <p:spPr/>
        <p:txBody>
          <a:bodyPr>
            <a:normAutofit/>
          </a:bodyPr>
          <a:lstStyle/>
          <a:p>
            <a:pPr marL="109728" indent="0" algn="just">
              <a:buNone/>
            </a:pPr>
            <a:r>
              <a:rPr lang="ru-RU" dirty="0"/>
              <a:t>Основная цель экономического воспитания дошкольников – содействие формированию первичных социальных компетенций воспитанников в сфере личных и семейных финансов. Для достижения этой цели необходимо включить изучение основ финансовой грамотности в образовательные программы ДОО для детей 5-7 лет. </a:t>
            </a:r>
          </a:p>
        </p:txBody>
      </p:sp>
    </p:spTree>
    <p:extLst>
      <p:ext uri="{BB962C8B-B14F-4D97-AF65-F5344CB8AC3E}">
        <p14:creationId xmlns:p14="http://schemas.microsoft.com/office/powerpoint/2010/main" val="3144500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640960" cy="720080"/>
          </a:xfrm>
        </p:spPr>
        <p:txBody>
          <a:bodyPr>
            <a:noAutofit/>
          </a:bodyPr>
          <a:lstStyle/>
          <a:p>
            <a:pPr algn="ctr"/>
            <a:r>
              <a:rPr lang="ru-RU" sz="2400" dirty="0">
                <a:solidFill>
                  <a:schemeClr val="accent2">
                    <a:lumMod val="75000"/>
                  </a:schemeClr>
                </a:solidFill>
              </a:rPr>
              <a:t>Перечень базовых финансово-экономических понятий, используемых в образовательной деятельности (6-7 лет)</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68560191"/>
              </p:ext>
            </p:extLst>
          </p:nvPr>
        </p:nvGraphicFramePr>
        <p:xfrm>
          <a:off x="457200" y="1628798"/>
          <a:ext cx="8229600" cy="4772244"/>
        </p:xfrm>
        <a:graphic>
          <a:graphicData uri="http://schemas.openxmlformats.org/drawingml/2006/table">
            <a:tbl>
              <a:tblPr firstRow="1" bandRow="1">
                <a:tableStyleId>{073A0DAA-6AF3-43AB-8588-CEC1D06C72B9}</a:tableStyleId>
              </a:tblPr>
              <a:tblGrid>
                <a:gridCol w="2242592">
                  <a:extLst>
                    <a:ext uri="{9D8B030D-6E8A-4147-A177-3AD203B41FA5}">
                      <a16:colId xmlns:a16="http://schemas.microsoft.com/office/drawing/2014/main" val="20000"/>
                    </a:ext>
                  </a:extLst>
                </a:gridCol>
                <a:gridCol w="5987008">
                  <a:extLst>
                    <a:ext uri="{9D8B030D-6E8A-4147-A177-3AD203B41FA5}">
                      <a16:colId xmlns:a16="http://schemas.microsoft.com/office/drawing/2014/main" val="20001"/>
                    </a:ext>
                  </a:extLst>
                </a:gridCol>
              </a:tblGrid>
              <a:tr h="748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tx1"/>
                          </a:solidFill>
                          <a:latin typeface="+mn-lt"/>
                          <a:ea typeface="+mn-ea"/>
                          <a:cs typeface="+mn-cs"/>
                        </a:rPr>
                        <a:t>План, экономия 	</a:t>
                      </a:r>
                    </a:p>
                    <a:p>
                      <a:endParaRPr lang="ru-RU" sz="160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tx1"/>
                          </a:solidFill>
                          <a:latin typeface="+mn-lt"/>
                          <a:ea typeface="+mn-ea"/>
                          <a:cs typeface="+mn-cs"/>
                        </a:rPr>
                        <a:t>Ребенок должен понять, что деньги зарабатываются трудом и поэтому тратить их необходимо только с пользой, относиться к ним бережливо. 	</a:t>
                      </a:r>
                      <a:endParaRPr lang="ru-RU" sz="1600" dirty="0">
                        <a:solidFill>
                          <a:schemeClr val="tx1"/>
                        </a:solidFill>
                      </a:endParaRPr>
                    </a:p>
                  </a:txBody>
                  <a:tcPr>
                    <a:solidFill>
                      <a:schemeClr val="bg1">
                        <a:lumMod val="95000"/>
                      </a:schemeClr>
                    </a:solidFill>
                  </a:tcPr>
                </a:tc>
                <a:extLst>
                  <a:ext uri="{0D108BD9-81ED-4DB2-BD59-A6C34878D82A}">
                    <a16:rowId xmlns:a16="http://schemas.microsoft.com/office/drawing/2014/main" val="10000"/>
                  </a:ext>
                </a:extLst>
              </a:tr>
              <a:tr h="748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Потребность, капризы, желание, возможность 	</a:t>
                      </a:r>
                    </a:p>
                    <a:p>
                      <a:endParaRPr lang="ru-RU" sz="160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Ребенок должен различать разницу между желаниями и потребностями, учиться задавать себе вопрос и оценивать: действительно ли ему нужна та или иная вещь, игрушка и пр., есть ли возможность это купить. 	</a:t>
                      </a:r>
                      <a:endParaRPr lang="ru-RU" sz="1600" dirty="0">
                        <a:solidFill>
                          <a:schemeClr val="tx1"/>
                        </a:solidFill>
                      </a:endParaRPr>
                    </a:p>
                  </a:txBody>
                  <a:tcPr>
                    <a:solidFill>
                      <a:schemeClr val="bg1">
                        <a:lumMod val="95000"/>
                      </a:schemeClr>
                    </a:solidFill>
                  </a:tcPr>
                </a:tc>
                <a:extLst>
                  <a:ext uri="{0D108BD9-81ED-4DB2-BD59-A6C34878D82A}">
                    <a16:rowId xmlns:a16="http://schemas.microsoft.com/office/drawing/2014/main" val="10001"/>
                  </a:ext>
                </a:extLst>
              </a:tr>
              <a:tr h="748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Торговые предприятия: магазины, киоски, ларьки, базары, рынки, ярмарки 	</a:t>
                      </a:r>
                      <a:endParaRPr lang="ru-RU" sz="16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Ребенок должен изучить, где покупают и продают разные товары и оказывают услуги. 	</a:t>
                      </a:r>
                    </a:p>
                    <a:p>
                      <a:endParaRPr lang="ru-RU" sz="1600" dirty="0">
                        <a:solidFill>
                          <a:schemeClr val="tx1"/>
                        </a:solidFill>
                      </a:endParaRPr>
                    </a:p>
                  </a:txBody>
                  <a:tcPr/>
                </a:tc>
                <a:extLst>
                  <a:ext uri="{0D108BD9-81ED-4DB2-BD59-A6C34878D82A}">
                    <a16:rowId xmlns:a16="http://schemas.microsoft.com/office/drawing/2014/main" val="10002"/>
                  </a:ext>
                </a:extLst>
              </a:tr>
              <a:tr h="748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Подарок, реклама 	</a:t>
                      </a:r>
                    </a:p>
                    <a:p>
                      <a:endParaRPr lang="ru-RU" sz="160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Ребенок должен узнать, что такое реклама, какое влияние она может оказать на него. </a:t>
                      </a:r>
                      <a:endParaRPr lang="ru-RU" sz="1600" dirty="0">
                        <a:solidFill>
                          <a:schemeClr val="tx1"/>
                        </a:solidFill>
                      </a:endParaRPr>
                    </a:p>
                  </a:txBody>
                  <a:tcPr>
                    <a:solidFill>
                      <a:schemeClr val="bg1">
                        <a:lumMod val="95000"/>
                      </a:schemeClr>
                    </a:solidFill>
                  </a:tcPr>
                </a:tc>
                <a:extLst>
                  <a:ext uri="{0D108BD9-81ED-4DB2-BD59-A6C34878D82A}">
                    <a16:rowId xmlns:a16="http://schemas.microsoft.com/office/drawing/2014/main" val="10003"/>
                  </a:ext>
                </a:extLst>
              </a:tr>
              <a:tr h="748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Богатство, бедность, жадность, щедрость </a:t>
                      </a:r>
                      <a:endParaRPr lang="ru-RU" sz="16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baseline="0" dirty="0">
                          <a:solidFill>
                            <a:schemeClr val="dk1"/>
                          </a:solidFill>
                          <a:latin typeface="+mn-lt"/>
                          <a:ea typeface="+mn-ea"/>
                          <a:cs typeface="+mn-cs"/>
                        </a:rPr>
                        <a:t>Ребенок узнает, что не все продается и покупается, главные ценности (жизнь, мир, друзья, солнце, близкие люди и пр.) за деньги не купишь. 	</a:t>
                      </a:r>
                      <a:endParaRPr lang="ru-RU" sz="1600" dirty="0">
                        <a:solidFill>
                          <a:schemeClr val="tx1"/>
                        </a:solidFill>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05649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fontScale="92500"/>
          </a:bodyPr>
          <a:lstStyle/>
          <a:p>
            <a:pPr marL="109728" indent="0">
              <a:buNone/>
            </a:pPr>
            <a:r>
              <a:rPr lang="ru-RU" b="1" dirty="0"/>
              <a:t>Игра. </a:t>
            </a:r>
            <a:r>
              <a:rPr lang="ru-RU" dirty="0"/>
              <a:t>Ведущим видом деятельности дошкольников является игра. </a:t>
            </a:r>
          </a:p>
          <a:p>
            <a:pPr marL="109728" indent="0">
              <a:buNone/>
            </a:pPr>
            <a:endParaRPr lang="ru-RU" dirty="0"/>
          </a:p>
          <a:p>
            <a:pPr marL="109728" indent="0">
              <a:buNone/>
            </a:pPr>
            <a:r>
              <a:rPr lang="ru-RU" dirty="0"/>
              <a:t>Тематика: «Что нельзя купить?», «Сделал дело – гуляй смело», «Наши цели», «Занять и одолжить», «Копим и сберегаем», игра-праздник «Русская ярмарка», «Где что купить?», «Выбираем самое важное», «Копим и сберегаем», «Денежкин домик», «Как потопаешь, так и полопаешь», «Что создается трудом», игра-соревнование «Мои домашние обязанности», «Супермаркет», «Кому что нужно для работы» и пр. </a:t>
            </a:r>
            <a:endParaRPr lang="ru-RU" b="1" dirty="0"/>
          </a:p>
        </p:txBody>
      </p:sp>
    </p:spTree>
    <p:extLst>
      <p:ext uri="{BB962C8B-B14F-4D97-AF65-F5344CB8AC3E}">
        <p14:creationId xmlns:p14="http://schemas.microsoft.com/office/powerpoint/2010/main" val="1623940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fontScale="92500"/>
          </a:bodyPr>
          <a:lstStyle/>
          <a:p>
            <a:pPr marL="109728" indent="0">
              <a:buNone/>
            </a:pPr>
            <a:r>
              <a:rPr lang="ru-RU" b="1" dirty="0"/>
              <a:t>Беседы-обсуждения, чтение (художественная литература, пословицы), художественные приемы (загадки) </a:t>
            </a:r>
            <a:r>
              <a:rPr lang="ru-RU" dirty="0"/>
              <a:t> </a:t>
            </a:r>
          </a:p>
          <a:p>
            <a:pPr marL="109728" indent="0">
              <a:buNone/>
            </a:pPr>
            <a:endParaRPr lang="ru-RU" dirty="0"/>
          </a:p>
          <a:p>
            <a:pPr marL="109728" indent="0" algn="just">
              <a:buNone/>
            </a:pPr>
            <a:r>
              <a:rPr lang="ru-RU" dirty="0"/>
              <a:t>Примерные темы: труд – основа жизни, работать и зарабатывать, как придумали деньги, какие бывают деньги, как они выглядят и откуда берутся, как деньги попадают к нам в дом, как складывается стоимость товара, реклама, долги, тратим разумно, экономим, все по плану, жадность и пр.  </a:t>
            </a:r>
            <a:endParaRPr lang="ru-RU" b="1" dirty="0"/>
          </a:p>
        </p:txBody>
      </p:sp>
    </p:spTree>
    <p:extLst>
      <p:ext uri="{BB962C8B-B14F-4D97-AF65-F5344CB8AC3E}">
        <p14:creationId xmlns:p14="http://schemas.microsoft.com/office/powerpoint/2010/main" val="461595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a:bodyPr>
          <a:lstStyle/>
          <a:p>
            <a:endParaRPr lang="ru-RU" dirty="0"/>
          </a:p>
          <a:p>
            <a:pPr marL="109728" indent="0">
              <a:buNone/>
            </a:pPr>
            <a:r>
              <a:rPr lang="ru-RU" b="1" dirty="0"/>
              <a:t>Тематические стенды, фотовыставки </a:t>
            </a:r>
            <a:r>
              <a:rPr lang="ru-RU" dirty="0"/>
              <a:t>с наглядным и консультативным материалом по различным вопросам. </a:t>
            </a:r>
          </a:p>
          <a:p>
            <a:pPr marL="109728" indent="0">
              <a:buNone/>
            </a:pPr>
            <a:r>
              <a:rPr lang="ru-RU" b="1" dirty="0"/>
              <a:t> </a:t>
            </a:r>
            <a:r>
              <a:rPr lang="ru-RU" dirty="0"/>
              <a:t> </a:t>
            </a:r>
          </a:p>
          <a:p>
            <a:pPr marL="109728" indent="0" algn="just">
              <a:buNone/>
            </a:pPr>
            <a:r>
              <a:rPr lang="ru-RU" dirty="0"/>
              <a:t>Например: «Торговые предприятия», «Советуют специалисты», «Школа для родителей», «Поход в магазин», «Учимся бережливости», «Деньги будущего», «Деньги: какие они были и какие стали» и др. </a:t>
            </a:r>
          </a:p>
        </p:txBody>
      </p:sp>
    </p:spTree>
    <p:extLst>
      <p:ext uri="{BB962C8B-B14F-4D97-AF65-F5344CB8AC3E}">
        <p14:creationId xmlns:p14="http://schemas.microsoft.com/office/powerpoint/2010/main" val="1658486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lnSpcReduction="10000"/>
          </a:bodyPr>
          <a:lstStyle/>
          <a:p>
            <a:endParaRPr lang="ru-RU" dirty="0"/>
          </a:p>
          <a:p>
            <a:pPr marL="109728" indent="0">
              <a:buNone/>
            </a:pPr>
            <a:r>
              <a:rPr lang="ru-RU" b="1" dirty="0"/>
              <a:t>Проектная деятельность </a:t>
            </a:r>
            <a:r>
              <a:rPr lang="ru-RU" dirty="0"/>
              <a:t>позволяет детям самостоятельно или совместно с взрослыми открывать новый практический опыт, добывать его экспериментальным, поисковым путем, анализировать его и преобразовывать.  </a:t>
            </a:r>
          </a:p>
          <a:p>
            <a:pPr marL="109728" indent="0">
              <a:buNone/>
            </a:pPr>
            <a:r>
              <a:rPr lang="ru-RU" b="1" dirty="0"/>
              <a:t> </a:t>
            </a:r>
            <a:r>
              <a:rPr lang="ru-RU" dirty="0"/>
              <a:t> </a:t>
            </a:r>
          </a:p>
          <a:p>
            <a:pPr marL="109728" indent="0" algn="just">
              <a:buNone/>
            </a:pPr>
            <a:r>
              <a:rPr lang="ru-RU" dirty="0"/>
              <a:t>Примерные темы проектов, позволяющих формировать основы финансовой грамотности дошкольника: «Трудиться полезно и почетно», «Наше богатство – формируем представление об истинных ценностях и богатстве человека». </a:t>
            </a:r>
          </a:p>
        </p:txBody>
      </p:sp>
    </p:spTree>
    <p:extLst>
      <p:ext uri="{BB962C8B-B14F-4D97-AF65-F5344CB8AC3E}">
        <p14:creationId xmlns:p14="http://schemas.microsoft.com/office/powerpoint/2010/main" val="416101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a:bodyPr>
          <a:lstStyle/>
          <a:p>
            <a:endParaRPr lang="ru-RU" dirty="0"/>
          </a:p>
          <a:p>
            <a:pPr marL="109728" indent="0">
              <a:buNone/>
            </a:pPr>
            <a:r>
              <a:rPr lang="ru-RU" b="1" dirty="0"/>
              <a:t>Ситуационные задачи </a:t>
            </a:r>
            <a:r>
              <a:rPr lang="ru-RU" dirty="0"/>
              <a:t>– обучение на примере разбора конкретной ситуации.   </a:t>
            </a:r>
          </a:p>
          <a:p>
            <a:pPr marL="109728" indent="0">
              <a:buNone/>
            </a:pPr>
            <a:r>
              <a:rPr lang="ru-RU" b="1" dirty="0"/>
              <a:t> </a:t>
            </a:r>
            <a:r>
              <a:rPr lang="ru-RU" dirty="0"/>
              <a:t> </a:t>
            </a:r>
          </a:p>
          <a:p>
            <a:pPr marL="109728" indent="0" algn="just">
              <a:buNone/>
            </a:pPr>
            <a:r>
              <a:rPr lang="ru-RU" dirty="0"/>
              <a:t>Образовательные ситуации можно разделить на следующие виды: ситуации морального выбора; ситуации общения и взаимодействия; проблемные ситуации; игровые ситуации; практические ситуации по интересам детей и др. </a:t>
            </a:r>
          </a:p>
        </p:txBody>
      </p:sp>
    </p:spTree>
    <p:extLst>
      <p:ext uri="{BB962C8B-B14F-4D97-AF65-F5344CB8AC3E}">
        <p14:creationId xmlns:p14="http://schemas.microsoft.com/office/powerpoint/2010/main" val="2918999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fontScale="92500" lnSpcReduction="10000"/>
          </a:bodyPr>
          <a:lstStyle/>
          <a:p>
            <a:endParaRPr lang="ru-RU" dirty="0"/>
          </a:p>
          <a:p>
            <a:pPr marL="109728" indent="0">
              <a:buNone/>
            </a:pPr>
            <a:r>
              <a:rPr lang="ru-RU" b="1" dirty="0"/>
              <a:t>Мастерская </a:t>
            </a:r>
            <a:r>
              <a:rPr lang="ru-RU" dirty="0"/>
              <a:t>в первую очередь является формой организации продуктивной деятельности, однако в силу ярко выраженного интегративного характера позволяет развивать двигательную (мелкую моторику), социально-коммуникативную, познавательно-исследовательскую, трудовую деятельность, речевое и физическое развитие.    </a:t>
            </a:r>
          </a:p>
          <a:p>
            <a:pPr marL="109728" indent="0">
              <a:buNone/>
            </a:pPr>
            <a:r>
              <a:rPr lang="ru-RU" b="1" dirty="0"/>
              <a:t> </a:t>
            </a:r>
            <a:r>
              <a:rPr lang="ru-RU" dirty="0"/>
              <a:t> </a:t>
            </a:r>
          </a:p>
          <a:p>
            <a:pPr marL="109728" indent="0" algn="just">
              <a:buNone/>
            </a:pPr>
            <a:r>
              <a:rPr lang="ru-RU" dirty="0"/>
              <a:t>Дошкольники готовят рисунки, лепят из пластилина, теста, глины, вырезают из цветной бумаги или клеят «деньги будущего».  </a:t>
            </a:r>
          </a:p>
        </p:txBody>
      </p:sp>
    </p:spTree>
    <p:extLst>
      <p:ext uri="{BB962C8B-B14F-4D97-AF65-F5344CB8AC3E}">
        <p14:creationId xmlns:p14="http://schemas.microsoft.com/office/powerpoint/2010/main" val="3895821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lnSpcReduction="10000"/>
          </a:bodyPr>
          <a:lstStyle/>
          <a:p>
            <a:endParaRPr lang="ru-RU" dirty="0"/>
          </a:p>
          <a:p>
            <a:pPr marL="109728" indent="0" algn="just">
              <a:buNone/>
            </a:pPr>
            <a:r>
              <a:rPr lang="ru-RU" b="1" dirty="0"/>
              <a:t>Театрализованные интерактивные мини-постановки </a:t>
            </a:r>
            <a:r>
              <a:rPr lang="ru-RU" dirty="0"/>
              <a:t>(обучающие сказки) имеют особое значение для социализации и развития дошкольника.      </a:t>
            </a:r>
          </a:p>
          <a:p>
            <a:pPr marL="109728" indent="0">
              <a:buNone/>
            </a:pPr>
            <a:r>
              <a:rPr lang="ru-RU" b="1" dirty="0"/>
              <a:t> </a:t>
            </a:r>
            <a:r>
              <a:rPr lang="ru-RU" dirty="0"/>
              <a:t> </a:t>
            </a:r>
          </a:p>
          <a:p>
            <a:pPr marL="109728" indent="0" algn="just">
              <a:buNone/>
            </a:pPr>
            <a:r>
              <a:rPr lang="ru-RU" dirty="0"/>
              <a:t>Эта форма может успешно использоваться для закрепления пройденных понятий: работать и зарабатывать, деньги, желания и потребности, тратить, расходовать, экономить, беречь, откладывать, копить, сберегать, план, планировать, занимать, долг и пр.    </a:t>
            </a:r>
          </a:p>
        </p:txBody>
      </p:sp>
    </p:spTree>
    <p:extLst>
      <p:ext uri="{BB962C8B-B14F-4D97-AF65-F5344CB8AC3E}">
        <p14:creationId xmlns:p14="http://schemas.microsoft.com/office/powerpoint/2010/main" val="2232204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lnSpcReduction="10000"/>
          </a:bodyPr>
          <a:lstStyle/>
          <a:p>
            <a:endParaRPr lang="ru-RU" dirty="0"/>
          </a:p>
          <a:p>
            <a:pPr marL="109728" indent="0" algn="just">
              <a:buNone/>
            </a:pPr>
            <a:r>
              <a:rPr lang="ru-RU" b="1" dirty="0"/>
              <a:t>Теория решения изобретательских задач (ТРИЗ). </a:t>
            </a:r>
            <a:r>
              <a:rPr lang="ru-RU" dirty="0"/>
              <a:t>Педагог, получая инструмент по конкретному практическому формированию у детей качеств творческой личности, способной понимать единство и противоречие окружающего мира, решать свои маленькие проблемы, должен идти от его природы. ТРИЗ для дошкольников – это система коллективных игр, занятий, призванная не изменять основную программу, а максимально увеличивать ее эффективность. </a:t>
            </a:r>
          </a:p>
        </p:txBody>
      </p:sp>
    </p:spTree>
    <p:extLst>
      <p:ext uri="{BB962C8B-B14F-4D97-AF65-F5344CB8AC3E}">
        <p14:creationId xmlns:p14="http://schemas.microsoft.com/office/powerpoint/2010/main" val="4004771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pPr algn="ctr"/>
            <a:r>
              <a:rPr lang="ru-RU" sz="2000" b="1" dirty="0">
                <a:solidFill>
                  <a:schemeClr val="accent2">
                    <a:lumMod val="75000"/>
                  </a:schemeClr>
                </a:solidFill>
              </a:rPr>
              <a:t>Технологии экономического воспитания дошкольников </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a:bodyPr>
          <a:lstStyle/>
          <a:p>
            <a:endParaRPr lang="ru-RU" dirty="0"/>
          </a:p>
          <a:p>
            <a:pPr marL="109728" indent="0" algn="just">
              <a:buNone/>
            </a:pPr>
            <a:r>
              <a:rPr lang="ru-RU" b="1" dirty="0"/>
              <a:t>Моделирование </a:t>
            </a:r>
            <a:r>
              <a:rPr lang="ru-RU" dirty="0"/>
              <a:t>(</a:t>
            </a:r>
            <a:r>
              <a:rPr lang="ru-RU" dirty="0" err="1"/>
              <a:t>Л.А.Венгер</a:t>
            </a:r>
            <a:r>
              <a:rPr lang="ru-RU" dirty="0"/>
              <a:t>). Обеспечение успешного усвоения детьми знаний об особенностях объектов окружающего мира и мира природы, их структуре, связях и отношениях, существующих между ними, сохранение и воспроизведение информации, эффективное запоминание структуры рассказа, развитие речи.  </a:t>
            </a:r>
          </a:p>
        </p:txBody>
      </p:sp>
    </p:spTree>
    <p:extLst>
      <p:ext uri="{BB962C8B-B14F-4D97-AF65-F5344CB8AC3E}">
        <p14:creationId xmlns:p14="http://schemas.microsoft.com/office/powerpoint/2010/main" val="3220871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152128"/>
          </a:xfrm>
        </p:spPr>
        <p:txBody>
          <a:bodyPr>
            <a:normAutofit/>
          </a:bodyPr>
          <a:lstStyle/>
          <a:p>
            <a:pPr algn="ctr"/>
            <a:r>
              <a:rPr lang="ru-RU" sz="2400" dirty="0">
                <a:solidFill>
                  <a:schemeClr val="accent2">
                    <a:lumMod val="75000"/>
                  </a:schemeClr>
                </a:solidFill>
              </a:rPr>
              <a:t>Задачи экономического воспитания на основе ФГОС ДО (образовательная программа ДОО):</a:t>
            </a:r>
          </a:p>
        </p:txBody>
      </p:sp>
      <p:sp>
        <p:nvSpPr>
          <p:cNvPr id="3" name="Объект 2"/>
          <p:cNvSpPr>
            <a:spLocks noGrp="1"/>
          </p:cNvSpPr>
          <p:nvPr>
            <p:ph idx="1"/>
          </p:nvPr>
        </p:nvSpPr>
        <p:spPr/>
        <p:txBody>
          <a:bodyPr/>
          <a:lstStyle/>
          <a:p>
            <a:pPr marL="109728" indent="0" algn="just">
              <a:buNone/>
            </a:pPr>
            <a:r>
              <a:rPr lang="ru-RU" b="1" dirty="0"/>
              <a:t>1. «Создание благоприятных условий развития детей </a:t>
            </a:r>
            <a:r>
              <a:rPr lang="ru-RU" dirty="0"/>
              <a:t>в соответствии с их возрастными и индивидуальными особенностями и склонностями, развития способностей и творческого потенциала каждого ребенка как субъекта отношений с самим собой, другими детьми, взрослыми и миром». </a:t>
            </a:r>
          </a:p>
        </p:txBody>
      </p:sp>
    </p:spTree>
    <p:extLst>
      <p:ext uri="{BB962C8B-B14F-4D97-AF65-F5344CB8AC3E}">
        <p14:creationId xmlns:p14="http://schemas.microsoft.com/office/powerpoint/2010/main" val="2229239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692696"/>
            <a:ext cx="8928992" cy="864096"/>
          </a:xfrm>
        </p:spPr>
        <p:txBody>
          <a:bodyPr>
            <a:noAutofit/>
          </a:bodyPr>
          <a:lstStyle/>
          <a:p>
            <a:pPr algn="ctr"/>
            <a:r>
              <a:rPr lang="ru-RU" sz="1600" b="1" dirty="0">
                <a:solidFill>
                  <a:schemeClr val="accent2">
                    <a:lumMod val="75000"/>
                  </a:schemeClr>
                </a:solidFill>
              </a:rPr>
              <a:t>СРЕДСТВА ОБУЧЕНИЯ – РАЗВИВАЮЩАЯ ПРЕДМЕТНО-ПРОСТРАНСТВЕННАЯ СРЕДА</a:t>
            </a:r>
            <a:endParaRPr lang="ru-RU" sz="16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rmAutofit lnSpcReduction="10000"/>
          </a:bodyPr>
          <a:lstStyle/>
          <a:p>
            <a:r>
              <a:rPr lang="ru-RU" dirty="0"/>
              <a:t>демонстрационные (применяемые взрослыми) </a:t>
            </a:r>
          </a:p>
          <a:p>
            <a:r>
              <a:rPr lang="ru-RU" dirty="0"/>
              <a:t>раздаточные (используемые детьми);</a:t>
            </a:r>
          </a:p>
          <a:p>
            <a:r>
              <a:rPr lang="ru-RU" dirty="0"/>
              <a:t>визуальные (для зрительного восприятия);</a:t>
            </a:r>
          </a:p>
          <a:p>
            <a:r>
              <a:rPr lang="ru-RU" dirty="0"/>
              <a:t>аудиальные (для слухового восприятия);</a:t>
            </a:r>
          </a:p>
          <a:p>
            <a:r>
              <a:rPr lang="ru-RU" dirty="0"/>
              <a:t>аудиовизуальные (для зрительно-слухового восприятия);</a:t>
            </a:r>
          </a:p>
          <a:p>
            <a:r>
              <a:rPr lang="ru-RU" dirty="0"/>
              <a:t>естественные (натуральные) и искусственные (созданные человеком);</a:t>
            </a:r>
          </a:p>
          <a:p>
            <a:r>
              <a:rPr lang="ru-RU" dirty="0"/>
              <a:t>реальные (существующие) и виртуальные (не существующие, но возможные) и др. </a:t>
            </a:r>
          </a:p>
        </p:txBody>
      </p:sp>
    </p:spTree>
    <p:extLst>
      <p:ext uri="{BB962C8B-B14F-4D97-AF65-F5344CB8AC3E}">
        <p14:creationId xmlns:p14="http://schemas.microsoft.com/office/powerpoint/2010/main" val="739930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692696"/>
            <a:ext cx="8928992" cy="864096"/>
          </a:xfrm>
        </p:spPr>
        <p:txBody>
          <a:bodyPr>
            <a:noAutofit/>
          </a:bodyPr>
          <a:lstStyle/>
          <a:p>
            <a:pPr algn="ctr"/>
            <a:r>
              <a:rPr lang="ru-RU" sz="1600" b="1" dirty="0">
                <a:solidFill>
                  <a:schemeClr val="accent2">
                    <a:lumMod val="75000"/>
                  </a:schemeClr>
                </a:solidFill>
              </a:rPr>
              <a:t>СРЕДСТВА, НАПРАВЛЕННЫЕ НА РАЗВИТИЕ ДЕТСКОЙ ДЕЯТЕЛЬНОСТИ</a:t>
            </a:r>
          </a:p>
        </p:txBody>
      </p:sp>
      <p:sp>
        <p:nvSpPr>
          <p:cNvPr id="3" name="Объект 2"/>
          <p:cNvSpPr>
            <a:spLocks noGrp="1"/>
          </p:cNvSpPr>
          <p:nvPr>
            <p:ph idx="1"/>
          </p:nvPr>
        </p:nvSpPr>
        <p:spPr>
          <a:xfrm>
            <a:off x="457200" y="1628800"/>
            <a:ext cx="8229600" cy="4945736"/>
          </a:xfrm>
        </p:spPr>
        <p:txBody>
          <a:bodyPr>
            <a:noAutofit/>
          </a:bodyPr>
          <a:lstStyle/>
          <a:p>
            <a:r>
              <a:rPr lang="ru-RU" sz="2000" dirty="0"/>
              <a:t>чтение (восприятие) художественной литературы (книги для детского чтения, в том числе аудиокниги, иллюстративный материал);</a:t>
            </a:r>
          </a:p>
          <a:p>
            <a:r>
              <a:rPr lang="ru-RU" sz="2000" dirty="0"/>
              <a:t>познавательно-исследовательская (натуральные предметы для исследования, макеты, карты, модели, картины и др.); </a:t>
            </a:r>
          </a:p>
          <a:p>
            <a:r>
              <a:rPr lang="ru-RU" sz="2000" dirty="0"/>
              <a:t>игровая (игры, игрушки);</a:t>
            </a:r>
          </a:p>
          <a:p>
            <a:r>
              <a:rPr lang="ru-RU" sz="2000" dirty="0"/>
              <a:t>трудовая (оборудование и инвентарь для разных видов труда);</a:t>
            </a:r>
          </a:p>
          <a:p>
            <a:r>
              <a:rPr lang="ru-RU" sz="2000" dirty="0"/>
              <a:t>коммуникативная (дидактический материал, электронные образовательные ресурсы);</a:t>
            </a:r>
          </a:p>
          <a:p>
            <a:r>
              <a:rPr lang="ru-RU" sz="2000" dirty="0"/>
              <a:t>продуктивная (оборудование и материалы для лепки, аппликации, рисования и конструирования);</a:t>
            </a:r>
          </a:p>
          <a:p>
            <a:r>
              <a:rPr lang="ru-RU" sz="2000" dirty="0"/>
              <a:t>музыкально-художественная (детская музыка, музыкальные инструменты, дидактический материал и др.); </a:t>
            </a:r>
          </a:p>
          <a:p>
            <a:r>
              <a:rPr lang="ru-RU" sz="2000" dirty="0"/>
              <a:t>двигательная (оборудование для ходьбы, бега, ползания, лазанья, прыгания, занятий с мячом и другими предметами). </a:t>
            </a:r>
          </a:p>
        </p:txBody>
      </p:sp>
    </p:spTree>
    <p:extLst>
      <p:ext uri="{BB962C8B-B14F-4D97-AF65-F5344CB8AC3E}">
        <p14:creationId xmlns:p14="http://schemas.microsoft.com/office/powerpoint/2010/main" val="65010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ЦЕЛЕВЫЕ ОРИЕНТИРЫ </a:t>
            </a:r>
            <a:br>
              <a:rPr lang="ru-RU" sz="2000" b="1" dirty="0">
                <a:solidFill>
                  <a:schemeClr val="accent2">
                    <a:lumMod val="75000"/>
                  </a:schemeClr>
                </a:solidFill>
              </a:rPr>
            </a:br>
            <a:r>
              <a:rPr lang="ru-RU" sz="2000" b="1" dirty="0">
                <a:solidFill>
                  <a:schemeClr val="accent2">
                    <a:lumMod val="75000"/>
                  </a:schemeClr>
                </a:solidFill>
              </a:rPr>
              <a:t>на этапе завершения дошкольного образования</a:t>
            </a:r>
            <a:endParaRPr lang="ru-RU" sz="2000"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Autofit/>
          </a:bodyPr>
          <a:lstStyle/>
          <a:p>
            <a:r>
              <a:rPr lang="ru-RU" sz="1400" dirty="0"/>
              <a:t>овладел основными культурными способами деятельности, проявляет инициативу и самостоятельность в разных видах деятельности – игре, общении, познавательно-исследовательской деятельности, мотивирован в желании познавать мир, в том числе мир экономики и финансов; </a:t>
            </a:r>
          </a:p>
          <a:p>
            <a:r>
              <a:rPr lang="ru-RU" sz="1400" dirty="0"/>
              <a:t>осознает разницу между желаниями и потребностями, понимает, что деньги зарабатываются трудом, являются мерой оценки труда, универсальным средством обмена; </a:t>
            </a:r>
          </a:p>
          <a:p>
            <a:r>
              <a:rPr lang="ru-RU" sz="1400" dirty="0"/>
              <a:t>способен выбирать себе род занятий, участников по совместной деятельности; </a:t>
            </a:r>
          </a:p>
          <a:p>
            <a:r>
              <a:rPr lang="ru-RU" sz="1400" dirty="0"/>
              <a:t>обладает установкой положительного отношения к миру, к разным видам труда, бережного отношения к результатам труда, другим людям и самому себе, обладает чувством собственного достоинства, имеет начальные представления об истинных ценностях и богатстве человека; </a:t>
            </a:r>
          </a:p>
          <a:p>
            <a:r>
              <a:rPr lang="ru-RU" sz="1400" dirty="0"/>
              <a:t>активно взаимодействует со сверстниками и взрослыми, участвует в совместных играх, способен договариваться, учитывать интересы и чувства других, сопереживать неудачам и радоваться успехам других, адекватно проявляет свои чувства, в том числе чувство веры в себя, старается разрешать конфликты; </a:t>
            </a:r>
          </a:p>
          <a:p>
            <a:r>
              <a:rPr lang="ru-RU" sz="1400" dirty="0"/>
              <a:t>владеет разными формами и видами игры, различает условную и реальную ситуации, умеет подчиняться разным правилам и социальным нормам; </a:t>
            </a:r>
          </a:p>
          <a:p>
            <a:r>
              <a:rPr lang="ru-RU" sz="1400" dirty="0"/>
              <a:t>достаточно хорошо владеет устной речью, может выражать свои мысли и желания, может использовать речь для выражения своих мыслей, чувств и желаний; </a:t>
            </a:r>
          </a:p>
          <a:p>
            <a:endParaRPr lang="ru-RU" sz="1000" dirty="0"/>
          </a:p>
        </p:txBody>
      </p:sp>
    </p:spTree>
    <p:extLst>
      <p:ext uri="{BB962C8B-B14F-4D97-AF65-F5344CB8AC3E}">
        <p14:creationId xmlns:p14="http://schemas.microsoft.com/office/powerpoint/2010/main" val="3851644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ЦЕЛЕВЫЕ ОРИЕНТИРЫ </a:t>
            </a:r>
            <a:br>
              <a:rPr lang="ru-RU" sz="2000" b="1" dirty="0">
                <a:solidFill>
                  <a:schemeClr val="accent2">
                    <a:lumMod val="75000"/>
                  </a:schemeClr>
                </a:solidFill>
              </a:rPr>
            </a:br>
            <a:r>
              <a:rPr lang="ru-RU" sz="2000" b="1" dirty="0">
                <a:solidFill>
                  <a:schemeClr val="accent2">
                    <a:lumMod val="75000"/>
                  </a:schemeClr>
                </a:solidFill>
              </a:rPr>
              <a:t>на этапе завершения дошкольного образования, </a:t>
            </a:r>
            <a:r>
              <a:rPr lang="ru-RU" sz="2000" i="1" dirty="0">
                <a:solidFill>
                  <a:schemeClr val="accent2">
                    <a:lumMod val="75000"/>
                  </a:schemeClr>
                </a:solidFill>
              </a:rPr>
              <a:t>продолжение</a:t>
            </a:r>
          </a:p>
        </p:txBody>
      </p:sp>
      <p:sp>
        <p:nvSpPr>
          <p:cNvPr id="3" name="Объект 2"/>
          <p:cNvSpPr>
            <a:spLocks noGrp="1"/>
          </p:cNvSpPr>
          <p:nvPr>
            <p:ph idx="1"/>
          </p:nvPr>
        </p:nvSpPr>
        <p:spPr>
          <a:xfrm>
            <a:off x="457200" y="1628800"/>
            <a:ext cx="8229600" cy="4945736"/>
          </a:xfrm>
        </p:spPr>
        <p:txBody>
          <a:bodyPr>
            <a:noAutofit/>
          </a:bodyPr>
          <a:lstStyle/>
          <a:p>
            <a:r>
              <a:rPr lang="ru-RU" sz="1600" dirty="0"/>
              <a:t>осознает, что сберегать (копить) непросто, но полезно, ответственно и важно, бережно относится к вещам, игрушкам, денежным средствам; </a:t>
            </a:r>
          </a:p>
          <a:p>
            <a:r>
              <a:rPr lang="ru-RU" sz="1600" dirty="0"/>
              <a:t>способен к волевым усилиям, может следовать социальным нормам поведения и правилам в разных видах деятельности, во взаимоотношениях со взрослыми и сверстниками, может соблюдать правила безопасного поведения; </a:t>
            </a:r>
          </a:p>
          <a:p>
            <a:r>
              <a:rPr lang="ru-RU" sz="1600" dirty="0"/>
              <a:t>различает разницу между желаниями и потребностями, понимает, что деньги зарабатываются трудом, являются мерой оценки труда, универсальным средством обмена; </a:t>
            </a:r>
          </a:p>
          <a:p>
            <a:r>
              <a:rPr lang="ru-RU" sz="1600" dirty="0"/>
              <a:t>проявляет любознательность, задает вопросы взрослым и сверстникам, интересуется причинно-следственными связями, пытается самостоятельно придумывать объяснения явлениям природы и поступкам людей; склонен наблюдать, экспериментировать; </a:t>
            </a:r>
          </a:p>
          <a:p>
            <a:r>
              <a:rPr lang="ru-RU" sz="1600" dirty="0"/>
              <a:t>обладает начальными знаниями о себе, о социальном мире, в котором он живет, ориентируется в значении базовых финансово-экономических понятий; </a:t>
            </a:r>
          </a:p>
          <a:p>
            <a:r>
              <a:rPr lang="ru-RU" sz="1600" dirty="0"/>
              <a:t>знаком с произведениями детской литературы, обладает элементарными представлениями из области личных и семейных финансов; </a:t>
            </a:r>
          </a:p>
          <a:p>
            <a:r>
              <a:rPr lang="ru-RU" sz="1600" dirty="0"/>
              <a:t>способен к принятию собственных решений, опираясь на свои знания и умения в различных видах деятельности. </a:t>
            </a:r>
          </a:p>
        </p:txBody>
      </p:sp>
    </p:spTree>
    <p:extLst>
      <p:ext uri="{BB962C8B-B14F-4D97-AF65-F5344CB8AC3E}">
        <p14:creationId xmlns:p14="http://schemas.microsoft.com/office/powerpoint/2010/main" val="584901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ЦЕЛЕВЫЕ ОРИЕНТИРЫ </a:t>
            </a:r>
            <a:br>
              <a:rPr lang="ru-RU" sz="2000" b="1" dirty="0">
                <a:solidFill>
                  <a:schemeClr val="accent2">
                    <a:lumMod val="75000"/>
                  </a:schemeClr>
                </a:solidFill>
              </a:rPr>
            </a:br>
            <a:r>
              <a:rPr lang="ru-RU" sz="2000" b="1" dirty="0">
                <a:solidFill>
                  <a:schemeClr val="accent2">
                    <a:lumMod val="75000"/>
                  </a:schemeClr>
                </a:solidFill>
              </a:rPr>
              <a:t>на примере парциальной программы</a:t>
            </a:r>
            <a:endParaRPr lang="ru-RU" sz="2000" i="1" dirty="0">
              <a:solidFill>
                <a:schemeClr val="accent2">
                  <a:lumMod val="75000"/>
                </a:schemeClr>
              </a:solidFill>
            </a:endParaRPr>
          </a:p>
        </p:txBody>
      </p:sp>
      <p:sp>
        <p:nvSpPr>
          <p:cNvPr id="3" name="Объект 2"/>
          <p:cNvSpPr>
            <a:spLocks noGrp="1"/>
          </p:cNvSpPr>
          <p:nvPr>
            <p:ph idx="1"/>
          </p:nvPr>
        </p:nvSpPr>
        <p:spPr>
          <a:xfrm>
            <a:off x="0" y="1628800"/>
            <a:ext cx="9144000" cy="4945736"/>
          </a:xfrm>
        </p:spPr>
        <p:txBody>
          <a:bodyPr>
            <a:noAutofit/>
          </a:bodyPr>
          <a:lstStyle/>
          <a:p>
            <a:r>
              <a:rPr lang="ru-RU" sz="1300" dirty="0"/>
              <a:t>применять в игровой деятельности основные экономические понятия и категории, которым было уделено внимание в ходе реализации проектных мероприятий (деньги, цена, товар, семейный бюджет и пр.); </a:t>
            </a:r>
          </a:p>
          <a:p>
            <a:r>
              <a:rPr lang="ru-RU" sz="1300" dirty="0"/>
              <a:t>осознавать и соизмерять свои потребности и возможности; </a:t>
            </a:r>
          </a:p>
          <a:p>
            <a:r>
              <a:rPr lang="ru-RU" sz="1300" dirty="0"/>
              <a:t>иметь представление о том, что зарплата – это оплата за количество и качество труда, пенсии за прошлый труд, а пособия на детей – это аванс детям в расчете на их будущий труд; </a:t>
            </a:r>
          </a:p>
          <a:p>
            <a:r>
              <a:rPr lang="ru-RU" sz="1300" dirty="0"/>
              <a:t>проявляет ответственность за начатое дело; </a:t>
            </a:r>
          </a:p>
          <a:p>
            <a:r>
              <a:rPr lang="ru-RU" sz="1300" dirty="0"/>
              <a:t>понимать, что расходы семьи не должны быть расточительными ; </a:t>
            </a:r>
          </a:p>
          <a:p>
            <a:r>
              <a:rPr lang="ru-RU" sz="1300" dirty="0"/>
              <a:t>осознавать, что сбережения семьи – это денежные средства, которые могут остаться, если разумно расходовать свои доходы, и могут быть использованы для отдыха всей семьей или приобретения необходимых, вещей; </a:t>
            </a:r>
          </a:p>
          <a:p>
            <a:r>
              <a:rPr lang="ru-RU" sz="1300" dirty="0"/>
              <a:t>понимать, что реклама может помочь, если она правдива, и напротив, навредить, бюджету семьи; </a:t>
            </a:r>
          </a:p>
          <a:p>
            <a:r>
              <a:rPr lang="ru-RU" sz="1300" dirty="0"/>
              <a:t>осознавать правила честного зарабатывания денег, взаимосвязи понятий “труд-деньги”, понимание факта купли-продажи, деньги не возникают сами собой, а зарабатываются; </a:t>
            </a:r>
          </a:p>
          <a:p>
            <a:r>
              <a:rPr lang="ru-RU" sz="1300" dirty="0"/>
              <a:t>понимать, что сначала зарабатываем – затем расходуем: в соответствии с этим, чем больше зарабатываешь и рациональнее тратишь, тем больше имеешь возможность приобрести; </a:t>
            </a:r>
          </a:p>
          <a:p>
            <a:r>
              <a:rPr lang="ru-RU" sz="1300" dirty="0"/>
              <a:t>осознавать, что цена товара зависит от его качества, необходимости и от того, насколько трудно его изготовить; </a:t>
            </a:r>
          </a:p>
          <a:p>
            <a:r>
              <a:rPr lang="ru-RU" sz="1300" dirty="0"/>
              <a:t>проявлять такие качества: умение честно соревноваться, радоваться успехам товарищей, проигрывать и не бояться проигрыша; </a:t>
            </a:r>
          </a:p>
          <a:p>
            <a:r>
              <a:rPr lang="ru-RU" sz="1300" dirty="0"/>
              <a:t>иметь представления об элементарных правилах финансовой безопасности; </a:t>
            </a:r>
          </a:p>
          <a:p>
            <a:r>
              <a:rPr lang="ru-RU" sz="1300" dirty="0"/>
              <a:t>·сознавать главные ценности – жизнь, отношения, радость и здоровье близких людей – за деньги не купишь; </a:t>
            </a:r>
          </a:p>
          <a:p>
            <a:r>
              <a:rPr lang="ru-RU" sz="1300" dirty="0"/>
              <a:t>следовать социальным нормам и общепринятым правилам общества.</a:t>
            </a:r>
          </a:p>
        </p:txBody>
      </p:sp>
    </p:spTree>
    <p:extLst>
      <p:ext uri="{BB962C8B-B14F-4D97-AF65-F5344CB8AC3E}">
        <p14:creationId xmlns:p14="http://schemas.microsoft.com/office/powerpoint/2010/main" val="3000299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ЦЕЛЕВЫЕ ОРИЕНТИРЫ </a:t>
            </a:r>
            <a:br>
              <a:rPr lang="ru-RU" sz="2000" b="1" dirty="0">
                <a:solidFill>
                  <a:schemeClr val="accent2">
                    <a:lumMod val="75000"/>
                  </a:schemeClr>
                </a:solidFill>
              </a:rPr>
            </a:br>
            <a:r>
              <a:rPr lang="ru-RU" sz="2000" b="1" dirty="0">
                <a:solidFill>
                  <a:schemeClr val="accent2">
                    <a:lumMod val="75000"/>
                  </a:schemeClr>
                </a:solidFill>
              </a:rPr>
              <a:t>на этапе завершения дошкольного образования:</a:t>
            </a:r>
            <a:endParaRPr lang="ru-RU" sz="2000" i="1"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Autofit/>
          </a:bodyPr>
          <a:lstStyle/>
          <a:p>
            <a:pPr algn="just">
              <a:spcBef>
                <a:spcPts val="0"/>
              </a:spcBef>
              <a:spcAft>
                <a:spcPts val="1200"/>
              </a:spcAft>
            </a:pPr>
            <a:r>
              <a:rPr lang="ru-RU" sz="1600" dirty="0"/>
              <a:t>не подлежат непосредственной оценке, в том числе в виде педагогической диагностики (мониторинга), и не являются основанием для их формального сравнения с реальными достижениями детей. Они не являются основой объективной оценки соответствия установленным требованиям образовательной деятельности и подготовки детей; </a:t>
            </a:r>
          </a:p>
          <a:p>
            <a:pPr algn="just">
              <a:spcBef>
                <a:spcPts val="0"/>
              </a:spcBef>
              <a:spcAft>
                <a:spcPts val="1200"/>
              </a:spcAft>
            </a:pPr>
            <a:r>
              <a:rPr lang="ru-RU" sz="1600" dirty="0"/>
              <a:t>не сопровождаются проведением промежуточных аттестаций и итоговой аттестации воспитанников;</a:t>
            </a:r>
          </a:p>
          <a:p>
            <a:pPr algn="just">
              <a:spcBef>
                <a:spcPts val="0"/>
              </a:spcBef>
              <a:spcAft>
                <a:spcPts val="1200"/>
              </a:spcAft>
            </a:pPr>
            <a:r>
              <a:rPr lang="ru-RU" sz="1600" dirty="0"/>
              <a:t>нужны и для информирования родителей (законных представителей) и общественности относительно целей экономического воспитания дошкольников, общих для всего образовательного пространства страны; </a:t>
            </a:r>
          </a:p>
          <a:p>
            <a:pPr algn="just">
              <a:spcBef>
                <a:spcPts val="0"/>
              </a:spcBef>
              <a:spcAft>
                <a:spcPts val="1200"/>
              </a:spcAft>
            </a:pPr>
            <a:r>
              <a:rPr lang="ru-RU" sz="1600" dirty="0"/>
              <a:t>не могут служить непосредственным основанием при решении управленческих задач, включая аттестацию педагогических кадров; оценку качества образования в конкретной дошкольной образовательной организации; оценку как итогового, так и промежуточного уровня развития детей, в том числе в рамках мониторинга (в том числе в форме тестирования, с использованием методов, основанных на наблюдении, или иных методов измерения результативности детей), а также распределение стимулирующего фонда оплаты труда педагогических работников. </a:t>
            </a:r>
          </a:p>
        </p:txBody>
      </p:sp>
    </p:spTree>
    <p:extLst>
      <p:ext uri="{BB962C8B-B14F-4D97-AF65-F5344CB8AC3E}">
        <p14:creationId xmlns:p14="http://schemas.microsoft.com/office/powerpoint/2010/main" val="1358024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ЦЕЛЕВЫЕ ОРИЕНТИРЫ </a:t>
            </a:r>
            <a:br>
              <a:rPr lang="ru-RU" sz="2000" b="1" dirty="0">
                <a:solidFill>
                  <a:schemeClr val="accent2">
                    <a:lumMod val="75000"/>
                  </a:schemeClr>
                </a:solidFill>
              </a:rPr>
            </a:br>
            <a:r>
              <a:rPr lang="ru-RU" sz="2000" b="1" dirty="0">
                <a:solidFill>
                  <a:schemeClr val="accent2">
                    <a:lumMod val="75000"/>
                  </a:schemeClr>
                </a:solidFill>
              </a:rPr>
              <a:t>на этапе завершения дошкольного образования:</a:t>
            </a:r>
            <a:endParaRPr lang="ru-RU" sz="2000" i="1" dirty="0">
              <a:solidFill>
                <a:schemeClr val="accent2">
                  <a:lumMod val="75000"/>
                </a:schemeClr>
              </a:solidFill>
            </a:endParaRPr>
          </a:p>
        </p:txBody>
      </p:sp>
      <p:sp>
        <p:nvSpPr>
          <p:cNvPr id="3" name="Объект 2"/>
          <p:cNvSpPr>
            <a:spLocks noGrp="1"/>
          </p:cNvSpPr>
          <p:nvPr>
            <p:ph idx="1"/>
          </p:nvPr>
        </p:nvSpPr>
        <p:spPr>
          <a:xfrm>
            <a:off x="457200" y="1628800"/>
            <a:ext cx="8229600" cy="4945736"/>
          </a:xfrm>
        </p:spPr>
        <p:txBody>
          <a:bodyPr>
            <a:noAutofit/>
          </a:bodyPr>
          <a:lstStyle/>
          <a:p>
            <a:pPr algn="just">
              <a:spcBef>
                <a:spcPts val="0"/>
              </a:spcBef>
              <a:spcAft>
                <a:spcPts val="1200"/>
              </a:spcAft>
            </a:pPr>
            <a:r>
              <a:rPr lang="ru-RU" sz="1600" dirty="0"/>
              <a:t>не подлежат непосредственной оценке, в том числе в виде педагогической диагностики (мониторинга), и не являются основанием для их формального сравнения с реальными достижениями детей. Они не являются основой объективной оценки соответствия установленным требованиям образовательной деятельности и подготовки детей; </a:t>
            </a:r>
          </a:p>
          <a:p>
            <a:pPr algn="just">
              <a:spcBef>
                <a:spcPts val="0"/>
              </a:spcBef>
              <a:spcAft>
                <a:spcPts val="1200"/>
              </a:spcAft>
            </a:pPr>
            <a:r>
              <a:rPr lang="ru-RU" sz="1600" dirty="0"/>
              <a:t>не сопровождаются проведением промежуточных аттестаций и итоговой аттестации воспитанников;</a:t>
            </a:r>
          </a:p>
          <a:p>
            <a:pPr algn="just">
              <a:spcBef>
                <a:spcPts val="0"/>
              </a:spcBef>
              <a:spcAft>
                <a:spcPts val="1200"/>
              </a:spcAft>
            </a:pPr>
            <a:r>
              <a:rPr lang="ru-RU" sz="1600" dirty="0"/>
              <a:t>нужны и для информирования родителей (законных представителей) и общественности относительно целей экономического воспитания дошкольников, общих для всего образовательного пространства страны; </a:t>
            </a:r>
          </a:p>
          <a:p>
            <a:pPr algn="just">
              <a:spcBef>
                <a:spcPts val="0"/>
              </a:spcBef>
              <a:spcAft>
                <a:spcPts val="1200"/>
              </a:spcAft>
            </a:pPr>
            <a:r>
              <a:rPr lang="ru-RU" sz="1600" dirty="0"/>
              <a:t>не могут служить непосредственным основанием при решении управленческих задач, включая аттестацию педагогических кадров; оценку качества образования в конкретной дошкольной образовательной организации; оценку как итогового, так и промежуточного уровня развития детей, в том числе в рамках мониторинга (в том числе в форме тестирования, с использованием методов, основанных на наблюдении, или иных методов измерения результативности детей), а также распределение стимулирующего фонда оплаты труда педагогических работников. </a:t>
            </a:r>
          </a:p>
        </p:txBody>
      </p:sp>
    </p:spTree>
    <p:extLst>
      <p:ext uri="{BB962C8B-B14F-4D97-AF65-F5344CB8AC3E}">
        <p14:creationId xmlns:p14="http://schemas.microsoft.com/office/powerpoint/2010/main" val="89742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ВЗАИМОДЕЙСТВИЕ С РОДИТЕЛЯМИ</a:t>
            </a:r>
            <a:endParaRPr lang="ru-RU" sz="2000" i="1" dirty="0">
              <a:solidFill>
                <a:schemeClr val="accent2">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505836512"/>
              </p:ext>
            </p:extLst>
          </p:nvPr>
        </p:nvGraphicFramePr>
        <p:xfrm>
          <a:off x="457200" y="1628775"/>
          <a:ext cx="8229600" cy="4363993"/>
        </p:xfrm>
        <a:graphic>
          <a:graphicData uri="http://schemas.openxmlformats.org/drawingml/2006/table">
            <a:tbl>
              <a:tblPr firstRow="1" bandRow="1">
                <a:tableStyleId>{21E4AEA4-8DFA-4A89-87EB-49C32662AFE0}</a:tableStyleId>
              </a:tblPr>
              <a:tblGrid>
                <a:gridCol w="2314600">
                  <a:extLst>
                    <a:ext uri="{9D8B030D-6E8A-4147-A177-3AD203B41FA5}">
                      <a16:colId xmlns:a16="http://schemas.microsoft.com/office/drawing/2014/main" val="20000"/>
                    </a:ext>
                  </a:extLst>
                </a:gridCol>
                <a:gridCol w="5915000">
                  <a:extLst>
                    <a:ext uri="{9D8B030D-6E8A-4147-A177-3AD203B41FA5}">
                      <a16:colId xmlns:a16="http://schemas.microsoft.com/office/drawing/2014/main" val="20001"/>
                    </a:ext>
                  </a:extLst>
                </a:gridCol>
              </a:tblGrid>
              <a:tr h="432073">
                <a:tc>
                  <a:txBody>
                    <a:bodyPr/>
                    <a:lstStyle/>
                    <a:p>
                      <a:r>
                        <a:rPr lang="ru-RU" dirty="0"/>
                        <a:t>НАПРАВЛЕНИЯ</a:t>
                      </a:r>
                    </a:p>
                  </a:txBody>
                  <a:tcPr/>
                </a:tc>
                <a:tc>
                  <a:txBody>
                    <a:bodyPr/>
                    <a:lstStyle/>
                    <a:p>
                      <a:r>
                        <a:rPr lang="ru-RU" dirty="0"/>
                        <a:t>Формы работы</a:t>
                      </a:r>
                    </a:p>
                  </a:txBody>
                  <a:tcPr/>
                </a:tc>
                <a:extLst>
                  <a:ext uri="{0D108BD9-81ED-4DB2-BD59-A6C34878D82A}">
                    <a16:rowId xmlns:a16="http://schemas.microsoft.com/office/drawing/2014/main" val="10000"/>
                  </a:ext>
                </a:extLst>
              </a:tr>
              <a:tr h="892904">
                <a:tc>
                  <a:txBody>
                    <a:bodyPr/>
                    <a:lstStyle/>
                    <a:p>
                      <a:r>
                        <a:rPr lang="ru-RU" dirty="0"/>
                        <a:t>Информационное</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u="none" strike="noStrike" kern="1200" baseline="0" dirty="0"/>
                        <a:t>Тематические стенды, создание странички на сайте дошкольной образовательной организации, родительский лекторий, консультации, создание библиотеки. 	</a:t>
                      </a:r>
                      <a:endParaRPr kumimoji="0" lang="ru-RU"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892904">
                <a:tc>
                  <a:txBody>
                    <a:bodyPr/>
                    <a:lstStyle/>
                    <a:p>
                      <a:r>
                        <a:rPr lang="ru-RU" dirty="0"/>
                        <a:t>Познавательное</a:t>
                      </a:r>
                    </a:p>
                  </a:txBody>
                  <a:tcPr/>
                </a:tc>
                <a:tc>
                  <a:txBody>
                    <a:bodyPr/>
                    <a:lstStyle/>
                    <a:p>
                      <a:r>
                        <a:rPr kumimoji="0" lang="ru-RU" sz="1800" u="none" strike="noStrike" kern="1200" baseline="0" dirty="0"/>
                        <a:t>Создание предметно-пространственной среды, </a:t>
                      </a:r>
                    </a:p>
                    <a:p>
                      <a:r>
                        <a:rPr kumimoji="0" lang="ru-RU" sz="1800" u="none" strike="noStrike" kern="1200" baseline="0" dirty="0"/>
                        <a:t>семейные проекты, конкурсы, папки-передвижки, театрализованные постановки. 	</a:t>
                      </a:r>
                      <a:endParaRPr kumimoji="0" lang="ru-RU"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892904">
                <a:tc>
                  <a:txBody>
                    <a:bodyPr/>
                    <a:lstStyle/>
                    <a:p>
                      <a:r>
                        <a:rPr lang="ru-RU" dirty="0"/>
                        <a:t>Досуговое</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u="none" strike="noStrike" kern="1200" baseline="0" dirty="0"/>
                        <a:t>Праздники, выставки, ярмарки, экскурсии, встречи с интересными людьми, родительский клуб. 	</a:t>
                      </a:r>
                    </a:p>
                    <a:p>
                      <a:endParaRPr lang="ru-RU" dirty="0"/>
                    </a:p>
                  </a:txBody>
                  <a:tcPr/>
                </a:tc>
                <a:extLst>
                  <a:ext uri="{0D108BD9-81ED-4DB2-BD59-A6C34878D82A}">
                    <a16:rowId xmlns:a16="http://schemas.microsoft.com/office/drawing/2014/main" val="10003"/>
                  </a:ext>
                </a:extLst>
              </a:tr>
              <a:tr h="892904">
                <a:tc>
                  <a:txBody>
                    <a:bodyPr/>
                    <a:lstStyle/>
                    <a:p>
                      <a:r>
                        <a:rPr lang="ru-RU" dirty="0"/>
                        <a:t>Аналитическое</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u="none" strike="noStrike" kern="1200" baseline="0" dirty="0"/>
                        <a:t>Анкетирование, тестирование, личные беседы, родительская почта, анализ мнений и запросов родителей. 	</a:t>
                      </a:r>
                      <a:endParaRPr kumimoji="0" lang="ru-RU"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174523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ПЕДАГОГИЧЕСКАЯ ДИАГНОСТИКА</a:t>
            </a:r>
            <a:endParaRPr lang="ru-RU" sz="2000" i="1" dirty="0">
              <a:solidFill>
                <a:schemeClr val="accent2">
                  <a:lumMod val="75000"/>
                </a:schemeClr>
              </a:solidFill>
            </a:endParaRPr>
          </a:p>
        </p:txBody>
      </p:sp>
      <p:sp>
        <p:nvSpPr>
          <p:cNvPr id="3" name="Объект 2"/>
          <p:cNvSpPr>
            <a:spLocks noGrp="1"/>
          </p:cNvSpPr>
          <p:nvPr>
            <p:ph idx="1"/>
          </p:nvPr>
        </p:nvSpPr>
        <p:spPr>
          <a:xfrm>
            <a:off x="457200" y="1988840"/>
            <a:ext cx="8229600" cy="4585696"/>
          </a:xfrm>
        </p:spPr>
        <p:txBody>
          <a:bodyPr/>
          <a:lstStyle/>
          <a:p>
            <a:pPr algn="just">
              <a:spcAft>
                <a:spcPts val="1200"/>
              </a:spcAft>
              <a:buFontTx/>
              <a:buChar char="-"/>
            </a:pPr>
            <a:r>
              <a:rPr lang="ru-RU" dirty="0"/>
              <a:t>определение наличия системы занятий;</a:t>
            </a:r>
          </a:p>
          <a:p>
            <a:pPr>
              <a:spcAft>
                <a:spcPts val="1200"/>
              </a:spcAft>
              <a:buFontTx/>
              <a:buChar char="-"/>
            </a:pPr>
            <a:r>
              <a:rPr lang="ru-RU" dirty="0"/>
              <a:t>других воспитательных мероприятий, направленных на реализацию программы воспитания и развития ребенка (наблюдение занятий, режимных моментов, анкетирование педагогов, родителей, анализ документации, изучение детских работ, диагностика детей по разделам программы). </a:t>
            </a:r>
          </a:p>
        </p:txBody>
      </p:sp>
    </p:spTree>
    <p:extLst>
      <p:ext uri="{BB962C8B-B14F-4D97-AF65-F5344CB8AC3E}">
        <p14:creationId xmlns:p14="http://schemas.microsoft.com/office/powerpoint/2010/main" val="38980560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864096"/>
          </a:xfrm>
        </p:spPr>
        <p:txBody>
          <a:bodyPr>
            <a:noAutofit/>
          </a:bodyPr>
          <a:lstStyle/>
          <a:p>
            <a:pPr algn="ctr"/>
            <a:r>
              <a:rPr lang="ru-RU" sz="2000" b="1" dirty="0">
                <a:solidFill>
                  <a:schemeClr val="accent2">
                    <a:lumMod val="75000"/>
                  </a:schemeClr>
                </a:solidFill>
              </a:rPr>
              <a:t>ПЕДАГОГИЧЕСКАЯ ДИАГНОСТИКА, пример</a:t>
            </a:r>
            <a:endParaRPr lang="ru-RU" sz="2000" i="1" dirty="0">
              <a:solidFill>
                <a:schemeClr val="accent2">
                  <a:lumMod val="75000"/>
                </a:schemeClr>
              </a:solidFill>
            </a:endParaRPr>
          </a:p>
        </p:txBody>
      </p:sp>
      <p:sp>
        <p:nvSpPr>
          <p:cNvPr id="3" name="Объект 2"/>
          <p:cNvSpPr>
            <a:spLocks noGrp="1"/>
          </p:cNvSpPr>
          <p:nvPr>
            <p:ph idx="1"/>
          </p:nvPr>
        </p:nvSpPr>
        <p:spPr>
          <a:xfrm>
            <a:off x="457200" y="1412776"/>
            <a:ext cx="8229600" cy="5445224"/>
          </a:xfrm>
        </p:spPr>
        <p:txBody>
          <a:bodyPr>
            <a:normAutofit fontScale="77500" lnSpcReduction="20000"/>
          </a:bodyPr>
          <a:lstStyle/>
          <a:p>
            <a:pPr marL="109728" indent="0">
              <a:buNone/>
            </a:pPr>
            <a:r>
              <a:rPr lang="ru-RU" dirty="0"/>
              <a:t>Уровень освоения программы: </a:t>
            </a:r>
          </a:p>
          <a:p>
            <a:pPr>
              <a:spcAft>
                <a:spcPts val="1200"/>
              </a:spcAft>
            </a:pPr>
            <a:r>
              <a:rPr lang="ru-RU" dirty="0"/>
              <a:t>Низкий – ребёнок не проявляет инициативы при планировании своей деятельности, не знает профессии, не имеет представление о деятельности людей некоторых профессий. Отсутствует творческий потенциал. Ребёнок не имеет представление, что такое семейный бюджет. Не ориентируется в экономических понятиях и терминах. Отсутствует системное видение окружающего мира. </a:t>
            </a:r>
          </a:p>
          <a:p>
            <a:pPr>
              <a:spcAft>
                <a:spcPts val="1200"/>
              </a:spcAft>
            </a:pPr>
            <a:r>
              <a:rPr lang="ru-RU" dirty="0"/>
              <a:t>Средний – ребёнок ориентируется и имеет представление с помощью воспитателя о профессиях и содержании их труда, о семейном бюджете. С помощью воспитателя разбирается в экономических понятиях и терминах. </a:t>
            </a:r>
          </a:p>
          <a:p>
            <a:pPr>
              <a:spcAft>
                <a:spcPts val="1200"/>
              </a:spcAft>
            </a:pPr>
            <a:r>
              <a:rPr lang="ru-RU" dirty="0"/>
              <a:t>Высокий – ребёнок активно использует знания о профессиях их связях и отношениях, чётко выделяет, что такое семейный бюджет. Имеет чёткое представление о труде людей, о продукте и товаре. С уважением относится к труду людей. Проявляет творческий потенциал. </a:t>
            </a:r>
          </a:p>
        </p:txBody>
      </p:sp>
    </p:spTree>
    <p:extLst>
      <p:ext uri="{BB962C8B-B14F-4D97-AF65-F5344CB8AC3E}">
        <p14:creationId xmlns:p14="http://schemas.microsoft.com/office/powerpoint/2010/main" val="2842447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a:solidFill>
                  <a:schemeClr val="accent2">
                    <a:lumMod val="75000"/>
                  </a:schemeClr>
                </a:solidFill>
              </a:rPr>
              <a:t>Задачи экономического воспитания на основе ФГОС ДО (образовательная программа ДОО):</a:t>
            </a:r>
          </a:p>
        </p:txBody>
      </p:sp>
      <p:sp>
        <p:nvSpPr>
          <p:cNvPr id="3" name="Объект 2"/>
          <p:cNvSpPr>
            <a:spLocks noGrp="1"/>
          </p:cNvSpPr>
          <p:nvPr>
            <p:ph idx="1"/>
          </p:nvPr>
        </p:nvSpPr>
        <p:spPr/>
        <p:txBody>
          <a:bodyPr/>
          <a:lstStyle/>
          <a:p>
            <a:pPr marL="109728" indent="0" algn="just">
              <a:buNone/>
            </a:pPr>
            <a:r>
              <a:rPr lang="ru-RU" b="1" dirty="0"/>
              <a:t>2. «Объединение обучения и воспитания в целостный образовательный процесс </a:t>
            </a:r>
            <a:r>
              <a:rPr lang="ru-RU" dirty="0"/>
              <a:t>на основе духовно-нравственных и социокультурных ценностей и принятых в обществе правил и норм поведения в интересах человека, семьи, общества». </a:t>
            </a:r>
          </a:p>
        </p:txBody>
      </p:sp>
    </p:spTree>
    <p:extLst>
      <p:ext uri="{BB962C8B-B14F-4D97-AF65-F5344CB8AC3E}">
        <p14:creationId xmlns:p14="http://schemas.microsoft.com/office/powerpoint/2010/main" val="12695848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432048"/>
          </a:xfrm>
        </p:spPr>
        <p:txBody>
          <a:bodyPr>
            <a:noAutofit/>
          </a:bodyPr>
          <a:lstStyle/>
          <a:p>
            <a:pPr algn="ctr"/>
            <a:r>
              <a:rPr lang="ru-RU" sz="2000" b="1" dirty="0">
                <a:solidFill>
                  <a:schemeClr val="accent2">
                    <a:lumMod val="75000"/>
                  </a:schemeClr>
                </a:solidFill>
              </a:rPr>
              <a:t>Информационные ресурсы</a:t>
            </a:r>
            <a:endParaRPr lang="ru-RU" sz="2000" i="1" dirty="0">
              <a:solidFill>
                <a:schemeClr val="accent2">
                  <a:lumMod val="75000"/>
                </a:schemeClr>
              </a:solidFill>
            </a:endParaRPr>
          </a:p>
        </p:txBody>
      </p:sp>
      <p:sp>
        <p:nvSpPr>
          <p:cNvPr id="3" name="Объект 2"/>
          <p:cNvSpPr>
            <a:spLocks noGrp="1"/>
          </p:cNvSpPr>
          <p:nvPr>
            <p:ph idx="1"/>
          </p:nvPr>
        </p:nvSpPr>
        <p:spPr>
          <a:xfrm>
            <a:off x="457200" y="980728"/>
            <a:ext cx="8229600" cy="5976664"/>
          </a:xfrm>
        </p:spPr>
        <p:txBody>
          <a:bodyPr>
            <a:normAutofit fontScale="32500" lnSpcReduction="20000"/>
          </a:bodyPr>
          <a:lstStyle/>
          <a:p>
            <a:pPr marL="109728" indent="0">
              <a:buNone/>
            </a:pPr>
            <a:r>
              <a:rPr lang="ru-RU" sz="3100" dirty="0"/>
              <a:t>- Азбука бережливости для дошкольников / авт.-сост. И.П. </a:t>
            </a:r>
            <a:r>
              <a:rPr lang="ru-RU" sz="3100" dirty="0" err="1"/>
              <a:t>Рословцева</a:t>
            </a:r>
            <a:r>
              <a:rPr lang="ru-RU" sz="3100" dirty="0"/>
              <a:t>. – Мозырь: Содействие, 2008. – 58 с. </a:t>
            </a:r>
          </a:p>
          <a:p>
            <a:pPr marL="109728" indent="0">
              <a:buNone/>
            </a:pPr>
            <a:r>
              <a:rPr lang="ru-RU" sz="3100" dirty="0"/>
              <a:t>- Аксенова Н.И., Левин Ц.М., Луговой Е.А., Павленко Л.А.. «Поиграем в экономику»// Издательство Ростовское отделение общества информатики и вычислительной техники - 38 с. </a:t>
            </a:r>
          </a:p>
          <a:p>
            <a:pPr marL="109728" indent="0">
              <a:buNone/>
            </a:pPr>
            <a:r>
              <a:rPr lang="ru-RU" sz="3100" dirty="0"/>
              <a:t>- Галкина Л. Н. Формирование элементарных экономических знаний у детей старшего дошкольного возраста: учеб. пособие / Л. Н. Галкина. – Челябинск, 2006. – 98 с. </a:t>
            </a:r>
          </a:p>
          <a:p>
            <a:pPr marL="109728" indent="0">
              <a:buNone/>
            </a:pPr>
            <a:r>
              <a:rPr lang="ru-RU" sz="3100" dirty="0"/>
              <a:t>- Герасименко С.В., </a:t>
            </a:r>
            <a:r>
              <a:rPr lang="ru-RU" sz="3100" dirty="0" err="1"/>
              <a:t>Маркушевская</a:t>
            </a:r>
            <a:r>
              <a:rPr lang="ru-RU" sz="3100" dirty="0"/>
              <a:t> Е.А., </a:t>
            </a:r>
            <a:r>
              <a:rPr lang="ru-RU" sz="3100" dirty="0" err="1"/>
              <a:t>Шайкина</a:t>
            </a:r>
            <a:r>
              <a:rPr lang="ru-RU" sz="3100" dirty="0"/>
              <a:t> И.П., Назарова И.В. и др. Программа образовательного курса «Приключения кота Белобока, или экономика для малышей», Волгоград, 2015 – Электронный ресурс: http://new.kiro46.ru/docs/BELOBOKA.pdf </a:t>
            </a:r>
          </a:p>
          <a:p>
            <a:pPr marL="109728" indent="0">
              <a:buNone/>
            </a:pPr>
            <a:r>
              <a:rPr lang="ru-RU" sz="3100" dirty="0"/>
              <a:t>- Глазырина. Л.Д. Экономическое воспитание дошкольника: справ. и метод. материалы / </a:t>
            </a:r>
            <a:r>
              <a:rPr lang="ru-RU" sz="3100" dirty="0" err="1"/>
              <a:t>Л.Д.Глазырина</a:t>
            </a:r>
            <a:r>
              <a:rPr lang="ru-RU" sz="3100" dirty="0"/>
              <a:t>, Н.В. Зайцева, В.М. Теленченко. – Мозырь: Содействие, 2006. – 84 с. </a:t>
            </a:r>
          </a:p>
          <a:p>
            <a:pPr marL="109728" indent="0">
              <a:buNone/>
            </a:pPr>
            <a:r>
              <a:rPr lang="ru-RU" sz="3100" dirty="0"/>
              <a:t>- Гогоберидзе, А.Г. Дошкольная педагогика с основами методик </a:t>
            </a:r>
            <a:r>
              <a:rPr lang="ru-RU" sz="3100" dirty="0" err="1"/>
              <a:t>вос</a:t>
            </a:r>
            <a:r>
              <a:rPr lang="ru-RU" sz="3100" dirty="0"/>
              <a:t>-питания и обучения: учебник для вузов. Стандарт третьего поколения / А.Г. Гогоберидзе; под ред. А.Г. Гогоберидзе, О.В. Солнцево. – СПб.: Питер, 2013. – 464 с. </a:t>
            </a:r>
          </a:p>
          <a:p>
            <a:pPr marL="109728" indent="0">
              <a:buNone/>
            </a:pPr>
            <a:r>
              <a:rPr lang="ru-RU" sz="3100" dirty="0"/>
              <a:t>- Годфри </a:t>
            </a:r>
            <a:r>
              <a:rPr lang="ru-RU" sz="3100" dirty="0" err="1"/>
              <a:t>Джолайн</a:t>
            </a:r>
            <a:r>
              <a:rPr lang="ru-RU" sz="3100" dirty="0"/>
              <a:t>. Как научить ребенка обращаться с деньгами/ издательство «Добрая книга», 2006 – 224 с. </a:t>
            </a:r>
          </a:p>
          <a:p>
            <a:pPr marL="109728" indent="0">
              <a:buNone/>
            </a:pPr>
            <a:r>
              <a:rPr lang="ru-RU" sz="3100" dirty="0"/>
              <a:t>- Денежные сказки: альбом для детского художественного творчества из комплекта «ФИНАНСОВЫЙ ГРАМОТЕЙ. Пособие для воспитания финансовой грамотности от 5 до 99» / Иркутск: ООО «Альмира», 2012.— с. 28 ил. -Электронный ресурс: http://fincult.ru/trenings/file_profolog/KursKids/Denegnie_skazki_Raskraska.pdf </a:t>
            </a:r>
          </a:p>
          <a:p>
            <a:pPr marL="109728" indent="0">
              <a:buNone/>
            </a:pPr>
            <a:r>
              <a:rPr lang="ru-RU" sz="3100" dirty="0"/>
              <a:t>- Дополнительная образовательная программа «Клуб маленьких финансистов» от 5 до 7 лет// Муниципальное автономное дошкольное образовательное учреждение детский сад комбинированного вида №50 «УМКА», г. Домодедово </a:t>
            </a:r>
          </a:p>
          <a:p>
            <a:pPr marL="109728" indent="0">
              <a:buNone/>
            </a:pPr>
            <a:r>
              <a:rPr lang="ru-RU" sz="3100" dirty="0"/>
              <a:t>- Иванова Н. Г. Что такое «экономика»? Проект для детей старшего дошкольного возраста / Н. Г. Иванова // Дошкольное воспитание. – 2000. - № 2. – С.12-14. </a:t>
            </a:r>
          </a:p>
          <a:p>
            <a:pPr marL="109728" indent="0">
              <a:buNone/>
            </a:pPr>
            <a:r>
              <a:rPr lang="ru-RU" sz="3100" dirty="0"/>
              <a:t>- Как знакомить детей с денежными единицами: [Учителя </a:t>
            </a:r>
            <a:r>
              <a:rPr lang="ru-RU" sz="3100" dirty="0" err="1"/>
              <a:t>Монтессори</a:t>
            </a:r>
            <a:r>
              <a:rPr lang="ru-RU" sz="3100" dirty="0"/>
              <a:t> – </a:t>
            </a:r>
            <a:r>
              <a:rPr lang="ru-RU" sz="3100" dirty="0" err="1"/>
              <a:t>шк</a:t>
            </a:r>
            <a:r>
              <a:rPr lang="ru-RU" sz="3100" dirty="0"/>
              <a:t>. об экономическом образовании дошкольников] // Обруч. – 1999.- №1 – с. 24-25. </a:t>
            </a:r>
          </a:p>
          <a:p>
            <a:pPr marL="109728" indent="0">
              <a:buNone/>
            </a:pPr>
            <a:r>
              <a:rPr lang="ru-RU" sz="3100" dirty="0"/>
              <a:t>- Киреева Л. Г. Играем в экономику. Комплексные занятия, сюжетно-ролевые и дидактические игры. – М., 2008. – 169 с. </a:t>
            </a:r>
          </a:p>
          <a:p>
            <a:pPr marL="109728" indent="0">
              <a:buNone/>
            </a:pPr>
            <a:r>
              <a:rPr lang="ru-RU" sz="3100" dirty="0"/>
              <a:t>- </a:t>
            </a:r>
            <a:r>
              <a:rPr lang="ru-RU" sz="3100" dirty="0" err="1"/>
              <a:t>Крючкова</a:t>
            </a:r>
            <a:r>
              <a:rPr lang="ru-RU" sz="3100" dirty="0"/>
              <a:t> Н.А. Учебно-методическое пособие по повышению финансовой грамотности «Первые шаги по ступенькам финансовой грамоты» - Электронный ресурс: https://www.fingram39.ru/materials/materialy-dlya-doshkolnikov/ </a:t>
            </a:r>
          </a:p>
          <a:p>
            <a:pPr marL="109728" indent="0">
              <a:buNone/>
            </a:pPr>
            <a:r>
              <a:rPr lang="ru-RU" sz="3100" dirty="0"/>
              <a:t>- Кулакова М. В. Занимательная экономика в стихах, сказках, ребусах, загадках. Экономика от А до Я. – Н. Новгород, 1997. – 125 с. </a:t>
            </a:r>
          </a:p>
          <a:p>
            <a:pPr marL="109728" indent="0">
              <a:buNone/>
            </a:pPr>
            <a:r>
              <a:rPr lang="ru-RU" sz="3100" dirty="0"/>
              <a:t>- </a:t>
            </a:r>
            <a:r>
              <a:rPr lang="ru-RU" sz="3100" dirty="0" err="1"/>
              <a:t>Курак</a:t>
            </a:r>
            <a:r>
              <a:rPr lang="ru-RU" sz="3100" dirty="0"/>
              <a:t> Е.А. Экономическое воспитание дошкольников.-М.,2002. – 80 с. </a:t>
            </a:r>
          </a:p>
          <a:p>
            <a:pPr marL="109728" indent="0">
              <a:buNone/>
            </a:pPr>
            <a:r>
              <a:rPr lang="ru-RU" sz="3100" dirty="0"/>
              <a:t>- Прокофьева О.О. Мы и экономика: [формирование основ экономической культуры у детей старшего дошкольного возраста]/О. Прокофьева // </a:t>
            </a:r>
            <a:r>
              <a:rPr lang="ru-RU" sz="3100" dirty="0" err="1"/>
              <a:t>Пралеска</a:t>
            </a:r>
            <a:r>
              <a:rPr lang="ru-RU" sz="3100" dirty="0"/>
              <a:t>. – 2006. – № 7. – с.17-18. </a:t>
            </a:r>
          </a:p>
          <a:p>
            <a:pPr marL="109728" indent="0">
              <a:buNone/>
            </a:pPr>
            <a:r>
              <a:rPr lang="ru-RU" sz="3100" dirty="0"/>
              <a:t>- </a:t>
            </a:r>
            <a:r>
              <a:rPr lang="ru-RU" sz="3100" dirty="0" err="1"/>
              <a:t>Семенкова</a:t>
            </a:r>
            <a:r>
              <a:rPr lang="ru-RU" sz="3100" dirty="0"/>
              <a:t> Е.В., Стахович Л.В., </a:t>
            </a:r>
            <a:r>
              <a:rPr lang="ru-RU" sz="3100" dirty="0" err="1"/>
              <a:t>Рыжановская</a:t>
            </a:r>
            <a:r>
              <a:rPr lang="ru-RU" sz="3100" dirty="0"/>
              <a:t> Л.Ю. Образовательная программа «Азы финансовой культуры для дошкольников», Вита-Пресс, 2019 </a:t>
            </a:r>
          </a:p>
          <a:p>
            <a:pPr marL="109728" indent="0">
              <a:buNone/>
            </a:pPr>
            <a:r>
              <a:rPr lang="ru-RU" sz="3100" dirty="0"/>
              <a:t>- Смоленцева А. А. Введение в мир экономики, или как мы играем в экономику - СПб.: ДЕТСТВО-ПРЕСС, 2009 – 176 с. </a:t>
            </a:r>
          </a:p>
          <a:p>
            <a:pPr marL="109728" indent="0">
              <a:buNone/>
            </a:pPr>
            <a:r>
              <a:rPr lang="ru-RU" sz="3100" dirty="0"/>
              <a:t>- Стахович Л.В., </a:t>
            </a:r>
            <a:r>
              <a:rPr lang="ru-RU" sz="3100" dirty="0" err="1"/>
              <a:t>Семенкова</a:t>
            </a:r>
            <a:r>
              <a:rPr lang="ru-RU" sz="3100" dirty="0"/>
              <a:t> Е.В., </a:t>
            </a:r>
            <a:r>
              <a:rPr lang="ru-RU" sz="3100" dirty="0" err="1"/>
              <a:t>Рыжановская</a:t>
            </a:r>
            <a:r>
              <a:rPr lang="ru-RU" sz="3100" dirty="0"/>
              <a:t> Л.Ю. Сборник игр для организации занятий по финансовой грамотности в дошкольных учреждениях «Играем вместе» – М.: ВИТА-ПРЕСС, 2019. </a:t>
            </a:r>
          </a:p>
          <a:p>
            <a:pPr marL="109728" indent="0">
              <a:buNone/>
            </a:pPr>
            <a:r>
              <a:rPr lang="ru-RU" sz="3100" dirty="0"/>
              <a:t>- Стахович Л.В., </a:t>
            </a:r>
            <a:r>
              <a:rPr lang="ru-RU" sz="3100" dirty="0" err="1"/>
              <a:t>Семенкова</a:t>
            </a:r>
            <a:r>
              <a:rPr lang="ru-RU" sz="3100" dirty="0"/>
              <a:t> Е.В., </a:t>
            </a:r>
            <a:r>
              <a:rPr lang="ru-RU" sz="3100" dirty="0" err="1"/>
              <a:t>Рыжановская</a:t>
            </a:r>
            <a:r>
              <a:rPr lang="ru-RU" sz="3100" dirty="0"/>
              <a:t> Л.Ю. Советы родителям: говорите с детьми о финансах – М.: ВИТА-ПРЕСС, 2019 </a:t>
            </a:r>
          </a:p>
          <a:p>
            <a:pPr marL="109728" indent="0">
              <a:buNone/>
            </a:pPr>
            <a:r>
              <a:rPr lang="ru-RU" sz="3100" dirty="0"/>
              <a:t>- Шатова, А.Д. Экономическое воспитание дошкольников / А.Д. Шатова. – М., 2005. 254 с. </a:t>
            </a:r>
          </a:p>
          <a:p>
            <a:pPr marL="109728" indent="0">
              <a:buNone/>
            </a:pPr>
            <a:r>
              <a:rPr lang="ru-RU" sz="3100" dirty="0"/>
              <a:t>- Экономическая азбука для детей дошкольного возраста / Могилев. обл. институт повышения квалификации и переподготовки рук. работников и специалистов образования; Сост. Солдатенко Г.Л. –Могилев, 2000. – 41 с. </a:t>
            </a:r>
          </a:p>
          <a:p>
            <a:pPr marL="109728" indent="0">
              <a:buNone/>
            </a:pPr>
            <a:endParaRPr lang="ru-RU" dirty="0"/>
          </a:p>
        </p:txBody>
      </p:sp>
    </p:spTree>
    <p:extLst>
      <p:ext uri="{BB962C8B-B14F-4D97-AF65-F5344CB8AC3E}">
        <p14:creationId xmlns:p14="http://schemas.microsoft.com/office/powerpoint/2010/main" val="562586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04056"/>
          </a:xfrm>
        </p:spPr>
        <p:txBody>
          <a:bodyPr>
            <a:noAutofit/>
          </a:bodyPr>
          <a:lstStyle/>
          <a:p>
            <a:pPr algn="ctr"/>
            <a:r>
              <a:rPr lang="ru-RU" sz="2000" b="1" dirty="0">
                <a:solidFill>
                  <a:schemeClr val="accent2">
                    <a:lumMod val="75000"/>
                  </a:schemeClr>
                </a:solidFill>
              </a:rPr>
              <a:t>Информационные ресурсы</a:t>
            </a:r>
            <a:endParaRPr lang="ru-RU" sz="2000" i="1" dirty="0">
              <a:solidFill>
                <a:schemeClr val="accent2">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465235018"/>
              </p:ext>
            </p:extLst>
          </p:nvPr>
        </p:nvGraphicFramePr>
        <p:xfrm>
          <a:off x="457200" y="1196752"/>
          <a:ext cx="8229600" cy="4754880"/>
        </p:xfrm>
        <a:graphic>
          <a:graphicData uri="http://schemas.openxmlformats.org/drawingml/2006/table">
            <a:tbl>
              <a:tblPr firstRow="1" bandRow="1">
                <a:tableStyleId>{21E4AEA4-8DFA-4A89-87EB-49C32662AFE0}</a:tableStyleId>
              </a:tblPr>
              <a:tblGrid>
                <a:gridCol w="3394720">
                  <a:extLst>
                    <a:ext uri="{9D8B030D-6E8A-4147-A177-3AD203B41FA5}">
                      <a16:colId xmlns:a16="http://schemas.microsoft.com/office/drawing/2014/main" val="20000"/>
                    </a:ext>
                  </a:extLst>
                </a:gridCol>
                <a:gridCol w="4834880">
                  <a:extLst>
                    <a:ext uri="{9D8B030D-6E8A-4147-A177-3AD203B41FA5}">
                      <a16:colId xmlns:a16="http://schemas.microsoft.com/office/drawing/2014/main" val="20001"/>
                    </a:ext>
                  </a:extLst>
                </a:gridCol>
              </a:tblGrid>
              <a:tr h="68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err="1">
                          <a:solidFill>
                            <a:schemeClr val="dk1"/>
                          </a:solidFill>
                          <a:latin typeface="+mn-lt"/>
                          <a:ea typeface="+mn-ea"/>
                          <a:cs typeface="+mn-cs"/>
                        </a:rPr>
                        <a:t>Семенкова</a:t>
                      </a:r>
                      <a:r>
                        <a:rPr kumimoji="0" lang="ru-RU" sz="1400" b="0" i="0" u="none" strike="noStrike" kern="1200" baseline="0" dirty="0">
                          <a:solidFill>
                            <a:schemeClr val="dk1"/>
                          </a:solidFill>
                          <a:latin typeface="+mn-lt"/>
                          <a:ea typeface="+mn-ea"/>
                          <a:cs typeface="+mn-cs"/>
                        </a:rPr>
                        <a:t> Е.В., Стахович Л.В. Образовательная программа «Азы финансовой культуры для дошкольников», Вита-Пресс, 2018 	</a:t>
                      </a:r>
                    </a:p>
                    <a:p>
                      <a:endParaRPr lang="ru-RU" sz="14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Труд, работа, продукт труда, товар, услуга, деньги, доход, заработок, заработная плата, карманные деньги, покупка, цена, продажа, обмен, расходы, покупатель, продавец, выгодно, невыгодно, дорого, дешево, сбережения, копилка, долг, должник, заем, план, экономия, потребность, капризы, желание, возможность, торговые предприятия, магазин, киоск, ларек, базар, рынок, ярмарка, подарок, реклама, богатство, бедность, жадность, щедрость. 	</a:t>
                      </a:r>
                      <a:endParaRPr lang="ru-RU" sz="1400" dirty="0"/>
                    </a:p>
                  </a:txBody>
                  <a:tcPr>
                    <a:solidFill>
                      <a:schemeClr val="bg1">
                        <a:lumMod val="95000"/>
                      </a:schemeClr>
                    </a:solidFill>
                  </a:tcPr>
                </a:tc>
                <a:extLst>
                  <a:ext uri="{0D108BD9-81ED-4DB2-BD59-A6C34878D82A}">
                    <a16:rowId xmlns:a16="http://schemas.microsoft.com/office/drawing/2014/main" val="10000"/>
                  </a:ext>
                </a:extLst>
              </a:tr>
              <a:tr h="68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err="1">
                          <a:solidFill>
                            <a:schemeClr val="dk1"/>
                          </a:solidFill>
                          <a:latin typeface="+mn-lt"/>
                          <a:ea typeface="+mn-ea"/>
                          <a:cs typeface="+mn-cs"/>
                        </a:rPr>
                        <a:t>Сухоносова</a:t>
                      </a:r>
                      <a:r>
                        <a:rPr kumimoji="0" lang="ru-RU" sz="1400" b="0" i="0" u="none" strike="noStrike" kern="1200" baseline="0" dirty="0">
                          <a:solidFill>
                            <a:schemeClr val="dk1"/>
                          </a:solidFill>
                          <a:latin typeface="+mn-lt"/>
                          <a:ea typeface="+mn-ea"/>
                          <a:cs typeface="+mn-cs"/>
                        </a:rPr>
                        <a:t> Г.А. Программа экономического воспитания дошкольников «Хваткие ладошки» 		</a:t>
                      </a:r>
                    </a:p>
                    <a:p>
                      <a:endParaRPr lang="ru-RU" sz="1400" dirty="0"/>
                    </a:p>
                  </a:txBody>
                  <a:tcPr/>
                </a:tc>
                <a:tc>
                  <a:txBody>
                    <a:bodyPr/>
                    <a:lstStyle/>
                    <a:p>
                      <a:r>
                        <a:rPr kumimoji="0" lang="ru-RU" sz="1400" b="0" i="0" u="none" strike="noStrike" kern="1200" baseline="0" dirty="0">
                          <a:solidFill>
                            <a:schemeClr val="dk1"/>
                          </a:solidFill>
                          <a:latin typeface="+mn-lt"/>
                          <a:ea typeface="+mn-ea"/>
                          <a:cs typeface="+mn-cs"/>
                        </a:rPr>
                        <a:t>Деньги, семейный бюджет, доход, расходы, заработная плата, домашнее хозяйство, рынок, аукцион, ярмарка, реклама, агентство, банк, труд, средство обмена, прибыль. </a:t>
                      </a:r>
                      <a:endParaRPr lang="ru-RU" sz="1400" dirty="0"/>
                    </a:p>
                  </a:txBody>
                  <a:tcPr/>
                </a:tc>
                <a:extLst>
                  <a:ext uri="{0D108BD9-81ED-4DB2-BD59-A6C34878D82A}">
                    <a16:rowId xmlns:a16="http://schemas.microsoft.com/office/drawing/2014/main" val="10001"/>
                  </a:ext>
                </a:extLst>
              </a:tr>
              <a:tr h="68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baseline="0" dirty="0">
                          <a:solidFill>
                            <a:schemeClr val="dk1"/>
                          </a:solidFill>
                          <a:latin typeface="+mn-lt"/>
                          <a:ea typeface="+mn-ea"/>
                          <a:cs typeface="+mn-cs"/>
                        </a:rPr>
                        <a:t>Герасименко С.В., </a:t>
                      </a:r>
                      <a:r>
                        <a:rPr kumimoji="0" lang="ru-RU" sz="1400" b="0" i="0" u="none" strike="noStrike" kern="1200" baseline="0" dirty="0" err="1">
                          <a:solidFill>
                            <a:schemeClr val="dk1"/>
                          </a:solidFill>
                          <a:latin typeface="+mn-lt"/>
                          <a:ea typeface="+mn-ea"/>
                          <a:cs typeface="+mn-cs"/>
                        </a:rPr>
                        <a:t>Маркушевская</a:t>
                      </a:r>
                      <a:r>
                        <a:rPr kumimoji="0" lang="ru-RU" sz="1400" b="0" i="0" u="none" strike="noStrike" kern="1200" baseline="0" dirty="0">
                          <a:solidFill>
                            <a:schemeClr val="dk1"/>
                          </a:solidFill>
                          <a:latin typeface="+mn-lt"/>
                          <a:ea typeface="+mn-ea"/>
                          <a:cs typeface="+mn-cs"/>
                        </a:rPr>
                        <a:t> Е.А., </a:t>
                      </a:r>
                      <a:r>
                        <a:rPr kumimoji="0" lang="ru-RU" sz="1400" b="0" i="0" u="none" strike="noStrike" kern="1200" baseline="0" dirty="0" err="1">
                          <a:solidFill>
                            <a:schemeClr val="dk1"/>
                          </a:solidFill>
                          <a:latin typeface="+mn-lt"/>
                          <a:ea typeface="+mn-ea"/>
                          <a:cs typeface="+mn-cs"/>
                        </a:rPr>
                        <a:t>Шайкина</a:t>
                      </a:r>
                      <a:r>
                        <a:rPr kumimoji="0" lang="ru-RU" sz="1400" b="0" i="0" u="none" strike="noStrike" kern="1200" baseline="0" dirty="0">
                          <a:solidFill>
                            <a:schemeClr val="dk1"/>
                          </a:solidFill>
                          <a:latin typeface="+mn-lt"/>
                          <a:ea typeface="+mn-ea"/>
                          <a:cs typeface="+mn-cs"/>
                        </a:rPr>
                        <a:t> И.П., Назарова И.В. и др. Программа образовательного курса «Приключения кота Белобока, или экономика для малышей», Волгоград, 2015 		</a:t>
                      </a:r>
                    </a:p>
                    <a:p>
                      <a:endParaRPr lang="ru-RU" sz="1400" dirty="0"/>
                    </a:p>
                  </a:txBody>
                  <a:tcPr/>
                </a:tc>
                <a:tc>
                  <a:txBody>
                    <a:bodyPr/>
                    <a:lstStyle/>
                    <a:p>
                      <a:r>
                        <a:rPr kumimoji="0" lang="ru-RU" sz="1400" b="0" i="0" u="none" strike="noStrike" kern="1200" baseline="0" dirty="0">
                          <a:solidFill>
                            <a:schemeClr val="dk1"/>
                          </a:solidFill>
                          <a:latin typeface="+mn-lt"/>
                          <a:ea typeface="+mn-ea"/>
                          <a:cs typeface="+mn-cs"/>
                        </a:rPr>
                        <a:t>Потребность, деньги, бюджет семьи, семейные доходы и расходы, магазин, накопления, копилка, кошелек, карманные деньги, сбережения, труд, профессия. </a:t>
                      </a:r>
                      <a:endParaRPr lang="ru-RU"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426911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432048"/>
          </a:xfrm>
        </p:spPr>
        <p:txBody>
          <a:bodyPr>
            <a:noAutofit/>
          </a:bodyPr>
          <a:lstStyle/>
          <a:p>
            <a:pPr algn="ctr"/>
            <a:r>
              <a:rPr lang="ru-RU" sz="2000" b="1" dirty="0">
                <a:solidFill>
                  <a:schemeClr val="accent2">
                    <a:lumMod val="75000"/>
                  </a:schemeClr>
                </a:solidFill>
              </a:rPr>
              <a:t>Информационные ресурсы</a:t>
            </a:r>
            <a:endParaRPr lang="ru-RU" sz="2000" i="1" dirty="0">
              <a:solidFill>
                <a:schemeClr val="accent2">
                  <a:lumMod val="75000"/>
                </a:schemeClr>
              </a:solidFill>
            </a:endParaRPr>
          </a:p>
        </p:txBody>
      </p:sp>
      <p:sp>
        <p:nvSpPr>
          <p:cNvPr id="3" name="Объект 2"/>
          <p:cNvSpPr>
            <a:spLocks noGrp="1"/>
          </p:cNvSpPr>
          <p:nvPr>
            <p:ph idx="1"/>
          </p:nvPr>
        </p:nvSpPr>
        <p:spPr>
          <a:xfrm>
            <a:off x="457200" y="980728"/>
            <a:ext cx="8229600" cy="5976664"/>
          </a:xfrm>
        </p:spPr>
        <p:txBody>
          <a:bodyPr>
            <a:normAutofit fontScale="55000" lnSpcReduction="20000"/>
          </a:bodyPr>
          <a:lstStyle/>
          <a:p>
            <a:endParaRPr lang="ru-RU" dirty="0"/>
          </a:p>
          <a:p>
            <a:r>
              <a:rPr lang="ru-RU" dirty="0"/>
              <a:t>Серия видео-мультфильмов «Уроки тетушки Совы»: </a:t>
            </a:r>
          </a:p>
          <a:p>
            <a:pPr marL="109728" indent="0">
              <a:buNone/>
            </a:pPr>
            <a:r>
              <a:rPr lang="ru-RU" dirty="0"/>
              <a:t>Азбука денег тетушки Совы – Что такое деньги? - https://www.youtube.com/watch?v=hpm8_gq4O-0 </a:t>
            </a:r>
          </a:p>
          <a:p>
            <a:pPr marL="109728" indent="0">
              <a:buNone/>
            </a:pPr>
            <a:r>
              <a:rPr lang="ru-RU" dirty="0"/>
              <a:t>Азбука денег тетушки Совы – Умение экономить. - https://www.youtube.com/watch?v=oVPDDhFmYGE </a:t>
            </a:r>
          </a:p>
          <a:p>
            <a:pPr marL="109728" indent="0">
              <a:buNone/>
            </a:pPr>
            <a:r>
              <a:rPr lang="ru-RU" dirty="0"/>
              <a:t>Азбука денег тетушки Совы – Семейный бюджет. - https://www.youtube.com/watch?v=F5n821NyBRM </a:t>
            </a:r>
          </a:p>
          <a:p>
            <a:pPr marL="109728" indent="0">
              <a:buNone/>
            </a:pPr>
            <a:r>
              <a:rPr lang="ru-RU" dirty="0"/>
              <a:t>Азбука денег тетушки Совы – Карманные деньги. - https://www.youtube.com/watch?v=cYKxE2otjKc </a:t>
            </a:r>
          </a:p>
          <a:p>
            <a:pPr marL="109728" indent="0">
              <a:buNone/>
            </a:pPr>
            <a:r>
              <a:rPr lang="ru-RU" dirty="0"/>
              <a:t>Азбука денег тетушки Совы – Потребности и возможности. - https://www.youtube.com/watch?v=lRoUskvn4E4 </a:t>
            </a:r>
          </a:p>
          <a:p>
            <a:pPr marL="109728" indent="0">
              <a:buNone/>
            </a:pPr>
            <a:r>
              <a:rPr lang="ru-RU" dirty="0"/>
              <a:t>Азбука денег тетушки Совы – Мои домашние питомцы. - https://www.youtube.com/watch?v=7xldlgLTykU </a:t>
            </a:r>
          </a:p>
          <a:p>
            <a:pPr marL="109728" indent="0">
              <a:buNone/>
            </a:pPr>
            <a:r>
              <a:rPr lang="ru-RU" dirty="0"/>
              <a:t>Азбука денег тетушки Совы – Работа и зарплата - https://www.youtube.com/watch?v=-o9X6QZwEKs </a:t>
            </a:r>
          </a:p>
          <a:p>
            <a:r>
              <a:rPr lang="ru-RU" dirty="0"/>
              <a:t>Мультфильм </a:t>
            </a:r>
            <a:r>
              <a:rPr lang="ru-RU" dirty="0" err="1"/>
              <a:t>Фиксики</a:t>
            </a:r>
            <a:r>
              <a:rPr lang="ru-RU" dirty="0"/>
              <a:t> – Деньги - https://www.youtube.com/watch?v=M-voUp2hUSQ </a:t>
            </a:r>
          </a:p>
          <a:p>
            <a:r>
              <a:rPr lang="ru-RU" dirty="0"/>
              <a:t>Караваев В. «Зайчонок и муха», 1977 </a:t>
            </a:r>
          </a:p>
          <a:p>
            <a:r>
              <a:rPr lang="ru-RU" dirty="0"/>
              <a:t>«Все профессии нужны, все профессии важны» (мультфильм-песенка для малышей) </a:t>
            </a:r>
          </a:p>
          <a:p>
            <a:r>
              <a:rPr lang="ru-RU" dirty="0" err="1"/>
              <a:t>Союзмультфильм</a:t>
            </a:r>
            <a:r>
              <a:rPr lang="ru-RU" dirty="0"/>
              <a:t> «Так сойдет» </a:t>
            </a:r>
          </a:p>
          <a:p>
            <a:r>
              <a:rPr lang="ru-RU" dirty="0" err="1"/>
              <a:t>Союзмультфильм</a:t>
            </a:r>
            <a:r>
              <a:rPr lang="ru-RU" dirty="0"/>
              <a:t> «Пятачок» </a:t>
            </a:r>
          </a:p>
          <a:p>
            <a:r>
              <a:rPr lang="ru-RU" dirty="0"/>
              <a:t>«Вершки и корешки» </a:t>
            </a:r>
          </a:p>
          <a:p>
            <a:r>
              <a:rPr lang="ru-RU" dirty="0" err="1"/>
              <a:t>Союзмультфильм</a:t>
            </a:r>
            <a:r>
              <a:rPr lang="ru-RU" dirty="0"/>
              <a:t> «Сказка про лень» </a:t>
            </a:r>
          </a:p>
          <a:p>
            <a:r>
              <a:rPr lang="ru-RU" dirty="0"/>
              <a:t>Мультсериал «</a:t>
            </a:r>
            <a:r>
              <a:rPr lang="ru-RU" dirty="0" err="1"/>
              <a:t>Навигатум</a:t>
            </a:r>
            <a:r>
              <a:rPr lang="ru-RU" dirty="0"/>
              <a:t>»: Профессия Ветеринар», «Детский стоматолог» </a:t>
            </a:r>
          </a:p>
          <a:p>
            <a:pPr marL="109728" indent="0">
              <a:buNone/>
            </a:pPr>
            <a:endParaRPr lang="ru-RU" dirty="0"/>
          </a:p>
        </p:txBody>
      </p:sp>
    </p:spTree>
    <p:extLst>
      <p:ext uri="{BB962C8B-B14F-4D97-AF65-F5344CB8AC3E}">
        <p14:creationId xmlns:p14="http://schemas.microsoft.com/office/powerpoint/2010/main" val="3288538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432048"/>
          </a:xfrm>
        </p:spPr>
        <p:txBody>
          <a:bodyPr>
            <a:noAutofit/>
          </a:bodyPr>
          <a:lstStyle/>
          <a:p>
            <a:pPr algn="ctr"/>
            <a:r>
              <a:rPr lang="ru-RU" sz="2000" b="1" dirty="0">
                <a:solidFill>
                  <a:schemeClr val="accent2">
                    <a:lumMod val="75000"/>
                  </a:schemeClr>
                </a:solidFill>
              </a:rPr>
              <a:t>ИГРЫ И ЗАНЯТИЯ</a:t>
            </a:r>
            <a:endParaRPr lang="ru-RU" sz="2000" i="1" dirty="0">
              <a:solidFill>
                <a:schemeClr val="accent2">
                  <a:lumMod val="75000"/>
                </a:schemeClr>
              </a:solidFill>
            </a:endParaRPr>
          </a:p>
        </p:txBody>
      </p:sp>
      <p:sp>
        <p:nvSpPr>
          <p:cNvPr id="3" name="Объект 2"/>
          <p:cNvSpPr>
            <a:spLocks noGrp="1"/>
          </p:cNvSpPr>
          <p:nvPr>
            <p:ph idx="1"/>
          </p:nvPr>
        </p:nvSpPr>
        <p:spPr>
          <a:xfrm>
            <a:off x="457200" y="980728"/>
            <a:ext cx="8229600" cy="5976664"/>
          </a:xfrm>
        </p:spPr>
        <p:txBody>
          <a:bodyPr>
            <a:normAutofit fontScale="62500" lnSpcReduction="20000"/>
          </a:bodyPr>
          <a:lstStyle/>
          <a:p>
            <a:endParaRPr lang="ru-RU" dirty="0"/>
          </a:p>
          <a:p>
            <a:endParaRPr lang="ru-RU" dirty="0"/>
          </a:p>
          <a:p>
            <a:r>
              <a:rPr lang="ru-RU" dirty="0"/>
              <a:t>Первые уроки финансовой грамотности для самых маленьких «Я выбираю», издательство «МИФ» </a:t>
            </a:r>
          </a:p>
          <a:p>
            <a:r>
              <a:rPr lang="ru-RU" dirty="0"/>
              <a:t>Настольная игра «Финансовая экспедиция», издательство «МИФ» </a:t>
            </a:r>
          </a:p>
          <a:p>
            <a:r>
              <a:rPr lang="ru-RU" dirty="0"/>
              <a:t>Комикс «История о рублике и его друзьях»/ Министерство финансов Калининградской области – электронный ресурс: https://www.fingram39.ru/upload/iblock/918/9182ae2359acfa3fd1c2069d8a466a78.pdf </a:t>
            </a:r>
          </a:p>
          <a:p>
            <a:r>
              <a:rPr lang="ru-RU" dirty="0"/>
              <a:t>Книжка-раскраска для дошкольников/ Министерство финансов Калининградской области – электронный ресурс: https://www.fingram39.ru/upload/iblock/44e/44e1e34705398d818ca04628236bef1b.pdf </a:t>
            </a:r>
          </a:p>
          <a:p>
            <a:r>
              <a:rPr lang="ru-RU" dirty="0"/>
              <a:t>Методические рекомендации к книжке- раскраске для старших дошкольников/ Министерство финансов Калининградской области – электронный ресурс: https://www.fingram39.ru/upload/iblock/cc6/cc62f9ae54cb43a0e6dc2253329144b4.pdf </a:t>
            </a:r>
          </a:p>
          <a:p>
            <a:r>
              <a:rPr lang="ru-RU" dirty="0"/>
              <a:t>Обучающая игра «</a:t>
            </a:r>
            <a:r>
              <a:rPr lang="ru-RU" dirty="0" err="1"/>
              <a:t>Муравьишка</a:t>
            </a:r>
            <a:r>
              <a:rPr lang="ru-RU" dirty="0"/>
              <a:t>» («Признаки подлинности банкноты Банка России номиналом 1000 рублей образца 1997 года модификации 2010 года»), размещенная на сайте Банка России (www.cbr.ru) в разделе «Банкноты и монеты / Обучающая игра». </a:t>
            </a:r>
          </a:p>
          <a:p>
            <a:pPr marL="109728" indent="0">
              <a:buNone/>
            </a:pPr>
            <a:endParaRPr lang="ru-RU" dirty="0"/>
          </a:p>
        </p:txBody>
      </p:sp>
    </p:spTree>
    <p:extLst>
      <p:ext uri="{BB962C8B-B14F-4D97-AF65-F5344CB8AC3E}">
        <p14:creationId xmlns:p14="http://schemas.microsoft.com/office/powerpoint/2010/main" val="19085764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432048"/>
          </a:xfrm>
        </p:spPr>
        <p:txBody>
          <a:bodyPr>
            <a:noAutofit/>
          </a:bodyPr>
          <a:lstStyle/>
          <a:p>
            <a:pPr algn="ctr"/>
            <a:r>
              <a:rPr lang="ru-RU" sz="2000" b="1" dirty="0">
                <a:solidFill>
                  <a:schemeClr val="accent2"/>
                </a:solidFill>
              </a:rPr>
              <a:t>Программы по включению основ финансовой грамотности в дошкольное образование (из опыта работы)</a:t>
            </a:r>
            <a:r>
              <a:rPr lang="ru-RU" sz="2000" b="1" dirty="0"/>
              <a:t> </a:t>
            </a:r>
            <a:endParaRPr lang="ru-RU" sz="2000" i="1" dirty="0">
              <a:solidFill>
                <a:schemeClr val="accent2">
                  <a:lumMod val="75000"/>
                </a:schemeClr>
              </a:solidFill>
            </a:endParaRPr>
          </a:p>
        </p:txBody>
      </p:sp>
      <p:sp>
        <p:nvSpPr>
          <p:cNvPr id="3" name="Объект 2"/>
          <p:cNvSpPr>
            <a:spLocks noGrp="1"/>
          </p:cNvSpPr>
          <p:nvPr>
            <p:ph idx="1"/>
          </p:nvPr>
        </p:nvSpPr>
        <p:spPr>
          <a:xfrm>
            <a:off x="457200" y="1268760"/>
            <a:ext cx="8229600" cy="5328592"/>
          </a:xfrm>
        </p:spPr>
        <p:txBody>
          <a:bodyPr>
            <a:normAutofit fontScale="47500" lnSpcReduction="20000"/>
          </a:bodyPr>
          <a:lstStyle/>
          <a:p>
            <a:pPr>
              <a:spcAft>
                <a:spcPts val="600"/>
              </a:spcAft>
            </a:pPr>
            <a:r>
              <a:rPr lang="ru-RU" dirty="0"/>
              <a:t>Дополнительная образовательная программа «Клуб маленьких финансистов» от 5 до 7 лет// Муниципальное автономное дошкольное образовательное учреждение детский сад комбинированного вида № 50 «УМКА», г. Домодедово 	</a:t>
            </a:r>
          </a:p>
          <a:p>
            <a:pPr>
              <a:spcAft>
                <a:spcPts val="600"/>
              </a:spcAft>
            </a:pPr>
            <a:r>
              <a:rPr lang="ru-RU" dirty="0" err="1"/>
              <a:t>Семенкова</a:t>
            </a:r>
            <a:r>
              <a:rPr lang="ru-RU" dirty="0"/>
              <a:t> Е.В., Стахович Л.В. Образовательная программа «Азы финансовой культуры для дошкольников», Вита-Пресс, 2018 	</a:t>
            </a:r>
          </a:p>
          <a:p>
            <a:pPr>
              <a:spcAft>
                <a:spcPts val="600"/>
              </a:spcAft>
            </a:pPr>
            <a:r>
              <a:rPr lang="ru-RU" dirty="0"/>
              <a:t>Герасименко С.В., </a:t>
            </a:r>
            <a:r>
              <a:rPr lang="ru-RU" dirty="0" err="1"/>
              <a:t>Маркушевская</a:t>
            </a:r>
            <a:r>
              <a:rPr lang="ru-RU" dirty="0"/>
              <a:t> Е.А., </a:t>
            </a:r>
            <a:r>
              <a:rPr lang="ru-RU" dirty="0" err="1"/>
              <a:t>Шайкина</a:t>
            </a:r>
            <a:r>
              <a:rPr lang="ru-RU" dirty="0"/>
              <a:t> И.П., Назарова И.В. и др. Программа образовательного курса «Приключения кота Белобока, или экономика для малышей», Волгоград, 2015 - http://new.kiro46.ru/docs/BELOBOKA.pdf 	</a:t>
            </a:r>
          </a:p>
          <a:p>
            <a:pPr>
              <a:spcAft>
                <a:spcPts val="600"/>
              </a:spcAft>
            </a:pPr>
            <a:r>
              <a:rPr lang="ru-RU" dirty="0"/>
              <a:t>Кудряшова С. Е., «Экономическое воспитание дошкольников» для детей в возрасте от 6 до 7 лет (подготовительная группа) МАДОУ «Детский сад №86 «Жемчужинка» Центр развития ребенка» г. Северодвинска 	</a:t>
            </a:r>
          </a:p>
          <a:p>
            <a:pPr>
              <a:spcAft>
                <a:spcPts val="600"/>
              </a:spcAft>
            </a:pPr>
            <a:r>
              <a:rPr lang="ru-RU" dirty="0" err="1"/>
              <a:t>Люнгрин</a:t>
            </a:r>
            <a:r>
              <a:rPr lang="ru-RU" dirty="0"/>
              <a:t> О.Е., Юрчишина О.И. Модифицированная образовательная программа «Экономика – детям», «Детский сад общеразвивающего вида с приоритетным осуществлением деятельности по познавательно-речевому направлению развития детей №6 «Рябинка», Ханты-Мансийский автономный округ – Югра, г. </a:t>
            </a:r>
            <a:r>
              <a:rPr lang="ru-RU" dirty="0" err="1"/>
              <a:t>Нягань</a:t>
            </a:r>
            <a:r>
              <a:rPr lang="ru-RU" dirty="0"/>
              <a:t>, 2014 - http://86ds6-nyagan.edusite.ru/DswMedia/5programmayekonomikadetyam-ispr.pdf 	</a:t>
            </a:r>
          </a:p>
          <a:p>
            <a:pPr>
              <a:spcAft>
                <a:spcPts val="600"/>
              </a:spcAft>
            </a:pPr>
            <a:r>
              <a:rPr lang="ru-RU" dirty="0"/>
              <a:t>Вариативная программа экономического воспитания дошкольников «Экономика для малышей» Детский сад комбинированного вида №65 «Озорница», г. Нижневартовск - Электронный ресурс: http://ozorniza65-nv.edusite.ru/DswMedia/opisaniesistemyiprogrammanasayt.pdf 	</a:t>
            </a:r>
          </a:p>
          <a:p>
            <a:pPr>
              <a:spcAft>
                <a:spcPts val="600"/>
              </a:spcAft>
            </a:pPr>
            <a:r>
              <a:rPr lang="ru-RU" dirty="0"/>
              <a:t>Соколова Е.А. Рабочая программа дополнительного образования «</a:t>
            </a:r>
            <a:r>
              <a:rPr lang="ru-RU" dirty="0" err="1"/>
              <a:t>Афлатот</a:t>
            </a:r>
            <a:r>
              <a:rPr lang="ru-RU" dirty="0"/>
              <a:t>» - 13 с. - Электронный ресурс: http://ds-osinka.ru/doc/aflatot_socialnoe_i_finansovoe_obrazovanie_detej.pdf 	</a:t>
            </a:r>
          </a:p>
          <a:p>
            <a:pPr>
              <a:spcAft>
                <a:spcPts val="600"/>
              </a:spcAft>
            </a:pPr>
            <a:r>
              <a:rPr lang="ru-RU" dirty="0"/>
              <a:t>Примерная парциальная образовательная программа дошкольного образования «Экономическое воспитание дошкольников: формирование предпосылок финансовой грамотности» (Электронный ресурс: https://fincult.info/upload/iblock/dc5/economich_vospitanie_doshkolnikov_02.pdf ) 	</a:t>
            </a:r>
          </a:p>
          <a:p>
            <a:endParaRPr lang="ru-RU" dirty="0"/>
          </a:p>
          <a:p>
            <a:endParaRPr lang="ru-RU" dirty="0"/>
          </a:p>
          <a:p>
            <a:pPr marL="109728" indent="0">
              <a:buNone/>
            </a:pPr>
            <a:endParaRPr lang="ru-RU" dirty="0"/>
          </a:p>
        </p:txBody>
      </p:sp>
    </p:spTree>
    <p:extLst>
      <p:ext uri="{BB962C8B-B14F-4D97-AF65-F5344CB8AC3E}">
        <p14:creationId xmlns:p14="http://schemas.microsoft.com/office/powerpoint/2010/main" val="62618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a:solidFill>
                  <a:schemeClr val="accent2">
                    <a:lumMod val="75000"/>
                  </a:schemeClr>
                </a:solidFill>
              </a:rPr>
              <a:t>Задачи экономического воспитания на основе ФГОС ДО (образовательная программа ДОО):</a:t>
            </a:r>
          </a:p>
        </p:txBody>
      </p:sp>
      <p:sp>
        <p:nvSpPr>
          <p:cNvPr id="3" name="Объект 2"/>
          <p:cNvSpPr>
            <a:spLocks noGrp="1"/>
          </p:cNvSpPr>
          <p:nvPr>
            <p:ph idx="1"/>
          </p:nvPr>
        </p:nvSpPr>
        <p:spPr/>
        <p:txBody>
          <a:bodyPr>
            <a:normAutofit fontScale="92500" lnSpcReduction="10000"/>
          </a:bodyPr>
          <a:lstStyle/>
          <a:p>
            <a:pPr marL="109728" indent="0" algn="just">
              <a:buNone/>
            </a:pPr>
            <a:r>
              <a:rPr lang="ru-RU" b="1" dirty="0"/>
              <a:t>3. «Формирование общей культуры личности детей</a:t>
            </a:r>
            <a:r>
              <a:rPr lang="ru-RU" dirty="0"/>
              <a:t>, в том числе ценностей здорового образа жизни, развития их социальных, нравственных, эстетических, интеллектуальных, физических качеств, инициативности, самостоятельности и ответственности ребенка, формирования предпосылок учебной деятельности». Особое место в познании ребенком социального мира занимают наблюдение и общение, которые берут на себя существенную нагрузку в социализации личности ребенка. </a:t>
            </a:r>
          </a:p>
        </p:txBody>
      </p:sp>
    </p:spTree>
    <p:extLst>
      <p:ext uri="{BB962C8B-B14F-4D97-AF65-F5344CB8AC3E}">
        <p14:creationId xmlns:p14="http://schemas.microsoft.com/office/powerpoint/2010/main" val="111042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a:solidFill>
                  <a:schemeClr val="accent2">
                    <a:lumMod val="75000"/>
                  </a:schemeClr>
                </a:solidFill>
              </a:rPr>
              <a:t>Задачи экономического воспитания на основе ФГОС ДО (образовательная программа ДОО):</a:t>
            </a:r>
          </a:p>
        </p:txBody>
      </p:sp>
      <p:sp>
        <p:nvSpPr>
          <p:cNvPr id="3" name="Объект 2"/>
          <p:cNvSpPr>
            <a:spLocks noGrp="1"/>
          </p:cNvSpPr>
          <p:nvPr>
            <p:ph idx="1"/>
          </p:nvPr>
        </p:nvSpPr>
        <p:spPr/>
        <p:txBody>
          <a:bodyPr/>
          <a:lstStyle/>
          <a:p>
            <a:pPr marL="109728" indent="0" algn="just">
              <a:buNone/>
            </a:pPr>
            <a:r>
              <a:rPr lang="ru-RU" b="1" dirty="0"/>
              <a:t>4. «Обеспечение преемственности целей, задач и содержания образования, </a:t>
            </a:r>
            <a:r>
              <a:rPr lang="ru-RU" dirty="0"/>
              <a:t>реализуемых в рамках образовательных программ различных уровней – дошкольного и начального общего образования». </a:t>
            </a:r>
          </a:p>
        </p:txBody>
      </p:sp>
    </p:spTree>
    <p:extLst>
      <p:ext uri="{BB962C8B-B14F-4D97-AF65-F5344CB8AC3E}">
        <p14:creationId xmlns:p14="http://schemas.microsoft.com/office/powerpoint/2010/main" val="3956996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a:solidFill>
                  <a:schemeClr val="accent2">
                    <a:lumMod val="75000"/>
                  </a:schemeClr>
                </a:solidFill>
              </a:rPr>
              <a:t>Задачи экономического воспитания на основе ФГОС ДО (образовательная программа ДОО):</a:t>
            </a:r>
          </a:p>
        </p:txBody>
      </p:sp>
      <p:sp>
        <p:nvSpPr>
          <p:cNvPr id="3" name="Объект 2"/>
          <p:cNvSpPr>
            <a:spLocks noGrp="1"/>
          </p:cNvSpPr>
          <p:nvPr>
            <p:ph idx="1"/>
          </p:nvPr>
        </p:nvSpPr>
        <p:spPr/>
        <p:txBody>
          <a:bodyPr/>
          <a:lstStyle/>
          <a:p>
            <a:pPr marL="109728" indent="0" algn="just">
              <a:buNone/>
            </a:pPr>
            <a:r>
              <a:rPr lang="ru-RU" b="1" dirty="0"/>
              <a:t>5. «Обеспечение психолого-педагогической поддержки семьи </a:t>
            </a:r>
            <a:r>
              <a:rPr lang="ru-RU" dirty="0"/>
              <a:t>и повышения компетентности родителей (законных представителей) в вопросах развития и образования, охраны и укрепления здоровья детей». </a:t>
            </a:r>
          </a:p>
        </p:txBody>
      </p:sp>
    </p:spTree>
    <p:extLst>
      <p:ext uri="{BB962C8B-B14F-4D97-AF65-F5344CB8AC3E}">
        <p14:creationId xmlns:p14="http://schemas.microsoft.com/office/powerpoint/2010/main" val="3892122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1066800"/>
          </a:xfrm>
        </p:spPr>
        <p:txBody>
          <a:bodyPr/>
          <a:lstStyle/>
          <a:p>
            <a:r>
              <a:rPr lang="ru-RU" dirty="0">
                <a:solidFill>
                  <a:schemeClr val="accent2">
                    <a:lumMod val="75000"/>
                  </a:schemeClr>
                </a:solidFill>
              </a:rPr>
              <a:t>Образовательные задачи: </a:t>
            </a:r>
          </a:p>
        </p:txBody>
      </p:sp>
      <p:sp>
        <p:nvSpPr>
          <p:cNvPr id="3" name="Объект 2"/>
          <p:cNvSpPr>
            <a:spLocks noGrp="1"/>
          </p:cNvSpPr>
          <p:nvPr>
            <p:ph idx="1"/>
          </p:nvPr>
        </p:nvSpPr>
        <p:spPr>
          <a:xfrm>
            <a:off x="457200" y="1772816"/>
            <a:ext cx="8229600" cy="4801720"/>
          </a:xfrm>
        </p:spPr>
        <p:txBody>
          <a:bodyPr>
            <a:normAutofit fontScale="70000" lnSpcReduction="20000"/>
          </a:bodyPr>
          <a:lstStyle/>
          <a:p>
            <a:r>
              <a:rPr lang="ru-RU" dirty="0"/>
              <a:t>дать дошкольникам первичные финансовые и экономические представления; </a:t>
            </a:r>
          </a:p>
          <a:p>
            <a:r>
              <a:rPr lang="ru-RU" dirty="0"/>
              <a:t>обогатить словарный запас дошкольников основными финансово-экономическими понятиями, соответствующими их возрасту; </a:t>
            </a:r>
          </a:p>
          <a:p>
            <a:r>
              <a:rPr lang="ru-RU" dirty="0"/>
              <a:t>способствовать формированию разумных экономических потребностей, умению соизмерять потребности с реальными возможностями их удовлетворения; </a:t>
            </a:r>
          </a:p>
          <a:p>
            <a:r>
              <a:rPr lang="ru-RU" dirty="0"/>
              <a:t>стимулировать мотивацию к бережливости, накоплению, полезным тратам; </a:t>
            </a:r>
          </a:p>
          <a:p>
            <a:r>
              <a:rPr lang="ru-RU" dirty="0"/>
              <a:t>положить начало формированию финансово-экономического мышления; </a:t>
            </a:r>
          </a:p>
          <a:p>
            <a:r>
              <a:rPr lang="ru-RU" dirty="0"/>
              <a:t>способствовать формированию основных качеств по умению принятия самостоятельных решений; </a:t>
            </a:r>
          </a:p>
          <a:p>
            <a:r>
              <a:rPr lang="ru-RU" dirty="0"/>
              <a:t>сформировать умение рационально организовывать свою трудовую деятельность; </a:t>
            </a:r>
          </a:p>
          <a:p>
            <a:r>
              <a:rPr lang="ru-RU" dirty="0"/>
              <a:t>содействовать формированию позитивной социализации и личностному развитию дошкольника. </a:t>
            </a:r>
          </a:p>
        </p:txBody>
      </p:sp>
    </p:spTree>
    <p:extLst>
      <p:ext uri="{BB962C8B-B14F-4D97-AF65-F5344CB8AC3E}">
        <p14:creationId xmlns:p14="http://schemas.microsoft.com/office/powerpoint/2010/main" val="3166542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936104"/>
          </a:xfrm>
        </p:spPr>
        <p:txBody>
          <a:bodyPr/>
          <a:lstStyle/>
          <a:p>
            <a:r>
              <a:rPr lang="ru-RU" dirty="0">
                <a:solidFill>
                  <a:schemeClr val="accent2">
                    <a:lumMod val="75000"/>
                  </a:schemeClr>
                </a:solidFill>
              </a:rPr>
              <a:t>Воспитательные задачи:</a:t>
            </a:r>
          </a:p>
        </p:txBody>
      </p:sp>
      <p:sp>
        <p:nvSpPr>
          <p:cNvPr id="3" name="Объект 2"/>
          <p:cNvSpPr>
            <a:spLocks noGrp="1"/>
          </p:cNvSpPr>
          <p:nvPr>
            <p:ph idx="1"/>
          </p:nvPr>
        </p:nvSpPr>
        <p:spPr>
          <a:xfrm>
            <a:off x="457200" y="1700808"/>
            <a:ext cx="8229600" cy="4873728"/>
          </a:xfrm>
        </p:spPr>
        <p:txBody>
          <a:bodyPr>
            <a:noAutofit/>
          </a:bodyPr>
          <a:lstStyle/>
          <a:p>
            <a:r>
              <a:rPr lang="ru-RU" sz="2000" dirty="0"/>
              <a:t>побуждение интереса к изучению мира экономики и финансов; </a:t>
            </a:r>
          </a:p>
          <a:p>
            <a:r>
              <a:rPr lang="ru-RU" sz="2000" dirty="0"/>
              <a:t>воспитание уважения к своему и чужому труду, добросовестному отношению к посильному труду, коллективизму в быту, предусматривающему взаимопомощь между членами семьи, друзьями, соседями; </a:t>
            </a:r>
          </a:p>
          <a:p>
            <a:r>
              <a:rPr lang="ru-RU" sz="2000" dirty="0"/>
              <a:t>воспитание нравственно-экономических качеств личности: трудолюбия, деловитости, предприимчивости, добросовестности, ответственности и самоконтроля, уверенности в себе, поиска наилучшего выхода из ситуации; </a:t>
            </a:r>
          </a:p>
          <a:p>
            <a:r>
              <a:rPr lang="ru-RU" sz="2000" dirty="0"/>
              <a:t>воспитание бережного отношения ко всем видам собственности (личной и общественной), семейному и общественному достоянию, материальным ресурсам; </a:t>
            </a:r>
          </a:p>
          <a:p>
            <a:r>
              <a:rPr lang="ru-RU" sz="2000" dirty="0"/>
              <a:t>побуждение к взаимопомощи и поддержке, желанию делиться и отдавать, в случае острой необходимости прийти на помощь ближнему. </a:t>
            </a:r>
          </a:p>
        </p:txBody>
      </p:sp>
    </p:spTree>
    <p:extLst>
      <p:ext uri="{BB962C8B-B14F-4D97-AF65-F5344CB8AC3E}">
        <p14:creationId xmlns:p14="http://schemas.microsoft.com/office/powerpoint/2010/main" val="763659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10275</TotalTime>
  <Words>5375</Words>
  <Application>Microsoft Office PowerPoint</Application>
  <PresentationFormat>Экран (4:3)</PresentationFormat>
  <Paragraphs>268</Paragraphs>
  <Slides>44</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44</vt:i4>
      </vt:variant>
    </vt:vector>
  </HeadingPairs>
  <TitlesOfParts>
    <vt:vector size="49" baseType="lpstr">
      <vt:lpstr>Calibri</vt:lpstr>
      <vt:lpstr>Georgia</vt:lpstr>
      <vt:lpstr>Trebuchet MS</vt:lpstr>
      <vt:lpstr>Wingdings 2</vt:lpstr>
      <vt:lpstr>Городская</vt:lpstr>
      <vt:lpstr>Формирование основ финансовой грамотности у дошкольников</vt:lpstr>
      <vt:lpstr>Цели и задачи экономического воспитания дошкольников  </vt:lpstr>
      <vt:lpstr>Задачи экономического воспитания на основе ФГОС ДО (образовательная программа ДОО):</vt:lpstr>
      <vt:lpstr>Задачи экономического воспитания на основе ФГОС ДО (образовательная программа ДОО):</vt:lpstr>
      <vt:lpstr>Задачи экономического воспитания на основе ФГОС ДО (образовательная программа ДОО):</vt:lpstr>
      <vt:lpstr>Задачи экономического воспитания на основе ФГОС ДО (образовательная программа ДОО):</vt:lpstr>
      <vt:lpstr>Задачи экономического воспитания на основе ФГОС ДО (образовательная программа ДОО):</vt:lpstr>
      <vt:lpstr>Образовательные задачи: </vt:lpstr>
      <vt:lpstr>Воспитательные задачи:</vt:lpstr>
      <vt:lpstr>Принципы экономического воспитания дошкольников (ФГОС ДО, п. 1.4.)</vt:lpstr>
      <vt:lpstr>Принципы экономического воспитания дошкольников (ФГОС ДО, п. 1.4.), продолжение</vt:lpstr>
      <vt:lpstr>Социально-коммуникативное развитие</vt:lpstr>
      <vt:lpstr>Познавательное развитие </vt:lpstr>
      <vt:lpstr>Познавательное развитие </vt:lpstr>
      <vt:lpstr>Речевое развитие </vt:lpstr>
      <vt:lpstr>Художественно-эстетическое развитие </vt:lpstr>
      <vt:lpstr>Физическое развитие </vt:lpstr>
      <vt:lpstr>Формирование основной образовательной программы (ООП)</vt:lpstr>
      <vt:lpstr>Перечень базовых финансово-экономических понятий, используемых в образовательной деятельности (5-6 лет)</vt:lpstr>
      <vt:lpstr>Перечень базовых финансово-экономических понятий, используемых в образовательной деятельности (6-7 лет)</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Технологии экономического воспитания дошкольников </vt:lpstr>
      <vt:lpstr>СРЕДСТВА ОБУЧЕНИЯ – РАЗВИВАЮЩАЯ ПРЕДМЕТНО-ПРОСТРАНСТВЕННАЯ СРЕДА</vt:lpstr>
      <vt:lpstr>СРЕДСТВА, НАПРАВЛЕННЫЕ НА РАЗВИТИЕ ДЕТСКОЙ ДЕЯТЕЛЬНОСТИ</vt:lpstr>
      <vt:lpstr>ЦЕЛЕВЫЕ ОРИЕНТИРЫ  на этапе завершения дошкольного образования</vt:lpstr>
      <vt:lpstr>ЦЕЛЕВЫЕ ОРИЕНТИРЫ  на этапе завершения дошкольного образования, продолжение</vt:lpstr>
      <vt:lpstr>ЦЕЛЕВЫЕ ОРИЕНТИРЫ  на примере парциальной программы</vt:lpstr>
      <vt:lpstr>ЦЕЛЕВЫЕ ОРИЕНТИРЫ  на этапе завершения дошкольного образования:</vt:lpstr>
      <vt:lpstr>ЦЕЛЕВЫЕ ОРИЕНТИРЫ  на этапе завершения дошкольного образования:</vt:lpstr>
      <vt:lpstr>ВЗАИМОДЕЙСТВИЕ С РОДИТЕЛЯМИ</vt:lpstr>
      <vt:lpstr>ПЕДАГОГИЧЕСКАЯ ДИАГНОСТИКА</vt:lpstr>
      <vt:lpstr>ПЕДАГОГИЧЕСКАЯ ДИАГНОСТИКА, пример</vt:lpstr>
      <vt:lpstr>Информационные ресурсы</vt:lpstr>
      <vt:lpstr>Информационные ресурсы</vt:lpstr>
      <vt:lpstr>Информационные ресурсы</vt:lpstr>
      <vt:lpstr>ИГРЫ И ЗАНЯТИЯ</vt:lpstr>
      <vt:lpstr>Программы по включению основ финансовой грамотности в дошкольное образование (из опыта работы)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основ финансовой грамотности у дошкольников</dc:title>
  <dc:creator>Екатерина Михайловна Марич</dc:creator>
  <cp:lastModifiedBy>Артем</cp:lastModifiedBy>
  <cp:revision>27</cp:revision>
  <dcterms:created xsi:type="dcterms:W3CDTF">2020-10-21T12:41:36Z</dcterms:created>
  <dcterms:modified xsi:type="dcterms:W3CDTF">2021-06-16T12:34:44Z</dcterms:modified>
</cp:coreProperties>
</file>