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2.xml" ContentType="application/vnd.openxmlformats-officedocument.them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3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5.xml" ContentType="application/vnd.openxmlformats-officedocument.theme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6.xml" ContentType="application/vnd.openxmlformats-officedocument.theme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1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8" r:id="rId1"/>
    <p:sldMasterId id="2147483742" r:id="rId2"/>
    <p:sldMasterId id="2147483761" r:id="rId3"/>
    <p:sldMasterId id="2147483787" r:id="rId4"/>
    <p:sldMasterId id="2147483799" r:id="rId5"/>
    <p:sldMasterId id="2147483828" r:id="rId6"/>
    <p:sldMasterId id="2147483842" r:id="rId7"/>
  </p:sldMasterIdLst>
  <p:notesMasterIdLst>
    <p:notesMasterId r:id="rId42"/>
  </p:notesMasterIdLst>
  <p:handoutMasterIdLst>
    <p:handoutMasterId r:id="rId43"/>
  </p:handoutMasterIdLst>
  <p:sldIdLst>
    <p:sldId id="359" r:id="rId8"/>
    <p:sldId id="607" r:id="rId9"/>
    <p:sldId id="564" r:id="rId10"/>
    <p:sldId id="595" r:id="rId11"/>
    <p:sldId id="596" r:id="rId12"/>
    <p:sldId id="597" r:id="rId13"/>
    <p:sldId id="598" r:id="rId14"/>
    <p:sldId id="599" r:id="rId15"/>
    <p:sldId id="600" r:id="rId16"/>
    <p:sldId id="606" r:id="rId17"/>
    <p:sldId id="573" r:id="rId18"/>
    <p:sldId id="608" r:id="rId19"/>
    <p:sldId id="574" r:id="rId20"/>
    <p:sldId id="609" r:id="rId21"/>
    <p:sldId id="610" r:id="rId22"/>
    <p:sldId id="586" r:id="rId23"/>
    <p:sldId id="575" r:id="rId24"/>
    <p:sldId id="611" r:id="rId25"/>
    <p:sldId id="576" r:id="rId26"/>
    <p:sldId id="612" r:id="rId27"/>
    <p:sldId id="577" r:id="rId28"/>
    <p:sldId id="587" r:id="rId29"/>
    <p:sldId id="588" r:id="rId30"/>
    <p:sldId id="580" r:id="rId31"/>
    <p:sldId id="589" r:id="rId32"/>
    <p:sldId id="590" r:id="rId33"/>
    <p:sldId id="581" r:id="rId34"/>
    <p:sldId id="582" r:id="rId35"/>
    <p:sldId id="583" r:id="rId36"/>
    <p:sldId id="591" r:id="rId37"/>
    <p:sldId id="593" r:id="rId38"/>
    <p:sldId id="592" r:id="rId39"/>
    <p:sldId id="584" r:id="rId40"/>
    <p:sldId id="549" r:id="rId41"/>
  </p:sldIdLst>
  <p:sldSz cx="12192000" cy="6858000"/>
  <p:notesSz cx="6805613" cy="9944100"/>
  <p:custDataLst>
    <p:tags r:id="rId44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46" userDrawn="1">
          <p15:clr>
            <a:srgbClr val="A4A3A4"/>
          </p15:clr>
        </p15:guide>
        <p15:guide id="2" orient="horz" pos="1525" userDrawn="1">
          <p15:clr>
            <a:srgbClr val="A4A3A4"/>
          </p15:clr>
        </p15:guide>
        <p15:guide id="3" orient="horz" pos="210" userDrawn="1">
          <p15:clr>
            <a:srgbClr val="A4A3A4"/>
          </p15:clr>
        </p15:guide>
        <p15:guide id="5" pos="982" userDrawn="1">
          <p15:clr>
            <a:srgbClr val="A4A3A4"/>
          </p15:clr>
        </p15:guide>
        <p15:guide id="7" orient="horz" pos="255" userDrawn="1">
          <p15:clr>
            <a:srgbClr val="A4A3A4"/>
          </p15:clr>
        </p15:guide>
        <p15:guide id="8" orient="horz" pos="391" userDrawn="1">
          <p15:clr>
            <a:srgbClr val="A4A3A4"/>
          </p15:clr>
        </p15:guide>
        <p15:guide id="9" pos="547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EFF5"/>
    <a:srgbClr val="9DB1CF"/>
    <a:srgbClr val="4C6C9C"/>
    <a:srgbClr val="6F8DB9"/>
    <a:srgbClr val="294790"/>
    <a:srgbClr val="C30C3E"/>
    <a:srgbClr val="BFCCDF"/>
    <a:srgbClr val="4A9B82"/>
    <a:srgbClr val="4651A2"/>
    <a:srgbClr val="2F3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3" autoAdjust="0"/>
    <p:restoredTop sz="95232" autoAdjust="0"/>
  </p:normalViewPr>
  <p:slideViewPr>
    <p:cSldViewPr>
      <p:cViewPr varScale="1">
        <p:scale>
          <a:sx n="83" d="100"/>
          <a:sy n="83" d="100"/>
        </p:scale>
        <p:origin x="960" y="90"/>
      </p:cViewPr>
      <p:guideLst>
        <p:guide orient="horz" pos="346"/>
        <p:guide orient="horz" pos="1525"/>
        <p:guide orient="horz" pos="210"/>
        <p:guide pos="982"/>
        <p:guide orient="horz" pos="255"/>
        <p:guide orient="horz" pos="391"/>
        <p:guide pos="5473"/>
      </p:guideLst>
    </p:cSldViewPr>
  </p:slideViewPr>
  <p:outlineViewPr>
    <p:cViewPr>
      <p:scale>
        <a:sx n="33" d="100"/>
        <a:sy n="33" d="100"/>
      </p:scale>
      <p:origin x="0" y="-178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397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41" Type="http://schemas.openxmlformats.org/officeDocument/2006/relationships/slide" Target="slides/slide3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1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9" y="1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/>
          <a:lstStyle>
            <a:lvl1pPr algn="r">
              <a:defRPr sz="1100"/>
            </a:lvl1pPr>
          </a:lstStyle>
          <a:p>
            <a:fld id="{E1861F00-2111-439B-B6A4-2886F1B708E8}" type="datetimeFigureOut">
              <a:rPr lang="ru-RU" smtClean="0"/>
              <a:t>27.08.2021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4" y="9445300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9" y="9445300"/>
            <a:ext cx="2949841" cy="498804"/>
          </a:xfrm>
          <a:prstGeom prst="rect">
            <a:avLst/>
          </a:prstGeom>
        </p:spPr>
        <p:txBody>
          <a:bodyPr vert="horz" lIns="91627" tIns="45814" rIns="91627" bIns="45814" rtlCol="0" anchor="b"/>
          <a:lstStyle>
            <a:lvl1pPr algn="r">
              <a:defRPr sz="1100"/>
            </a:lvl1pPr>
          </a:lstStyle>
          <a:p>
            <a:fld id="{0E4A44FB-600E-4736-9864-2F9B8AA1E1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106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5" y="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5" y="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/>
          <a:lstStyle>
            <a:lvl1pPr algn="r">
              <a:defRPr sz="1100"/>
            </a:lvl1pPr>
          </a:lstStyle>
          <a:p>
            <a:fld id="{4D0E216C-3BF1-4714-851B-ADD0545D47CD}" type="datetimeFigureOut">
              <a:rPr lang="ru-RU" smtClean="0"/>
              <a:pPr/>
              <a:t>27.08.2021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7313" y="747713"/>
            <a:ext cx="6630987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20" tIns="46509" rIns="93020" bIns="46509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5" y="4723453"/>
            <a:ext cx="5444490" cy="4474844"/>
          </a:xfrm>
          <a:prstGeom prst="rect">
            <a:avLst/>
          </a:prstGeom>
        </p:spPr>
        <p:txBody>
          <a:bodyPr vert="horz" lIns="93020" tIns="46509" rIns="93020" bIns="46509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5" y="944517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 anchor="b"/>
          <a:lstStyle>
            <a:lvl1pPr algn="l">
              <a:defRPr sz="11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5" y="9445173"/>
            <a:ext cx="2949102" cy="497206"/>
          </a:xfrm>
          <a:prstGeom prst="rect">
            <a:avLst/>
          </a:prstGeom>
        </p:spPr>
        <p:txBody>
          <a:bodyPr vert="horz" lIns="93020" tIns="46509" rIns="93020" bIns="46509" rtlCol="0" anchor="b"/>
          <a:lstStyle>
            <a:lvl1pPr algn="r">
              <a:defRPr sz="1100"/>
            </a:lvl1pPr>
          </a:lstStyle>
          <a:p>
            <a:fld id="{AD6589B5-5F50-4E8F-963F-8AB0E4CE608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995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990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1683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89B5-5F50-4E8F-963F-8AB0E4CE6084}" type="slidenum">
              <a:rPr kumimoji="0" lang="ru-RU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05598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6589B5-5F50-4E8F-963F-8AB0E4CE6084}" type="slidenum">
              <a:rPr lang="ru-RU" smtClean="0"/>
              <a:pPr/>
              <a:t>34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93882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5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3.bin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4.bin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5.bin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53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36.bin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oleObject" Target="../embeddings/oleObject39.bin"/><Relationship Id="rId2" Type="http://schemas.openxmlformats.org/officeDocument/2006/relationships/tags" Target="../tags/tag56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20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8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9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oleObject" Target="../embeddings/oleObject4.bin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3.bin"/><Relationship Id="rId4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3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8.png"/><Relationship Id="rId2" Type="http://schemas.openxmlformats.org/officeDocument/2006/relationships/tags" Target="../tags/tag29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25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6.bin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9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3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16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7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8.bin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19.bin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1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2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3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4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7" Type="http://schemas.openxmlformats.org/officeDocument/2006/relationships/image" Target="../media/image8.png"/><Relationship Id="rId2" Type="http://schemas.openxmlformats.org/officeDocument/2006/relationships/tags" Target="../tags/tag41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2.e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25.bin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7" Type="http://schemas.openxmlformats.org/officeDocument/2006/relationships/oleObject" Target="../embeddings/oleObject10.bin"/><Relationship Id="rId2" Type="http://schemas.openxmlformats.org/officeDocument/2006/relationships/tags" Target="../tags/tag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tags" Target="../tags/tag43.xml"/><Relationship Id="rId2" Type="http://schemas.openxmlformats.org/officeDocument/2006/relationships/tags" Target="../tags/tag4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4.emf"/><Relationship Id="rId5" Type="http://schemas.openxmlformats.org/officeDocument/2006/relationships/oleObject" Target="../embeddings/oleObject26.bin"/><Relationship Id="rId4" Type="http://schemas.openxmlformats.org/officeDocument/2006/relationships/slideMaster" Target="../slideMasters/slideMaster5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7" Type="http://schemas.openxmlformats.org/officeDocument/2006/relationships/image" Target="../media/image8.png"/><Relationship Id="rId2" Type="http://schemas.openxmlformats.org/officeDocument/2006/relationships/tags" Target="../tags/tag4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2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7.bin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5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8.bin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9.bin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0.bin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3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4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1173176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/>
        </p:nvCxnSpPr>
        <p:spPr>
          <a:xfrm>
            <a:off x="11173176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/>
        </p:nvCxnSpPr>
        <p:spPr>
          <a:xfrm>
            <a:off x="0" y="5202062"/>
            <a:ext cx="1008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/>
        </p:nvCxnSpPr>
        <p:spPr>
          <a:xfrm>
            <a:off x="0" y="5178146"/>
            <a:ext cx="1008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9646" y="4860081"/>
            <a:ext cx="2808312" cy="666646"/>
          </a:xfrm>
          <a:prstGeom prst="rect">
            <a:avLst/>
          </a:prstGeom>
        </p:spPr>
      </p:pic>
      <p:grpSp>
        <p:nvGrpSpPr>
          <p:cNvPr id="13" name="Группа 44"/>
          <p:cNvGrpSpPr>
            <a:grpSpLocks noChangeAspect="1"/>
          </p:cNvGrpSpPr>
          <p:nvPr/>
        </p:nvGrpSpPr>
        <p:grpSpPr>
          <a:xfrm>
            <a:off x="1333610" y="4851123"/>
            <a:ext cx="1979798" cy="684563"/>
            <a:chOff x="338369" y="163286"/>
            <a:chExt cx="1440066" cy="497938"/>
          </a:xfrm>
        </p:grpSpPr>
        <p:sp>
          <p:nvSpPr>
            <p:cNvPr id="14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8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cxnSp>
        <p:nvCxnSpPr>
          <p:cNvPr id="31" name="Прямая соединительная линия 30"/>
          <p:cNvCxnSpPr/>
          <p:nvPr/>
        </p:nvCxnSpPr>
        <p:spPr>
          <a:xfrm>
            <a:off x="3612296" y="5204814"/>
            <a:ext cx="72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/>
        </p:nvCxnSpPr>
        <p:spPr>
          <a:xfrm>
            <a:off x="3612296" y="5180898"/>
            <a:ext cx="72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pic>
        <p:nvPicPr>
          <p:cNvPr id="30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3761" y="4725560"/>
            <a:ext cx="2183271" cy="935688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Прямая соединительная линия 38"/>
          <p:cNvCxnSpPr/>
          <p:nvPr/>
        </p:nvCxnSpPr>
        <p:spPr>
          <a:xfrm>
            <a:off x="7752760" y="5204814"/>
            <a:ext cx="756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0" name="Прямая соединительная линия 39"/>
          <p:cNvCxnSpPr/>
          <p:nvPr/>
        </p:nvCxnSpPr>
        <p:spPr>
          <a:xfrm>
            <a:off x="7752760" y="5180898"/>
            <a:ext cx="756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41" name="TextBox 40"/>
          <p:cNvSpPr txBox="1"/>
          <p:nvPr/>
        </p:nvSpPr>
        <p:spPr>
          <a:xfrm>
            <a:off x="334963" y="6103158"/>
            <a:ext cx="6997872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Все права защищены. Никакая часть презентации не может быть воспроизведена в какой бы то ни было форме и какими бы то ни было средствами,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включая размещение в сети Интернет и в корпоративных сетях, а также запись в память ЭВМ, для частного или публичного использования,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без письменного разрешения владельца авторских прав. 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© АО «Издательство "Просвещение"», 20</a:t>
            </a:r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20</a:t>
            </a:r>
            <a:r>
              <a:rPr lang="ru-RU" sz="800" dirty="0">
                <a:solidFill>
                  <a:schemeClr val="bg1">
                    <a:lumMod val="65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 г.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8123851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838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3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4272000" y="1619136"/>
            <a:ext cx="3648000" cy="4330095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7"/>
          </p:nvPr>
        </p:nvSpPr>
        <p:spPr>
          <a:xfrm>
            <a:off x="8208000" y="1628800"/>
            <a:ext cx="3648000" cy="432043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4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4272000" y="1268800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5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8208000" y="1259136"/>
            <a:ext cx="3648000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4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6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114294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7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34433" y="1047150"/>
            <a:ext cx="6121400" cy="4896252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6736863" y="1047150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996461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731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8"/>
          </p:nvPr>
        </p:nvSpPr>
        <p:spPr>
          <a:xfrm>
            <a:off x="5808663" y="1052513"/>
            <a:ext cx="6045200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097467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55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аблица 3"/>
          <p:cNvSpPr>
            <a:spLocks noGrp="1"/>
          </p:cNvSpPr>
          <p:nvPr>
            <p:ph type="tbl" sz="quarter" idx="18"/>
          </p:nvPr>
        </p:nvSpPr>
        <p:spPr>
          <a:xfrm>
            <a:off x="334433" y="1052513"/>
            <a:ext cx="11519999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1129428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779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772816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ТЕКСТ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6" name="Группа 5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41266415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81F1-11B8-4636-AA3D-01675584170E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A3862-D843-4DAB-84E1-C26D7AE0CB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3417231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F64618-F63C-4ACF-82FE-5C7977CF23C8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01A9B-883F-4DD9-9778-FFDFECDAB6D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5914247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A9F103-7029-444F-A3F9-A723C7186210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4C524-7DE7-44EF-B422-8F05AEF40F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7688502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EEA595-CE30-4516-90CF-344C4F05EA63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FF000A-7053-4604-B342-8DCA25E7AF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0699802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0E4D4-B184-4A9F-980C-79D2F3E6A2D9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B2DE4-D104-4499-A5ED-AEE6222E41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927607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76FF-4D4E-4AAF-968A-9A868EAD8AE5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71CB-4E6C-40D4-81CE-82826612F4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3246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64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6" name="Объект 15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Текст 12"/>
          <p:cNvSpPr>
            <a:spLocks noGrp="1"/>
          </p:cNvSpPr>
          <p:nvPr>
            <p:ph type="body" sz="quarter" idx="16"/>
          </p:nvPr>
        </p:nvSpPr>
        <p:spPr>
          <a:xfrm>
            <a:off x="407368" y="1494774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8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2003677" y="1369025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22"/>
          </p:nvPr>
        </p:nvSpPr>
        <p:spPr>
          <a:xfrm>
            <a:off x="6168008" y="1494774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8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7764317" y="1369025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4"/>
          </p:nvPr>
        </p:nvSpPr>
        <p:spPr>
          <a:xfrm>
            <a:off x="407368" y="3842781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5" hasCustomPrompt="1"/>
          </p:nvPr>
        </p:nvSpPr>
        <p:spPr>
          <a:xfrm>
            <a:off x="2003677" y="3717032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6"/>
          </p:nvPr>
        </p:nvSpPr>
        <p:spPr>
          <a:xfrm>
            <a:off x="6168008" y="3842781"/>
            <a:ext cx="5568951" cy="1979648"/>
          </a:xfrm>
          <a:ln w="12700">
            <a:solidFill>
              <a:srgbClr val="2F3696"/>
            </a:solidFill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/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7" hasCustomPrompt="1"/>
          </p:nvPr>
        </p:nvSpPr>
        <p:spPr>
          <a:xfrm>
            <a:off x="7764317" y="3717032"/>
            <a:ext cx="2508147" cy="251497"/>
          </a:xfrm>
          <a:solidFill>
            <a:schemeClr val="bg1"/>
          </a:solidFill>
          <a:ln>
            <a:noFill/>
          </a:ln>
          <a:effectLst/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rgbClr val="2F3696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3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4689849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8FECAC-36E2-4B7A-89BB-CA43C2BBA677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BEB06-88A6-424F-8B60-1531E365F53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8482379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30B26-A0A6-485A-AE3F-559BED12C85C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38DAAD-5705-4AD7-B612-ABA538DA1B5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9139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E9848-9A15-4256-BE10-52AAC89830D1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5732F-2D3C-4566-872E-0B5F4BCBA1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9794456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F0F31-1C10-4BFC-84CF-78A6FD3AD126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B3F513-7A0F-4498-AE41-118611D3C65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4162829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36872E-84B0-4D94-9DC2-FAE90CEAF5B8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31FB2-B485-4A9A-82BA-309CC07EA09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2625584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6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03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ctr" eaLnBrk="1">
              <a:defRPr/>
            </a:pPr>
            <a:endParaRPr lang="ru-RU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/>
          </p:nvPr>
        </p:nvSpPr>
        <p:spPr>
          <a:xfrm>
            <a:off x="334433" y="6309320"/>
            <a:ext cx="8857911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2930439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6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5" name="Объект 6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</p:nvPr>
        </p:nvGraphicFramePr>
        <p:xfrm>
          <a:off x="1588" y="1588"/>
          <a:ext cx="3175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9" name="Слайд think-cell" r:id="rId7" imgW="360" imgH="360" progId="TCLayout.ActiveDocument.1">
                  <p:embed/>
                </p:oleObj>
              </mc:Choice>
              <mc:Fallback>
                <p:oleObj name="Слайд think-cell" r:id="rId7" imgW="360" imgH="360" progId="TCLayout.ActiveDocument.1">
                  <p:embed/>
                  <p:pic>
                    <p:nvPicPr>
                      <p:cNvPr id="8" name="Объект 7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3175" cy="1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/>
          </p:nvPr>
        </p:nvSpPr>
        <p:spPr>
          <a:xfrm>
            <a:off x="334433" y="6453336"/>
            <a:ext cx="8425863" cy="288000"/>
          </a:xfrm>
        </p:spPr>
        <p:txBody>
          <a:bodyPr lIns="0" tIns="0" rIns="0" bIns="0" anchor="b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54625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B14E-EB45-485D-884F-DC9D15AEBF43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77C8-A45B-4B96-8045-95F367F924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61742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5B35D-4E73-4216-BE48-F52141E300B2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343CC-847D-431D-B246-B76D795FE1D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3077003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31283-A5B8-40D9-B395-F9E3BD1DB4BC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5929E-1A10-45B4-8FF7-B32CF8E3EA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402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188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800" b="0" i="0" baseline="0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6309320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6387606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5EDAD6-A930-4A16-B8ED-824D85E11FBD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7221F-EDCB-4F96-A06F-8F47F129C7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216403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9AE7D-3EF2-42D7-BE73-B4DCD78ED411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42CBA-4405-48AD-884C-030F5E8245A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051221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D6258-919C-407E-A27D-E303EA847735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68B8D-7C5C-4F65-9D33-54DE1786D04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62609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A46468-B29C-4DEF-83E6-479ACEBC9ADD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E9751-7C92-4D77-BCD3-D0C7C6275D2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8008430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CC1E6-39C7-4C15-B24E-ADD1FBF4136B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9B6FE-4A46-4638-A6C6-FD325CF8CFE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2832620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F6540-248E-45A4-9143-4FA26BD5C83C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025D7-8DB1-49A1-A26A-DA2D3C885D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5085099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A33960-2FF1-48E9-85F7-81E84B26F335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30C92-9527-490F-AA19-D7D18C6547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5903293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951B7-735F-40B2-AA35-B53612FEC668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F2922-E6BF-4F78-B78B-3EE773BD376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64980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598935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7" name="Группа 6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560044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6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07481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60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8712968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7488" y="3140645"/>
            <a:ext cx="8712968" cy="360363"/>
          </a:xfrm>
          <a:noFill/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2097944"/>
            <a:ext cx="8064896" cy="864368"/>
          </a:xfrm>
        </p:spPr>
        <p:txBody>
          <a:bodyPr/>
          <a:lstStyle>
            <a:lvl1pPr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2138852" y="3641656"/>
            <a:ext cx="8061604" cy="8643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Название слайда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200456" y="3139587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202386" y="2097943"/>
            <a:ext cx="601642" cy="864369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  <a:p>
            <a:pPr lvl="0"/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200456" y="3641126"/>
            <a:ext cx="603572" cy="86542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18037434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4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9316540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5173" y="2132856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198141" y="2131798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85173" y="2671967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198141" y="267090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5" hasCustomPrompt="1"/>
          </p:nvPr>
        </p:nvSpPr>
        <p:spPr>
          <a:xfrm>
            <a:off x="1485173" y="3210020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10198141" y="3208962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22509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8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</p:nvPr>
        </p:nvSpPr>
        <p:spPr>
          <a:xfrm>
            <a:off x="6288617" y="1628800"/>
            <a:ext cx="5568951" cy="172819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4005064"/>
            <a:ext cx="5568951" cy="1944216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285481" y="3645023"/>
            <a:ext cx="5568952" cy="360039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38242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32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719853" y="1052736"/>
            <a:ext cx="6121400" cy="4896252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79184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7356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34433" y="1047150"/>
            <a:ext cx="6121400" cy="4896252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6736863" y="1047150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2006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8" name="Слайд think-cell" r:id="rId5" imgW="416" imgH="416" progId="TCLayout.ActiveDocument.1">
                  <p:embed/>
                </p:oleObj>
              </mc:Choice>
              <mc:Fallback>
                <p:oleObj name="Слайд think-cell" r:id="rId5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42586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8" name="Объект 7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59" name="Слайд think-cell" r:id="rId7" imgW="416" imgH="416" progId="TCLayout.ActiveDocument.1">
                  <p:embed/>
                </p:oleObj>
              </mc:Choice>
              <mc:Fallback>
                <p:oleObj name="Слайд think-cell" r:id="rId7" imgW="416" imgH="416" progId="TCLayout.ActiveDocument.1">
                  <p:embed/>
                  <p:pic>
                    <p:nvPicPr>
                      <p:cNvPr id="8" name="Объект 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64252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380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8"/>
          </p:nvPr>
        </p:nvSpPr>
        <p:spPr>
          <a:xfrm>
            <a:off x="5808663" y="1052513"/>
            <a:ext cx="6045200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729926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04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аблица 3"/>
          <p:cNvSpPr>
            <a:spLocks noGrp="1"/>
          </p:cNvSpPr>
          <p:nvPr>
            <p:ph type="tbl" sz="quarter" idx="18"/>
          </p:nvPr>
        </p:nvSpPr>
        <p:spPr>
          <a:xfrm>
            <a:off x="334433" y="1052513"/>
            <a:ext cx="11519999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9556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28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772816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ТЕКСТ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6" name="Группа 5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89289184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D7522-44D4-49B9-B839-941681267026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34B64D-1998-4E87-A2BF-2DC0814E0F4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715604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B5849-672C-4C3F-B1B6-CA985827A6B4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ABC9F8-4B33-46DE-AFFF-83563E6357A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8455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8DE4E1-E3E3-45D7-9A9A-601DF55CE6A8}" type="datetimeFigureOut">
              <a: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27.08.2021</a:t>
            </a:fld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379EC4-C44D-41E4-8FD0-50C17B5452B6}" type="slidenum">
              <a:rPr kumimoji="0" lang="ru-RU" altLang="ru-RU" sz="1800" b="0" i="0" u="none" strike="noStrike" kern="1200" cap="none" spc="0" normalizeH="0" baseline="0" noProof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88076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890390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091483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14895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354448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72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4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288618" y="1628800"/>
            <a:ext cx="5568951" cy="460851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13895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9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0894853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1307259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35105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6211000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255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61413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6856222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57490762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4536964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7578234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12162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6" name="Слайд think-cell" r:id="rId6" imgW="360" imgH="360" progId="TCLayout.ActiveDocument.1">
                  <p:embed/>
                </p:oleObj>
              </mc:Choice>
              <mc:Fallback>
                <p:oleObj name="Слайд think-cell" r:id="rId6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5" y="1628800"/>
            <a:ext cx="525751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6600058" y="1628800"/>
            <a:ext cx="525751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AutoShape 8"/>
          <p:cNvSpPr>
            <a:spLocks noChangeArrowheads="1"/>
          </p:cNvSpPr>
          <p:nvPr>
            <p:custDataLst>
              <p:tags r:id="rId3"/>
            </p:custDataLst>
          </p:nvPr>
        </p:nvSpPr>
        <p:spPr bwMode="gray">
          <a:xfrm rot="5400000">
            <a:off x="4059448" y="3665353"/>
            <a:ext cx="4176464" cy="39139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algn="ctr"/>
            <a:endParaRPr lang="ru-RU" b="0">
              <a:solidFill>
                <a:srgbClr val="000000"/>
              </a:solidFill>
            </a:endParaRP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4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596921" y="1268760"/>
            <a:ext cx="525751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F3696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0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34" name="AutoShape 8"/>
          <p:cNvSpPr>
            <a:spLocks noChangeArrowheads="1"/>
          </p:cNvSpPr>
          <p:nvPr userDrawn="1">
            <p:custDataLst>
              <p:tags r:id="rId4"/>
            </p:custDataLst>
          </p:nvPr>
        </p:nvSpPr>
        <p:spPr bwMode="gray">
          <a:xfrm rot="5400000">
            <a:off x="4059448" y="3665353"/>
            <a:ext cx="4176464" cy="391393"/>
          </a:xfrm>
          <a:prstGeom prst="triangle">
            <a:avLst>
              <a:gd name="adj" fmla="val 50000"/>
            </a:avLst>
          </a:prstGeom>
          <a:solidFill>
            <a:srgbClr val="B2B2B2"/>
          </a:solidFill>
          <a:ln w="9525" algn="ctr">
            <a:solidFill>
              <a:srgbClr val="B2B2B2"/>
            </a:solidFill>
            <a:miter lim="800000"/>
            <a:headEnd/>
            <a:tailEnd/>
          </a:ln>
        </p:spPr>
        <p:txBody>
          <a:bodyPr wrap="none" lIns="91434" tIns="45718" rIns="91434" bIns="45718" anchor="ctr"/>
          <a:lstStyle/>
          <a:p>
            <a:pPr algn="ctr"/>
            <a:endParaRPr lang="ru-RU" b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23338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135402"/>
      </p:ext>
    </p:extLst>
  </p:cSld>
  <p:clrMapOvr>
    <a:masterClrMapping/>
  </p:clrMapOvr>
  <p:hf hd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7758408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81595196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6271549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4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800" b="0" i="0" baseline="0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6309320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772454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3598754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5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598935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7" name="Группа 6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358798560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47220441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9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674786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3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8712968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7488" y="3140645"/>
            <a:ext cx="8712968" cy="360363"/>
          </a:xfrm>
          <a:noFill/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2097944"/>
            <a:ext cx="8064896" cy="864368"/>
          </a:xfrm>
        </p:spPr>
        <p:txBody>
          <a:bodyPr/>
          <a:lstStyle>
            <a:lvl1pPr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2138852" y="3641656"/>
            <a:ext cx="8061604" cy="8643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Название слайда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200456" y="3139587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202386" y="2097943"/>
            <a:ext cx="601642" cy="864369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  <a:p>
            <a:pPr lvl="0"/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200456" y="3641126"/>
            <a:ext cx="603572" cy="86542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52704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9316540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5173" y="2132856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198141" y="2131798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85173" y="2671967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198141" y="267090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5" hasCustomPrompt="1"/>
          </p:nvPr>
        </p:nvSpPr>
        <p:spPr>
          <a:xfrm>
            <a:off x="1485173" y="3210020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10198141" y="3208962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206122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75912482"/>
              </p:ext>
            </p:extLst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1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0" name="Picture 1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</p:nvPr>
        </p:nvSpPr>
        <p:spPr>
          <a:xfrm>
            <a:off x="6288617" y="1628800"/>
            <a:ext cx="5568951" cy="172819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4005064"/>
            <a:ext cx="5568951" cy="1944216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285481" y="3645023"/>
            <a:ext cx="5568952" cy="360039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13940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5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719853" y="1052736"/>
            <a:ext cx="6121400" cy="4896252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4738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20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628800"/>
            <a:ext cx="748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8208000" y="1628800"/>
            <a:ext cx="3648000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9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2" y="1268760"/>
            <a:ext cx="748800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30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8208000" y="1268760"/>
            <a:ext cx="3649570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0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3073809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512000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9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334433" y="1047150"/>
            <a:ext cx="6121400" cy="4896252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6736863" y="1047150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202781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171959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3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sz="quarter" idx="18"/>
          </p:nvPr>
        </p:nvSpPr>
        <p:spPr>
          <a:xfrm>
            <a:off x="5808663" y="1052513"/>
            <a:ext cx="6045200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47752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420846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7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Таблица 3"/>
          <p:cNvSpPr>
            <a:spLocks noGrp="1"/>
          </p:cNvSpPr>
          <p:nvPr>
            <p:ph type="tbl" sz="quarter" idx="18"/>
          </p:nvPr>
        </p:nvSpPr>
        <p:spPr>
          <a:xfrm>
            <a:off x="334433" y="1052513"/>
            <a:ext cx="11519999" cy="4897437"/>
          </a:xfrm>
        </p:spPr>
        <p:txBody>
          <a:bodyPr/>
          <a:lstStyle>
            <a:lvl1pP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5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7018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спасибо за вним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712743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1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772816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ТЕКСТ</a:t>
            </a:r>
          </a:p>
        </p:txBody>
      </p:sp>
      <p:cxnSp>
        <p:nvCxnSpPr>
          <p:cNvPr id="4" name="Прямая соединительная линия 3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6" name="Группа 5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0" name="Прямая соединительная линия 9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21964546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E15C7E-8E42-4CAD-B0D7-772BB1BECA18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5FE15-6E0E-4628-8E1A-33F3370524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8676079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22A99B-4CC6-4229-99BC-C2D6D2A88BD4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56FE70-B4D4-4031-BFB3-EC2AD3C78B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764029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9B059-ABBB-49B1-B08F-A0A020BE985B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5D778-6BB6-4094-A9BE-B4E07869EC2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369206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385DD-D9E8-4FBA-88B5-2E6F2CC58FFD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491443-01E4-49D1-B2E1-77416E0C6B4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735098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BEBA0-1C26-4FEC-A75A-C7E3521E7D8C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E95E2A-9B06-40A7-9B3A-EAF3C16EA1A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6963807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3B884-B765-4BC2-AB90-54220000B8F3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01AC9-CDE7-400A-9485-B8CA00A8830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84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8470777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7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8470777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20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83655" y="1268760"/>
            <a:ext cx="8473915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cxnSp>
        <p:nvCxnSpPr>
          <p:cNvPr id="38" name="Прямая соединительная линия 37"/>
          <p:cNvCxnSpPr/>
          <p:nvPr userDrawn="1"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70517655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A0A08-1B0D-49F3-AC51-C399A3DD2291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E02C3-C1CE-4B93-B54D-19B2BBC7B9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6205466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4D7138-7441-498D-9E6E-FDF8367EC82E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8CA92-96D2-4740-BAEE-75F86427C0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6575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8FAF6-AD83-4853-9461-BDBE4958AA06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3EC35-3E58-49A3-B047-AF9621C39D3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757371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2CB8A-725E-42E5-B28F-D6001716E81D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A144B2-737D-425A-A68A-76E2486DAF3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517678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D22F7-922F-4190-B23B-C6CAD5C618F1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3CBA29-0C42-495A-9557-92A88DD81FE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6140208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C19280-BEDF-4694-99AC-2CB3ADAE4A2C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E8BFC-63E8-4E7B-A232-0AD3A920564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77660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1795BE-D3C4-47F5-8493-BEBB9DAE9B73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574D8-2952-4550-8471-0BEC143296D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5146189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46A4B2-3941-448D-BC12-21C4719C90A9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AD7D0-113E-4283-8A4D-6476B73C81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1432468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B3ACC-D9CF-4B11-9171-407D08823169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ADE193-CF5B-480C-B12F-19F3CB4CCD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7101715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BCC4B-8F68-4167-A3EC-5278398BDE52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3848F-8771-4389-AA32-1317BB61FA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0199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8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2" y="1834235"/>
            <a:ext cx="2665224" cy="166677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0" name="Текст 12"/>
          <p:cNvSpPr>
            <a:spLocks noGrp="1"/>
          </p:cNvSpPr>
          <p:nvPr>
            <p:ph type="body" sz="quarter" idx="15"/>
          </p:nvPr>
        </p:nvSpPr>
        <p:spPr>
          <a:xfrm>
            <a:off x="3385223" y="1834235"/>
            <a:ext cx="5447081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2" name="Текст 12"/>
          <p:cNvSpPr>
            <a:spLocks noGrp="1"/>
          </p:cNvSpPr>
          <p:nvPr>
            <p:ph type="body" sz="quarter" idx="18"/>
          </p:nvPr>
        </p:nvSpPr>
        <p:spPr>
          <a:xfrm>
            <a:off x="328211" y="3869808"/>
            <a:ext cx="2665224" cy="1719432"/>
          </a:xfrm>
          <a:solidFill>
            <a:srgbClr val="ABD2EF"/>
          </a:solidFill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9"/>
          </p:nvPr>
        </p:nvSpPr>
        <p:spPr>
          <a:xfrm>
            <a:off x="3383655" y="3869808"/>
            <a:ext cx="5447081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  <p:sp>
        <p:nvSpPr>
          <p:cNvPr id="16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2659002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7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3383655" y="1268760"/>
            <a:ext cx="5449099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/>
          </p:nvPr>
        </p:nvSpPr>
        <p:spPr>
          <a:xfrm>
            <a:off x="9193913" y="1834235"/>
            <a:ext cx="2660520" cy="166677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2"/>
          </p:nvPr>
        </p:nvSpPr>
        <p:spPr>
          <a:xfrm>
            <a:off x="9192345" y="3869808"/>
            <a:ext cx="2660520" cy="171943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0" name="Текст 7"/>
          <p:cNvSpPr>
            <a:spLocks noGrp="1"/>
          </p:cNvSpPr>
          <p:nvPr>
            <p:ph type="body" sz="quarter" idx="23" hasCustomPrompt="1"/>
          </p:nvPr>
        </p:nvSpPr>
        <p:spPr>
          <a:xfrm>
            <a:off x="9192345" y="1268760"/>
            <a:ext cx="2661506" cy="359975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2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graphicFrame>
        <p:nvGraphicFramePr>
          <p:cNvPr id="38" name="Объект 37" hidden="1"/>
          <p:cNvGraphicFramePr>
            <a:graphicFrameLocks noChangeAspect="1"/>
          </p:cNvGraphicFramePr>
          <p:nvPr userDrawn="1">
            <p:custDataLst>
              <p:tags r:id="rId3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079" name="Слайд think-cell" r:id="rId7" imgW="353" imgH="353" progId="TCLayout.ActiveDocument.1">
                  <p:embed/>
                </p:oleObj>
              </mc:Choice>
              <mc:Fallback>
                <p:oleObj name="Слайд think-cell" r:id="rId7" imgW="353" imgH="353" progId="TCLayout.ActiveDocument.1">
                  <p:embed/>
                  <p:pic>
                    <p:nvPicPr>
                      <p:cNvPr id="38" name="Объект 37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9" name="Прямая соединительная линия 38"/>
          <p:cNvCxnSpPr/>
          <p:nvPr userDrawn="1"/>
        </p:nvCxnSpPr>
        <p:spPr>
          <a:xfrm flipV="1">
            <a:off x="328211" y="3663518"/>
            <a:ext cx="11526221" cy="855"/>
          </a:xfrm>
          <a:prstGeom prst="line">
            <a:avLst/>
          </a:prstGeom>
          <a:solidFill>
            <a:srgbClr val="AE2C25"/>
          </a:solidFill>
          <a:ln w="12700">
            <a:solidFill>
              <a:schemeClr val="bg1">
                <a:lumMod val="50000"/>
              </a:schemeClr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3894437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4D992-1DFE-4520-B132-FA33858340CE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976BB-DACC-4BD6-A1C2-E5BE36E0CB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1467307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9AA7EC-8A36-4B69-A0D2-E7F9E4A0A462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2075-3C5F-432F-BE83-5CD993A8A8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8763067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FC019-B8E6-4F09-9A5B-8041B7E0A78E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4DB542-D78B-4FC0-9041-C016D6F0D96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5480900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99A1-A906-4BF3-B199-5F29FD1FCC58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B405A-DBCE-4A87-8A91-06F3A3AFBCC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145503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84D910-120E-4F16-94BA-9A4743D8840B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A9CEA7-943E-40C2-9389-7648AD5518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0762012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185DA-8D6D-413C-A561-A809F4710814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3BE2F4-4CF5-4FF4-BFD5-94E0C419F4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1985710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5265915"/>
      </p:ext>
    </p:extLst>
  </p:cSld>
  <p:clrMapOvr>
    <a:masterClrMapping/>
  </p:clrMapOvr>
  <p:hf hd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395280"/>
      </p:ext>
    </p:extLst>
  </p:cSld>
  <p:clrMapOvr>
    <a:masterClrMapping/>
  </p:clrMapOvr>
  <p:hf hd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334228"/>
      </p:ext>
    </p:extLst>
  </p:cSld>
  <p:clrMapOvr>
    <a:masterClrMapping/>
  </p:clrMapOvr>
  <p:hf hd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33964"/>
      </p:ext>
    </p:extLst>
  </p:cSld>
  <p:clrMapOvr>
    <a:masterClrMapping/>
  </p:clrMapOvr>
  <p:hf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2'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092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334433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Текст 12"/>
          <p:cNvSpPr>
            <a:spLocks noGrp="1"/>
          </p:cNvSpPr>
          <p:nvPr>
            <p:ph type="body" sz="quarter" idx="21"/>
          </p:nvPr>
        </p:nvSpPr>
        <p:spPr>
          <a:xfrm>
            <a:off x="2069774" y="1816952"/>
            <a:ext cx="3839832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2"/>
          </p:nvPr>
        </p:nvSpPr>
        <p:spPr>
          <a:xfrm>
            <a:off x="6456040" y="1814120"/>
            <a:ext cx="1441088" cy="745200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2"/>
          <p:cNvSpPr>
            <a:spLocks noGrp="1"/>
          </p:cNvSpPr>
          <p:nvPr>
            <p:ph type="body" sz="quarter" idx="23"/>
          </p:nvPr>
        </p:nvSpPr>
        <p:spPr>
          <a:xfrm>
            <a:off x="8195530" y="1816952"/>
            <a:ext cx="3652679" cy="745200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2"/>
          <p:cNvSpPr>
            <a:spLocks noGrp="1"/>
          </p:cNvSpPr>
          <p:nvPr>
            <p:ph type="body" sz="quarter" idx="24"/>
          </p:nvPr>
        </p:nvSpPr>
        <p:spPr>
          <a:xfrm>
            <a:off x="328211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25"/>
          </p:nvPr>
        </p:nvSpPr>
        <p:spPr>
          <a:xfrm>
            <a:off x="2063552" y="2891836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26"/>
          </p:nvPr>
        </p:nvSpPr>
        <p:spPr>
          <a:xfrm>
            <a:off x="6449818" y="2895184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27"/>
          </p:nvPr>
        </p:nvSpPr>
        <p:spPr>
          <a:xfrm>
            <a:off x="8189308" y="2891836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28"/>
          </p:nvPr>
        </p:nvSpPr>
        <p:spPr>
          <a:xfrm>
            <a:off x="323135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4" name="Текст 12"/>
          <p:cNvSpPr>
            <a:spLocks noGrp="1"/>
          </p:cNvSpPr>
          <p:nvPr>
            <p:ph type="body" sz="quarter" idx="29"/>
          </p:nvPr>
        </p:nvSpPr>
        <p:spPr>
          <a:xfrm>
            <a:off x="2058476" y="3973158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5" name="Текст 12"/>
          <p:cNvSpPr>
            <a:spLocks noGrp="1"/>
          </p:cNvSpPr>
          <p:nvPr>
            <p:ph type="body" sz="quarter" idx="30"/>
          </p:nvPr>
        </p:nvSpPr>
        <p:spPr>
          <a:xfrm>
            <a:off x="6444742" y="3974833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12"/>
          <p:cNvSpPr>
            <a:spLocks noGrp="1"/>
          </p:cNvSpPr>
          <p:nvPr>
            <p:ph type="body" sz="quarter" idx="31"/>
          </p:nvPr>
        </p:nvSpPr>
        <p:spPr>
          <a:xfrm>
            <a:off x="8184232" y="3973158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12"/>
          <p:cNvSpPr>
            <a:spLocks noGrp="1"/>
          </p:cNvSpPr>
          <p:nvPr>
            <p:ph type="body" sz="quarter" idx="32"/>
          </p:nvPr>
        </p:nvSpPr>
        <p:spPr>
          <a:xfrm>
            <a:off x="321989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9" name="Текст 12"/>
          <p:cNvSpPr>
            <a:spLocks noGrp="1"/>
          </p:cNvSpPr>
          <p:nvPr>
            <p:ph type="body" sz="quarter" idx="33"/>
          </p:nvPr>
        </p:nvSpPr>
        <p:spPr>
          <a:xfrm>
            <a:off x="2057330" y="5054481"/>
            <a:ext cx="3839832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0" name="Текст 12"/>
          <p:cNvSpPr>
            <a:spLocks noGrp="1"/>
          </p:cNvSpPr>
          <p:nvPr>
            <p:ph type="body" sz="quarter" idx="34"/>
          </p:nvPr>
        </p:nvSpPr>
        <p:spPr>
          <a:xfrm>
            <a:off x="6443596" y="5054481"/>
            <a:ext cx="1441088" cy="743785"/>
          </a:xfrm>
          <a:solidFill>
            <a:srgbClr val="ABD2EF"/>
          </a:solidFill>
          <a:ln>
            <a:noFill/>
          </a:ln>
        </p:spPr>
        <p:txBody>
          <a:bodyPr anchor="ctr"/>
          <a:lstStyle>
            <a:lvl1pPr algn="ctr">
              <a:buClr>
                <a:schemeClr val="tx1">
                  <a:lumMod val="90000"/>
                  <a:lumOff val="10000"/>
                </a:schemeClr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chemeClr val="tx1">
                  <a:lumMod val="90000"/>
                  <a:lumOff val="10000"/>
                </a:schemeClr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1" name="Текст 12"/>
          <p:cNvSpPr>
            <a:spLocks noGrp="1"/>
          </p:cNvSpPr>
          <p:nvPr>
            <p:ph type="body" sz="quarter" idx="35"/>
          </p:nvPr>
        </p:nvSpPr>
        <p:spPr>
          <a:xfrm>
            <a:off x="8183086" y="5054481"/>
            <a:ext cx="3652679" cy="751638"/>
          </a:xfrm>
          <a:ln>
            <a:noFill/>
          </a:ln>
        </p:spPr>
        <p:txBody>
          <a:bodyPr anchor="ctr"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3" name="Текст 7"/>
          <p:cNvSpPr>
            <a:spLocks noGrp="1"/>
          </p:cNvSpPr>
          <p:nvPr>
            <p:ph type="body" sz="quarter" idx="17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44" name="Текст 7"/>
          <p:cNvSpPr>
            <a:spLocks noGrp="1"/>
          </p:cNvSpPr>
          <p:nvPr>
            <p:ph type="body" sz="quarter" idx="18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3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2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2663952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0646136"/>
      </p:ext>
    </p:extLst>
  </p:cSld>
  <p:clrMapOvr>
    <a:masterClrMapping/>
  </p:clrMapOvr>
  <p:hf hd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819166"/>
      </p:ext>
    </p:extLst>
  </p:cSld>
  <p:clrMapOvr>
    <a:masterClrMapping/>
  </p:clrMapOvr>
  <p:hf hd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459969"/>
      </p:ext>
    </p:extLst>
  </p:cSld>
  <p:clrMapOvr>
    <a:masterClrMapping/>
  </p:clrMapOvr>
  <p:hf hdr="0" dt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956816"/>
      </p:ext>
    </p:extLst>
  </p:cSld>
  <p:clrMapOvr>
    <a:masterClrMapping/>
  </p:clrMapOvr>
  <p:hf hd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608128"/>
      </p:ext>
    </p:extLst>
  </p:cSld>
  <p:clrMapOvr>
    <a:masterClrMapping/>
  </p:clrMapOvr>
  <p:hf hd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9469001"/>
      </p:ext>
    </p:extLst>
  </p:cSld>
  <p:clrMapOvr>
    <a:masterClrMapping/>
  </p:clrMapOvr>
  <p:hf hd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8658005"/>
      </p:ext>
    </p:extLst>
  </p:cSld>
  <p:clrMapOvr>
    <a:masterClrMapping/>
  </p:clrMapOvr>
  <p:hf hd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666674"/>
      </p:ext>
    </p:extLst>
  </p:cSld>
  <p:clrMapOvr>
    <a:masterClrMapping/>
  </p:clrMapOvr>
  <p:hf hdr="0" dt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5809578"/>
      </p:ext>
    </p:extLst>
  </p:cSld>
  <p:clrMapOvr>
    <a:masterClrMapping/>
  </p:clrMapOvr>
  <p:hf hd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4259521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+1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16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1768902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6"/>
          </p:nvPr>
        </p:nvSpPr>
        <p:spPr>
          <a:xfrm>
            <a:off x="334434" y="4036764"/>
            <a:ext cx="5568951" cy="1840508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1628800"/>
            <a:ext cx="5568951" cy="424847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latin typeface="Calibri" panose="020F050202020403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3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334432" y="3650575"/>
            <a:ext cx="5568952" cy="36000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73634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0" orient="horz" pos="709">
          <p15:clr>
            <a:srgbClr val="FBAE40"/>
          </p15:clr>
        </p15:guide>
        <p15:guide id="1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167460"/>
      </p:ext>
    </p:extLst>
  </p:cSld>
  <p:clrMapOvr>
    <a:masterClrMapping/>
  </p:clrMapOvr>
  <p:hf hd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9031258"/>
      </p:ext>
    </p:extLst>
  </p:cSld>
  <p:clrMapOvr>
    <a:masterClrMapping/>
  </p:clrMapOvr>
  <p:hf hd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2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340768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4400" b="1">
                <a:solidFill>
                  <a:srgbClr val="294790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42" name="Прямая соединительная линия 41"/>
          <p:cNvCxnSpPr/>
          <p:nvPr userDrawn="1"/>
        </p:nvCxnSpPr>
        <p:spPr>
          <a:xfrm>
            <a:off x="0" y="5193184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43" name="Прямая соединительная линия 42"/>
          <p:cNvCxnSpPr/>
          <p:nvPr userDrawn="1"/>
        </p:nvCxnSpPr>
        <p:spPr>
          <a:xfrm>
            <a:off x="0" y="5178146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160949147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Баз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39" name="Слайд think-cell" r:id="rId5" imgW="360" imgH="360" progId="TCLayout.ActiveDocument.1">
                  <p:embed/>
                </p:oleObj>
              </mc:Choice>
              <mc:Fallback>
                <p:oleObj name="Слайд think-cell" r:id="rId5" imgW="360" imgH="360" progId="TCLayout.ActiveDocument.1">
                  <p:embed/>
                  <p:pic>
                    <p:nvPicPr>
                      <p:cNvPr id="4" name="Объект 3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 hidden="1"/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1800" b="0" i="0" baseline="0" dirty="0" err="1">
              <a:solidFill>
                <a:schemeClr val="bg1"/>
              </a:solidFill>
              <a:latin typeface="Calibri Light" panose="020F0302020204030204" pitchFamily="34" charset="0"/>
              <a:ea typeface="+mj-ea"/>
              <a:cs typeface="+mj-cs"/>
              <a:sym typeface="Calibri Light" panose="020F0302020204030204" pitchFamily="34" charset="0"/>
            </a:endParaRPr>
          </a:p>
        </p:txBody>
      </p:sp>
      <p:sp>
        <p:nvSpPr>
          <p:cNvPr id="3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334433" y="6309320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332086"/>
            <a:ext cx="11520000" cy="78581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4174049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еребивоч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3" name="Слайд think-cell" r:id="rId4" imgW="270" imgH="270" progId="TCLayout.ActiveDocument.1">
                  <p:embed/>
                </p:oleObj>
              </mc:Choice>
              <mc:Fallback>
                <p:oleObj name="Слайд think-cell" r:id="rId4" imgW="270" imgH="270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0" y="1598935"/>
            <a:ext cx="12192000" cy="18300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/>
          </a:bodyPr>
          <a:lstStyle>
            <a:lvl1pPr algn="ctr">
              <a:defRPr sz="5400" b="1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>
            <a:off x="4655840" y="4932770"/>
            <a:ext cx="756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6" name="Прямая соединительная линия 5"/>
          <p:cNvCxnSpPr/>
          <p:nvPr userDrawn="1"/>
        </p:nvCxnSpPr>
        <p:spPr>
          <a:xfrm>
            <a:off x="4655840" y="4917732"/>
            <a:ext cx="756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grpSp>
        <p:nvGrpSpPr>
          <p:cNvPr id="7" name="Группа 6"/>
          <p:cNvGrpSpPr/>
          <p:nvPr userDrawn="1"/>
        </p:nvGrpSpPr>
        <p:grpSpPr>
          <a:xfrm>
            <a:off x="1487488" y="4642666"/>
            <a:ext cx="2808312" cy="1039958"/>
            <a:chOff x="1487488" y="4642666"/>
            <a:chExt cx="3528392" cy="1306614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87488" y="4642666"/>
              <a:ext cx="3528392" cy="83758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767" y="5582108"/>
              <a:ext cx="993054" cy="367172"/>
            </a:xfrm>
            <a:prstGeom prst="rect">
              <a:avLst/>
            </a:prstGeom>
          </p:spPr>
        </p:pic>
      </p:grpSp>
      <p:cxnSp>
        <p:nvCxnSpPr>
          <p:cNvPr id="11" name="Прямая соединительная линия 10"/>
          <p:cNvCxnSpPr/>
          <p:nvPr userDrawn="1"/>
        </p:nvCxnSpPr>
        <p:spPr>
          <a:xfrm>
            <a:off x="0" y="4932770"/>
            <a:ext cx="1080000" cy="0"/>
          </a:xfrm>
          <a:prstGeom prst="line">
            <a:avLst/>
          </a:prstGeom>
          <a:solidFill>
            <a:srgbClr val="AE2C25"/>
          </a:solidFill>
          <a:ln w="22225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12" name="Прямая соединительная линия 11"/>
          <p:cNvCxnSpPr/>
          <p:nvPr userDrawn="1"/>
        </p:nvCxnSpPr>
        <p:spPr>
          <a:xfrm>
            <a:off x="0" y="4917732"/>
            <a:ext cx="1080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</p:spTree>
    <p:extLst>
      <p:ext uri="{BB962C8B-B14F-4D97-AF65-F5344CB8AC3E}">
        <p14:creationId xmlns:p14="http://schemas.microsoft.com/office/powerpoint/2010/main" val="2424652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екст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7"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3" name="Объект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Текст 10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520000" cy="4896544"/>
          </a:xfrm>
        </p:spPr>
        <p:txBody>
          <a:bodyPr/>
          <a:lstStyle>
            <a:lvl1pPr>
              <a:spcBef>
                <a:spcPts val="600"/>
              </a:spcBef>
              <a:buClr>
                <a:srgbClr val="2D3494"/>
              </a:buClr>
              <a:defRPr sz="1400" b="0" i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79794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11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8712968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7488" y="3140645"/>
            <a:ext cx="8712968" cy="360363"/>
          </a:xfrm>
          <a:noFill/>
        </p:spPr>
        <p:txBody>
          <a:bodyPr anchor="ctr"/>
          <a:lstStyle>
            <a:lvl1pPr algn="l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9" hasCustomPrompt="1"/>
          </p:nvPr>
        </p:nvSpPr>
        <p:spPr>
          <a:xfrm>
            <a:off x="2135560" y="2097944"/>
            <a:ext cx="8064896" cy="864368"/>
          </a:xfrm>
        </p:spPr>
        <p:txBody>
          <a:bodyPr/>
          <a:lstStyle>
            <a:lvl1pPr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Название слайда</a:t>
            </a:r>
          </a:p>
        </p:txBody>
      </p:sp>
      <p:sp>
        <p:nvSpPr>
          <p:cNvPr id="13" name="Текст 2"/>
          <p:cNvSpPr>
            <a:spLocks noGrp="1"/>
          </p:cNvSpPr>
          <p:nvPr>
            <p:ph type="body" sz="quarter" idx="20" hasCustomPrompt="1"/>
          </p:nvPr>
        </p:nvSpPr>
        <p:spPr>
          <a:xfrm>
            <a:off x="2138852" y="3641656"/>
            <a:ext cx="8061604" cy="864369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bg2"/>
              </a:buClr>
              <a:buSzTx/>
              <a:buFont typeface="Arial" pitchFamily="34" charset="0"/>
              <a:buNone/>
              <a:tabLst/>
              <a:defRPr/>
            </a:pPr>
            <a:r>
              <a:rPr lang="ru-RU" dirty="0"/>
              <a:t>Название слайда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200456" y="3139587"/>
            <a:ext cx="603572" cy="36247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7" name="Текст 2"/>
          <p:cNvSpPr>
            <a:spLocks noGrp="1"/>
          </p:cNvSpPr>
          <p:nvPr>
            <p:ph type="body" sz="quarter" idx="23" hasCustomPrompt="1"/>
          </p:nvPr>
        </p:nvSpPr>
        <p:spPr>
          <a:xfrm>
            <a:off x="10202386" y="2097943"/>
            <a:ext cx="601642" cy="864369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  <a:p>
            <a:pPr lvl="0"/>
            <a:endParaRPr lang="ru-RU" dirty="0"/>
          </a:p>
        </p:txBody>
      </p:sp>
      <p:sp>
        <p:nvSpPr>
          <p:cNvPr id="19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200456" y="3641126"/>
            <a:ext cx="603572" cy="865427"/>
          </a:xfrm>
        </p:spPr>
        <p:txBody>
          <a:bodyPr/>
          <a:lstStyle>
            <a:lvl1pPr algn="ctr">
              <a:defRPr sz="1400" b="1">
                <a:solidFill>
                  <a:srgbClr val="2F3696"/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785903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</p:spTree>
    <p:extLst>
      <p:ext uri="{BB962C8B-B14F-4D97-AF65-F5344CB8AC3E}">
        <p14:creationId xmlns:p14="http://schemas.microsoft.com/office/powerpoint/2010/main" val="66750572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35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Текст 11"/>
          <p:cNvSpPr>
            <a:spLocks noGrp="1"/>
          </p:cNvSpPr>
          <p:nvPr>
            <p:ph type="body" sz="quarter" idx="16" hasCustomPrompt="1"/>
          </p:nvPr>
        </p:nvSpPr>
        <p:spPr>
          <a:xfrm>
            <a:off x="1487488" y="1591629"/>
            <a:ext cx="9316540" cy="360363"/>
          </a:xfrm>
          <a:noFill/>
          <a:ln>
            <a:noFill/>
          </a:ln>
        </p:spPr>
        <p:txBody>
          <a:bodyPr anchor="ctr"/>
          <a:lstStyle>
            <a:lvl1pPr algn="l">
              <a:defRPr sz="1400" b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главы</a:t>
            </a:r>
          </a:p>
        </p:txBody>
      </p:sp>
      <p:sp>
        <p:nvSpPr>
          <p:cNvPr id="20" name="Текст 11"/>
          <p:cNvSpPr>
            <a:spLocks noGrp="1"/>
          </p:cNvSpPr>
          <p:nvPr>
            <p:ph type="body" sz="quarter" idx="18" hasCustomPrompt="1"/>
          </p:nvPr>
        </p:nvSpPr>
        <p:spPr>
          <a:xfrm>
            <a:off x="1485173" y="2132856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15" name="Текст 2"/>
          <p:cNvSpPr>
            <a:spLocks noGrp="1"/>
          </p:cNvSpPr>
          <p:nvPr>
            <p:ph type="body" sz="quarter" idx="21" hasCustomPrompt="1"/>
          </p:nvPr>
        </p:nvSpPr>
        <p:spPr>
          <a:xfrm>
            <a:off x="10200456" y="159162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6" name="Текст 2"/>
          <p:cNvSpPr>
            <a:spLocks noGrp="1"/>
          </p:cNvSpPr>
          <p:nvPr>
            <p:ph type="body" sz="quarter" idx="22" hasCustomPrompt="1"/>
          </p:nvPr>
        </p:nvSpPr>
        <p:spPr>
          <a:xfrm>
            <a:off x="10198141" y="2131798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4" name="Текст 11"/>
          <p:cNvSpPr>
            <a:spLocks noGrp="1"/>
          </p:cNvSpPr>
          <p:nvPr>
            <p:ph type="body" sz="quarter" idx="23" hasCustomPrompt="1"/>
          </p:nvPr>
        </p:nvSpPr>
        <p:spPr>
          <a:xfrm>
            <a:off x="1485173" y="2671967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1" name="Текст 2"/>
          <p:cNvSpPr>
            <a:spLocks noGrp="1"/>
          </p:cNvSpPr>
          <p:nvPr>
            <p:ph type="body" sz="quarter" idx="24" hasCustomPrompt="1"/>
          </p:nvPr>
        </p:nvSpPr>
        <p:spPr>
          <a:xfrm>
            <a:off x="10198141" y="2670909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22" name="Текст 11"/>
          <p:cNvSpPr>
            <a:spLocks noGrp="1"/>
          </p:cNvSpPr>
          <p:nvPr>
            <p:ph type="body" sz="quarter" idx="25" hasCustomPrompt="1"/>
          </p:nvPr>
        </p:nvSpPr>
        <p:spPr>
          <a:xfrm>
            <a:off x="1485173" y="3210020"/>
            <a:ext cx="9316540" cy="360363"/>
          </a:xfrm>
          <a:noFill/>
        </p:spPr>
        <p:txBody>
          <a:bodyPr anchor="ctr"/>
          <a:lstStyle>
            <a:lvl1pPr algn="l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Название следующей главы</a:t>
            </a:r>
          </a:p>
        </p:txBody>
      </p:sp>
      <p:sp>
        <p:nvSpPr>
          <p:cNvPr id="23" name="Текст 2"/>
          <p:cNvSpPr>
            <a:spLocks noGrp="1"/>
          </p:cNvSpPr>
          <p:nvPr>
            <p:ph type="body" sz="quarter" idx="26" hasCustomPrompt="1"/>
          </p:nvPr>
        </p:nvSpPr>
        <p:spPr>
          <a:xfrm>
            <a:off x="10198141" y="3208962"/>
            <a:ext cx="603572" cy="362477"/>
          </a:xfrm>
        </p:spPr>
        <p:txBody>
          <a:bodyPr/>
          <a:lstStyle>
            <a:lvl1pPr algn="ctr"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№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15760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+2 бло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59" name="Слайд think-cell" r:id="rId4" imgW="360" imgH="360" progId="TCLayout.ActiveDocument.1">
                  <p:embed/>
                </p:oleObj>
              </mc:Choice>
              <mc:Fallback>
                <p:oleObj name="Слайд think-cell" r:id="rId4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Текст 12"/>
          <p:cNvSpPr>
            <a:spLocks noGrp="1"/>
          </p:cNvSpPr>
          <p:nvPr>
            <p:ph type="body" sz="quarter" idx="15"/>
          </p:nvPr>
        </p:nvSpPr>
        <p:spPr>
          <a:xfrm>
            <a:off x="334434" y="1628800"/>
            <a:ext cx="5568951" cy="4320480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/>
          </p:nvPr>
        </p:nvSpPr>
        <p:spPr>
          <a:xfrm>
            <a:off x="6288617" y="1628800"/>
            <a:ext cx="5568951" cy="1728191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/>
          </p:nvPr>
        </p:nvSpPr>
        <p:spPr>
          <a:xfrm>
            <a:off x="6288617" y="4005064"/>
            <a:ext cx="5568951" cy="1944216"/>
          </a:xfrm>
          <a:ln>
            <a:noFill/>
          </a:ln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endParaRPr lang="ru-RU" dirty="0"/>
          </a:p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9" name="Текст 7"/>
          <p:cNvSpPr>
            <a:spLocks noGrp="1"/>
          </p:cNvSpPr>
          <p:nvPr>
            <p:ph type="body" sz="quarter" idx="19" hasCustomPrompt="1"/>
          </p:nvPr>
        </p:nvSpPr>
        <p:spPr>
          <a:xfrm>
            <a:off x="334433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1" name="Текст 7"/>
          <p:cNvSpPr>
            <a:spLocks noGrp="1"/>
          </p:cNvSpPr>
          <p:nvPr>
            <p:ph type="body" sz="quarter" idx="20" hasCustomPrompt="1"/>
          </p:nvPr>
        </p:nvSpPr>
        <p:spPr>
          <a:xfrm>
            <a:off x="6288618" y="1268760"/>
            <a:ext cx="5568952" cy="360040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22" name="Текст 7"/>
          <p:cNvSpPr>
            <a:spLocks noGrp="1"/>
          </p:cNvSpPr>
          <p:nvPr>
            <p:ph type="body" sz="quarter" idx="21" hasCustomPrompt="1"/>
          </p:nvPr>
        </p:nvSpPr>
        <p:spPr>
          <a:xfrm>
            <a:off x="6285481" y="3645023"/>
            <a:ext cx="5568952" cy="360039"/>
          </a:xfrm>
          <a:solidFill>
            <a:schemeClr val="bg1"/>
          </a:solidFill>
          <a:ln>
            <a:noFill/>
          </a:ln>
          <a:effectLst>
            <a:outerShdw dist="19050" dir="5400000" algn="ctr" rotWithShape="0">
              <a:srgbClr val="2D3494"/>
            </a:outerShdw>
          </a:effectLst>
        </p:spPr>
        <p:txBody>
          <a:bodyPr vert="horz" lIns="72000" tIns="72000" rIns="72000" bIns="72000" rtlCol="0" anchor="ctr" anchorCtr="0">
            <a:noAutofit/>
          </a:bodyPr>
          <a:lstStyle>
            <a:lvl1pPr algn="ctr">
              <a:lnSpc>
                <a:spcPts val="1200"/>
              </a:lnSpc>
              <a:defRPr lang="ru-RU" sz="1400" b="1" u="none" kern="1200" dirty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</a:lstStyle>
          <a:p>
            <a:pPr marL="0" lvl="0" indent="0" algn="ctr" defTabSz="914400" rtl="0" eaLnBrk="1" latinLnBrk="0" hangingPunct="1">
              <a:spcBef>
                <a:spcPts val="0"/>
              </a:spcBef>
              <a:buClr>
                <a:schemeClr val="tx2"/>
              </a:buClr>
              <a:buFont typeface="Arial" pitchFamily="34" charset="0"/>
              <a:buNone/>
            </a:pPr>
            <a:r>
              <a:rPr lang="ru-RU" dirty="0"/>
              <a:t>Тезис блока</a:t>
            </a:r>
          </a:p>
        </p:txBody>
      </p:sp>
      <p:sp>
        <p:nvSpPr>
          <p:cNvPr id="12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857911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03973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лайд с рисун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83" name="Слайд think-cell" r:id="rId4" imgW="353" imgH="353" progId="TCLayout.ActiveDocument.1">
                  <p:embed/>
                </p:oleObj>
              </mc:Choice>
              <mc:Fallback>
                <p:oleObj name="Слайд think-cell" r:id="rId4" imgW="353" imgH="353" progId="TCLayout.ActiveDocument.1">
                  <p:embed/>
                  <p:pic>
                    <p:nvPicPr>
                      <p:cNvPr id="2" name="Объект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>
          <a:xfrm>
            <a:off x="5719853" y="1052736"/>
            <a:ext cx="6121400" cy="4896252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7"/>
          </p:nvPr>
        </p:nvSpPr>
        <p:spPr>
          <a:xfrm>
            <a:off x="334963" y="1052742"/>
            <a:ext cx="5113337" cy="4896537"/>
          </a:xfrm>
        </p:spPr>
        <p:txBody>
          <a:bodyPr/>
          <a:lstStyle>
            <a:lvl1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  <a:lvl2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2pPr>
            <a:lvl3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3pPr>
            <a:lvl4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4pPr>
            <a:lvl5pPr>
              <a:buClr>
                <a:srgbClr val="2D3494"/>
              </a:buClr>
              <a:defRPr sz="140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6" name="Текст 8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3" y="6453336"/>
            <a:ext cx="8929919" cy="288000"/>
          </a:xfrm>
        </p:spPr>
        <p:txBody>
          <a:bodyPr lIns="0" tIns="0" rIns="0" bIns="0" anchor="b" anchorCtr="0"/>
          <a:lstStyle>
            <a:lvl1pPr>
              <a:spcBef>
                <a:spcPts val="300"/>
              </a:spcBef>
              <a:defRPr sz="800" b="0" i="0" baseline="0">
                <a:solidFill>
                  <a:schemeClr val="tx1">
                    <a:lumMod val="90000"/>
                    <a:lumOff val="10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pPr lvl="0"/>
            <a:r>
              <a:rPr lang="ru-RU" dirty="0"/>
              <a:t>Примечания: 1 –</a:t>
            </a:r>
            <a:br>
              <a:rPr lang="ru-RU" dirty="0"/>
            </a:br>
            <a:r>
              <a:rPr lang="ru-RU" dirty="0"/>
              <a:t>Источники:</a:t>
            </a:r>
          </a:p>
        </p:txBody>
      </p:sp>
      <p:sp>
        <p:nvSpPr>
          <p:cNvPr id="8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34433" y="180636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100000"/>
              </a:lnSpc>
              <a:defRPr sz="2000" b="1">
                <a:solidFill>
                  <a:srgbClr val="2D3494"/>
                </a:solidFill>
                <a:latin typeface="Calibri" panose="020F0502020204030204" pitchFamily="34" charset="0"/>
              </a:defRPr>
            </a:lvl1pPr>
          </a:lstStyle>
          <a:p>
            <a:r>
              <a:rPr lang="ru-RU" dirty="0"/>
              <a:t>ЗАГОЛОВОК</a:t>
            </a:r>
            <a:br>
              <a:rPr lang="ru-RU" dirty="0"/>
            </a:br>
            <a:r>
              <a:rPr lang="ru-RU" dirty="0" err="1"/>
              <a:t>ЗАГОЛОВОК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3234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3.jpe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vmlDrawing" Target="../drawings/vmlDrawing1.v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28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slideLayout" Target="../slideLayouts/slideLayout5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slideLayout" Target="../slideLayouts/slideLayout75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slideLayout" Target="../slideLayouts/slideLayout88.xml"/><Relationship Id="rId18" Type="http://schemas.openxmlformats.org/officeDocument/2006/relationships/slideLayout" Target="../slideLayouts/slideLayout93.xml"/><Relationship Id="rId26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78.xml"/><Relationship Id="rId21" Type="http://schemas.openxmlformats.org/officeDocument/2006/relationships/slideLayout" Target="../slideLayouts/slideLayout96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17" Type="http://schemas.openxmlformats.org/officeDocument/2006/relationships/slideLayout" Target="../slideLayouts/slideLayout92.xml"/><Relationship Id="rId25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77.xml"/><Relationship Id="rId16" Type="http://schemas.openxmlformats.org/officeDocument/2006/relationships/slideLayout" Target="../slideLayouts/slideLayout91.xml"/><Relationship Id="rId20" Type="http://schemas.openxmlformats.org/officeDocument/2006/relationships/slideLayout" Target="../slideLayouts/slideLayout95.xml"/><Relationship Id="rId29" Type="http://schemas.openxmlformats.org/officeDocument/2006/relationships/theme" Target="../theme/theme5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24" Type="http://schemas.openxmlformats.org/officeDocument/2006/relationships/slideLayout" Target="../slideLayouts/slideLayout99.xml"/><Relationship Id="rId5" Type="http://schemas.openxmlformats.org/officeDocument/2006/relationships/slideLayout" Target="../slideLayouts/slideLayout80.xml"/><Relationship Id="rId15" Type="http://schemas.openxmlformats.org/officeDocument/2006/relationships/slideLayout" Target="../slideLayouts/slideLayout90.xml"/><Relationship Id="rId23" Type="http://schemas.openxmlformats.org/officeDocument/2006/relationships/slideLayout" Target="../slideLayouts/slideLayout98.xml"/><Relationship Id="rId28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85.xml"/><Relationship Id="rId19" Type="http://schemas.openxmlformats.org/officeDocument/2006/relationships/slideLayout" Target="../slideLayouts/slideLayout94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slideLayout" Target="../slideLayouts/slideLayout89.xml"/><Relationship Id="rId22" Type="http://schemas.openxmlformats.org/officeDocument/2006/relationships/slideLayout" Target="../slideLayouts/slideLayout97.xml"/><Relationship Id="rId27" Type="http://schemas.openxmlformats.org/officeDocument/2006/relationships/slideLayout" Target="../slideLayouts/slideLayout102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slideLayout" Target="../slideLayouts/slideLayout116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5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Relationship Id="rId1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Объект 14" hidden="1"/>
          <p:cNvGraphicFramePr>
            <a:graphicFrameLocks noChangeAspect="1"/>
          </p:cNvGraphicFramePr>
          <p:nvPr>
            <p:custDataLst>
              <p:tags r:id="rId28"/>
            </p:custDataLst>
            <p:extLst/>
          </p:nvPr>
        </p:nvGraphicFramePr>
        <p:xfrm>
          <a:off x="0" y="0"/>
          <a:ext cx="211667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0" name="Слайд think-cell" r:id="rId29" imgW="360" imgH="360" progId="TCLayout.ActiveDocument.1">
                  <p:embed/>
                </p:oleObj>
              </mc:Choice>
              <mc:Fallback>
                <p:oleObj name="Слайд think-cell" r:id="rId29" imgW="360" imgH="360" progId="TCLayout.ActiveDocument.1">
                  <p:embed/>
                  <p:pic>
                    <p:nvPicPr>
                      <p:cNvPr id="15" name="Объект 14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67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4433" y="1260001"/>
            <a:ext cx="11520000" cy="5040311"/>
          </a:xfrm>
          <a:prstGeom prst="rect">
            <a:avLst/>
          </a:prstGeom>
        </p:spPr>
        <p:txBody>
          <a:bodyPr vert="horz" lIns="72000" tIns="72000" rIns="36000" bIns="72000" rtlCol="0">
            <a:no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358344" y="6528475"/>
            <a:ext cx="896832" cy="212893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7" name="Прямая соединительная линия 6"/>
          <p:cNvCxnSpPr/>
          <p:nvPr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14" name="Заголовок 1"/>
          <p:cNvSpPr txBox="1">
            <a:spLocks/>
          </p:cNvSpPr>
          <p:nvPr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  <p:grpSp>
        <p:nvGrpSpPr>
          <p:cNvPr id="9" name="Группа 44"/>
          <p:cNvGrpSpPr>
            <a:grpSpLocks noChangeAspect="1"/>
          </p:cNvGrpSpPr>
          <p:nvPr/>
        </p:nvGrpSpPr>
        <p:grpSpPr>
          <a:xfrm>
            <a:off x="9490022" y="6501839"/>
            <a:ext cx="648071" cy="224086"/>
            <a:chOff x="338369" y="163286"/>
            <a:chExt cx="1440066" cy="497938"/>
          </a:xfrm>
        </p:grpSpPr>
        <p:sp>
          <p:nvSpPr>
            <p:cNvPr id="11" name="AutoShape 4"/>
            <p:cNvSpPr>
              <a:spLocks noChangeAspect="1" noChangeArrowheads="1" noTextEdit="1"/>
            </p:cNvSpPr>
            <p:nvPr/>
          </p:nvSpPr>
          <p:spPr bwMode="auto">
            <a:xfrm>
              <a:off x="338369" y="163286"/>
              <a:ext cx="1429001" cy="493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343111" y="397237"/>
              <a:ext cx="548521" cy="31615"/>
            </a:xfrm>
            <a:custGeom>
              <a:avLst/>
              <a:gdLst/>
              <a:ahLst/>
              <a:cxnLst>
                <a:cxn ang="0">
                  <a:pos x="1505" y="0"/>
                </a:cxn>
                <a:cxn ang="0">
                  <a:pos x="0" y="0"/>
                </a:cxn>
                <a:cxn ang="0">
                  <a:pos x="0" y="84"/>
                </a:cxn>
                <a:cxn ang="0">
                  <a:pos x="1509" y="84"/>
                </a:cxn>
                <a:cxn ang="0">
                  <a:pos x="1505" y="0"/>
                </a:cxn>
              </a:cxnLst>
              <a:rect l="0" t="0" r="r" b="b"/>
              <a:pathLst>
                <a:path w="1509" h="84">
                  <a:moveTo>
                    <a:pt x="1505" y="0"/>
                  </a:moveTo>
                  <a:lnTo>
                    <a:pt x="0" y="0"/>
                  </a:lnTo>
                  <a:lnTo>
                    <a:pt x="0" y="84"/>
                  </a:lnTo>
                  <a:lnTo>
                    <a:pt x="1509" y="84"/>
                  </a:lnTo>
                  <a:lnTo>
                    <a:pt x="1505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1223591" y="397237"/>
              <a:ext cx="548521" cy="31615"/>
            </a:xfrm>
            <a:custGeom>
              <a:avLst/>
              <a:gdLst/>
              <a:ahLst/>
              <a:cxnLst>
                <a:cxn ang="0">
                  <a:pos x="1510" y="0"/>
                </a:cxn>
                <a:cxn ang="0">
                  <a:pos x="9" y="0"/>
                </a:cxn>
                <a:cxn ang="0">
                  <a:pos x="0" y="84"/>
                </a:cxn>
                <a:cxn ang="0">
                  <a:pos x="1510" y="84"/>
                </a:cxn>
                <a:cxn ang="0">
                  <a:pos x="1510" y="0"/>
                </a:cxn>
              </a:cxnLst>
              <a:rect l="0" t="0" r="r" b="b"/>
              <a:pathLst>
                <a:path w="1510" h="84">
                  <a:moveTo>
                    <a:pt x="1510" y="0"/>
                  </a:moveTo>
                  <a:lnTo>
                    <a:pt x="9" y="0"/>
                  </a:lnTo>
                  <a:lnTo>
                    <a:pt x="0" y="84"/>
                  </a:lnTo>
                  <a:lnTo>
                    <a:pt x="1510" y="84"/>
                  </a:lnTo>
                  <a:lnTo>
                    <a:pt x="1510" y="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338369" y="511052"/>
              <a:ext cx="124880" cy="116976"/>
            </a:xfrm>
            <a:custGeom>
              <a:avLst/>
              <a:gdLst/>
              <a:ahLst/>
              <a:cxnLst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8" y="309"/>
                </a:cxn>
                <a:cxn ang="0">
                  <a:pos x="148" y="292"/>
                </a:cxn>
                <a:cxn ang="0">
                  <a:pos x="106" y="283"/>
                </a:cxn>
                <a:cxn ang="0">
                  <a:pos x="106" y="30"/>
                </a:cxn>
                <a:cxn ang="0">
                  <a:pos x="232" y="30"/>
                </a:cxn>
                <a:cxn ang="0">
                  <a:pos x="232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0" y="0"/>
                </a:cxn>
                <a:cxn ang="0">
                  <a:pos x="0" y="17"/>
                </a:cxn>
              </a:cxnLst>
              <a:rect l="0" t="0" r="r" b="b"/>
              <a:pathLst>
                <a:path w="342" h="309">
                  <a:moveTo>
                    <a:pt x="0" y="17"/>
                  </a:move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8" y="309"/>
                  </a:lnTo>
                  <a:lnTo>
                    <a:pt x="148" y="292"/>
                  </a:lnTo>
                  <a:lnTo>
                    <a:pt x="106" y="283"/>
                  </a:lnTo>
                  <a:lnTo>
                    <a:pt x="106" y="30"/>
                  </a:lnTo>
                  <a:lnTo>
                    <a:pt x="232" y="30"/>
                  </a:lnTo>
                  <a:lnTo>
                    <a:pt x="232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0" y="0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485379" y="511052"/>
              <a:ext cx="85361" cy="116976"/>
            </a:xfrm>
            <a:custGeom>
              <a:avLst/>
              <a:gdLst/>
              <a:ahLst/>
              <a:cxnLst>
                <a:cxn ang="0">
                  <a:pos x="148" y="0"/>
                </a:cxn>
                <a:cxn ang="0">
                  <a:pos x="139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39" y="309"/>
                </a:cxn>
                <a:cxn ang="0">
                  <a:pos x="156" y="309"/>
                </a:cxn>
                <a:cxn ang="0">
                  <a:pos x="156" y="292"/>
                </a:cxn>
                <a:cxn ang="0">
                  <a:pos x="139" y="288"/>
                </a:cxn>
                <a:cxn ang="0">
                  <a:pos x="101" y="283"/>
                </a:cxn>
                <a:cxn ang="0">
                  <a:pos x="101" y="178"/>
                </a:cxn>
                <a:cxn ang="0">
                  <a:pos x="127" y="178"/>
                </a:cxn>
                <a:cxn ang="0">
                  <a:pos x="139" y="178"/>
                </a:cxn>
                <a:cxn ang="0">
                  <a:pos x="236" y="81"/>
                </a:cxn>
                <a:cxn ang="0">
                  <a:pos x="148" y="0"/>
                </a:cxn>
                <a:cxn ang="0">
                  <a:pos x="139" y="161"/>
                </a:cxn>
                <a:cxn ang="0">
                  <a:pos x="139" y="161"/>
                </a:cxn>
                <a:cxn ang="0">
                  <a:pos x="118" y="161"/>
                </a:cxn>
                <a:cxn ang="0">
                  <a:pos x="101" y="161"/>
                </a:cxn>
                <a:cxn ang="0">
                  <a:pos x="101" y="21"/>
                </a:cxn>
                <a:cxn ang="0">
                  <a:pos x="118" y="21"/>
                </a:cxn>
                <a:cxn ang="0">
                  <a:pos x="139" y="26"/>
                </a:cxn>
                <a:cxn ang="0">
                  <a:pos x="173" y="93"/>
                </a:cxn>
                <a:cxn ang="0">
                  <a:pos x="139" y="161"/>
                </a:cxn>
              </a:cxnLst>
              <a:rect l="0" t="0" r="r" b="b"/>
              <a:pathLst>
                <a:path w="236" h="309">
                  <a:moveTo>
                    <a:pt x="148" y="0"/>
                  </a:moveTo>
                  <a:lnTo>
                    <a:pt x="139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39" y="309"/>
                  </a:lnTo>
                  <a:lnTo>
                    <a:pt x="156" y="309"/>
                  </a:lnTo>
                  <a:lnTo>
                    <a:pt x="156" y="292"/>
                  </a:lnTo>
                  <a:lnTo>
                    <a:pt x="139" y="288"/>
                  </a:lnTo>
                  <a:lnTo>
                    <a:pt x="101" y="283"/>
                  </a:lnTo>
                  <a:lnTo>
                    <a:pt x="101" y="178"/>
                  </a:lnTo>
                  <a:lnTo>
                    <a:pt x="127" y="178"/>
                  </a:lnTo>
                  <a:lnTo>
                    <a:pt x="139" y="178"/>
                  </a:lnTo>
                  <a:cubicBezTo>
                    <a:pt x="203" y="174"/>
                    <a:pt x="236" y="144"/>
                    <a:pt x="236" y="81"/>
                  </a:cubicBezTo>
                  <a:cubicBezTo>
                    <a:pt x="236" y="26"/>
                    <a:pt x="198" y="0"/>
                    <a:pt x="148" y="0"/>
                  </a:cubicBezTo>
                  <a:close/>
                  <a:moveTo>
                    <a:pt x="139" y="161"/>
                  </a:moveTo>
                  <a:lnTo>
                    <a:pt x="139" y="161"/>
                  </a:lnTo>
                  <a:lnTo>
                    <a:pt x="118" y="161"/>
                  </a:lnTo>
                  <a:lnTo>
                    <a:pt x="101" y="161"/>
                  </a:lnTo>
                  <a:lnTo>
                    <a:pt x="101" y="21"/>
                  </a:lnTo>
                  <a:lnTo>
                    <a:pt x="118" y="21"/>
                  </a:lnTo>
                  <a:cubicBezTo>
                    <a:pt x="122" y="21"/>
                    <a:pt x="131" y="21"/>
                    <a:pt x="139" y="26"/>
                  </a:cubicBezTo>
                  <a:cubicBezTo>
                    <a:pt x="156" y="30"/>
                    <a:pt x="173" y="51"/>
                    <a:pt x="173" y="93"/>
                  </a:cubicBezTo>
                  <a:cubicBezTo>
                    <a:pt x="173" y="123"/>
                    <a:pt x="165" y="152"/>
                    <a:pt x="139" y="161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" name="Freeform 10"/>
            <p:cNvSpPr>
              <a:spLocks noEditPoints="1"/>
            </p:cNvSpPr>
            <p:nvPr/>
          </p:nvSpPr>
          <p:spPr bwMode="auto">
            <a:xfrm>
              <a:off x="594451" y="509471"/>
              <a:ext cx="115395" cy="120137"/>
            </a:xfrm>
            <a:custGeom>
              <a:avLst/>
              <a:gdLst/>
              <a:ahLst/>
              <a:cxnLst>
                <a:cxn ang="0">
                  <a:pos x="160" y="0"/>
                </a:cxn>
                <a:cxn ang="0">
                  <a:pos x="156" y="0"/>
                </a:cxn>
                <a:cxn ang="0">
                  <a:pos x="0" y="156"/>
                </a:cxn>
                <a:cxn ang="0">
                  <a:pos x="156" y="317"/>
                </a:cxn>
                <a:cxn ang="0">
                  <a:pos x="160" y="317"/>
                </a:cxn>
                <a:cxn ang="0">
                  <a:pos x="317" y="156"/>
                </a:cxn>
                <a:cxn ang="0">
                  <a:pos x="160" y="0"/>
                </a:cxn>
                <a:cxn ang="0">
                  <a:pos x="160" y="300"/>
                </a:cxn>
                <a:cxn ang="0">
                  <a:pos x="160" y="300"/>
                </a:cxn>
                <a:cxn ang="0">
                  <a:pos x="156" y="300"/>
                </a:cxn>
                <a:cxn ang="0">
                  <a:pos x="72" y="148"/>
                </a:cxn>
                <a:cxn ang="0">
                  <a:pos x="156" y="17"/>
                </a:cxn>
                <a:cxn ang="0">
                  <a:pos x="245" y="169"/>
                </a:cxn>
                <a:cxn ang="0">
                  <a:pos x="160" y="300"/>
                </a:cxn>
              </a:cxnLst>
              <a:rect l="0" t="0" r="r" b="b"/>
              <a:pathLst>
                <a:path w="317" h="317">
                  <a:moveTo>
                    <a:pt x="160" y="0"/>
                  </a:moveTo>
                  <a:lnTo>
                    <a:pt x="156" y="0"/>
                  </a:lnTo>
                  <a:cubicBezTo>
                    <a:pt x="55" y="0"/>
                    <a:pt x="0" y="55"/>
                    <a:pt x="0" y="156"/>
                  </a:cubicBezTo>
                  <a:cubicBezTo>
                    <a:pt x="0" y="262"/>
                    <a:pt x="55" y="317"/>
                    <a:pt x="156" y="317"/>
                  </a:cubicBezTo>
                  <a:lnTo>
                    <a:pt x="160" y="317"/>
                  </a:lnTo>
                  <a:cubicBezTo>
                    <a:pt x="258" y="317"/>
                    <a:pt x="317" y="262"/>
                    <a:pt x="317" y="156"/>
                  </a:cubicBezTo>
                  <a:cubicBezTo>
                    <a:pt x="317" y="55"/>
                    <a:pt x="262" y="0"/>
                    <a:pt x="160" y="0"/>
                  </a:cubicBezTo>
                  <a:close/>
                  <a:moveTo>
                    <a:pt x="160" y="300"/>
                  </a:moveTo>
                  <a:lnTo>
                    <a:pt x="160" y="300"/>
                  </a:lnTo>
                  <a:lnTo>
                    <a:pt x="156" y="300"/>
                  </a:lnTo>
                  <a:cubicBezTo>
                    <a:pt x="110" y="296"/>
                    <a:pt x="72" y="258"/>
                    <a:pt x="72" y="148"/>
                  </a:cubicBezTo>
                  <a:cubicBezTo>
                    <a:pt x="72" y="55"/>
                    <a:pt x="106" y="21"/>
                    <a:pt x="156" y="17"/>
                  </a:cubicBezTo>
                  <a:cubicBezTo>
                    <a:pt x="207" y="21"/>
                    <a:pt x="245" y="63"/>
                    <a:pt x="245" y="169"/>
                  </a:cubicBezTo>
                  <a:cubicBezTo>
                    <a:pt x="245" y="232"/>
                    <a:pt x="220" y="300"/>
                    <a:pt x="160" y="300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736719" y="509471"/>
              <a:ext cx="105910" cy="120137"/>
            </a:xfrm>
            <a:custGeom>
              <a:avLst/>
              <a:gdLst/>
              <a:ahLst/>
              <a:cxnLst>
                <a:cxn ang="0">
                  <a:pos x="190" y="296"/>
                </a:cxn>
                <a:cxn ang="0">
                  <a:pos x="72" y="156"/>
                </a:cxn>
                <a:cxn ang="0">
                  <a:pos x="173" y="21"/>
                </a:cxn>
                <a:cxn ang="0">
                  <a:pos x="266" y="101"/>
                </a:cxn>
                <a:cxn ang="0">
                  <a:pos x="283" y="101"/>
                </a:cxn>
                <a:cxn ang="0">
                  <a:pos x="283" y="17"/>
                </a:cxn>
                <a:cxn ang="0">
                  <a:pos x="262" y="17"/>
                </a:cxn>
                <a:cxn ang="0">
                  <a:pos x="165" y="0"/>
                </a:cxn>
                <a:cxn ang="0">
                  <a:pos x="0" y="152"/>
                </a:cxn>
                <a:cxn ang="0">
                  <a:pos x="165" y="317"/>
                </a:cxn>
                <a:cxn ang="0">
                  <a:pos x="292" y="287"/>
                </a:cxn>
                <a:cxn ang="0">
                  <a:pos x="292" y="241"/>
                </a:cxn>
                <a:cxn ang="0">
                  <a:pos x="283" y="241"/>
                </a:cxn>
                <a:cxn ang="0">
                  <a:pos x="190" y="296"/>
                </a:cxn>
              </a:cxnLst>
              <a:rect l="0" t="0" r="r" b="b"/>
              <a:pathLst>
                <a:path w="292" h="317">
                  <a:moveTo>
                    <a:pt x="190" y="296"/>
                  </a:moveTo>
                  <a:cubicBezTo>
                    <a:pt x="114" y="296"/>
                    <a:pt x="72" y="224"/>
                    <a:pt x="72" y="156"/>
                  </a:cubicBezTo>
                  <a:cubicBezTo>
                    <a:pt x="72" y="80"/>
                    <a:pt x="110" y="21"/>
                    <a:pt x="173" y="21"/>
                  </a:cubicBezTo>
                  <a:cubicBezTo>
                    <a:pt x="224" y="21"/>
                    <a:pt x="258" y="51"/>
                    <a:pt x="266" y="101"/>
                  </a:cubicBezTo>
                  <a:lnTo>
                    <a:pt x="283" y="101"/>
                  </a:lnTo>
                  <a:lnTo>
                    <a:pt x="283" y="17"/>
                  </a:lnTo>
                  <a:lnTo>
                    <a:pt x="262" y="17"/>
                  </a:lnTo>
                  <a:cubicBezTo>
                    <a:pt x="233" y="8"/>
                    <a:pt x="199" y="0"/>
                    <a:pt x="165" y="0"/>
                  </a:cubicBezTo>
                  <a:cubicBezTo>
                    <a:pt x="76" y="0"/>
                    <a:pt x="0" y="47"/>
                    <a:pt x="0" y="152"/>
                  </a:cubicBezTo>
                  <a:cubicBezTo>
                    <a:pt x="0" y="254"/>
                    <a:pt x="68" y="317"/>
                    <a:pt x="165" y="317"/>
                  </a:cubicBezTo>
                  <a:cubicBezTo>
                    <a:pt x="237" y="317"/>
                    <a:pt x="262" y="300"/>
                    <a:pt x="292" y="287"/>
                  </a:cubicBezTo>
                  <a:lnTo>
                    <a:pt x="292" y="241"/>
                  </a:lnTo>
                  <a:lnTo>
                    <a:pt x="283" y="241"/>
                  </a:lnTo>
                  <a:cubicBezTo>
                    <a:pt x="271" y="279"/>
                    <a:pt x="228" y="296"/>
                    <a:pt x="190" y="296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0" name="Freeform 12"/>
            <p:cNvSpPr>
              <a:spLocks noEditPoints="1"/>
            </p:cNvSpPr>
            <p:nvPr/>
          </p:nvSpPr>
          <p:spPr bwMode="auto">
            <a:xfrm>
              <a:off x="866341" y="511052"/>
              <a:ext cx="91684" cy="116976"/>
            </a:xfrm>
            <a:custGeom>
              <a:avLst/>
              <a:gdLst/>
              <a:ahLst/>
              <a:cxnLst>
                <a:cxn ang="0">
                  <a:pos x="174" y="148"/>
                </a:cxn>
                <a:cxn ang="0">
                  <a:pos x="174" y="144"/>
                </a:cxn>
                <a:cxn ang="0">
                  <a:pos x="241" y="72"/>
                </a:cxn>
                <a:cxn ang="0">
                  <a:pos x="14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40" y="309"/>
                </a:cxn>
                <a:cxn ang="0">
                  <a:pos x="148" y="309"/>
                </a:cxn>
                <a:cxn ang="0">
                  <a:pos x="254" y="228"/>
                </a:cxn>
                <a:cxn ang="0">
                  <a:pos x="174" y="148"/>
                </a:cxn>
                <a:cxn ang="0">
                  <a:pos x="102" y="21"/>
                </a:cxn>
                <a:cxn ang="0">
                  <a:pos x="102" y="21"/>
                </a:cxn>
                <a:cxn ang="0">
                  <a:pos x="140" y="26"/>
                </a:cxn>
                <a:cxn ang="0">
                  <a:pos x="174" y="81"/>
                </a:cxn>
                <a:cxn ang="0">
                  <a:pos x="140" y="136"/>
                </a:cxn>
                <a:cxn ang="0">
                  <a:pos x="127" y="140"/>
                </a:cxn>
                <a:cxn ang="0">
                  <a:pos x="102" y="140"/>
                </a:cxn>
                <a:cxn ang="0">
                  <a:pos x="102" y="21"/>
                </a:cxn>
                <a:cxn ang="0">
                  <a:pos x="140" y="288"/>
                </a:cxn>
                <a:cxn ang="0">
                  <a:pos x="140" y="288"/>
                </a:cxn>
                <a:cxn ang="0">
                  <a:pos x="102" y="271"/>
                </a:cxn>
                <a:cxn ang="0">
                  <a:pos x="102" y="157"/>
                </a:cxn>
                <a:cxn ang="0">
                  <a:pos x="127" y="157"/>
                </a:cxn>
                <a:cxn ang="0">
                  <a:pos x="140" y="157"/>
                </a:cxn>
                <a:cxn ang="0">
                  <a:pos x="190" y="228"/>
                </a:cxn>
                <a:cxn ang="0">
                  <a:pos x="140" y="288"/>
                </a:cxn>
              </a:cxnLst>
              <a:rect l="0" t="0" r="r" b="b"/>
              <a:pathLst>
                <a:path w="254" h="309">
                  <a:moveTo>
                    <a:pt x="174" y="148"/>
                  </a:moveTo>
                  <a:lnTo>
                    <a:pt x="174" y="144"/>
                  </a:lnTo>
                  <a:cubicBezTo>
                    <a:pt x="212" y="136"/>
                    <a:pt x="241" y="110"/>
                    <a:pt x="241" y="72"/>
                  </a:cubicBezTo>
                  <a:cubicBezTo>
                    <a:pt x="241" y="21"/>
                    <a:pt x="199" y="0"/>
                    <a:pt x="140" y="0"/>
                  </a:cubicBez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40" y="309"/>
                  </a:lnTo>
                  <a:lnTo>
                    <a:pt x="148" y="309"/>
                  </a:lnTo>
                  <a:cubicBezTo>
                    <a:pt x="207" y="309"/>
                    <a:pt x="254" y="279"/>
                    <a:pt x="254" y="228"/>
                  </a:cubicBezTo>
                  <a:cubicBezTo>
                    <a:pt x="254" y="174"/>
                    <a:pt x="224" y="152"/>
                    <a:pt x="174" y="148"/>
                  </a:cubicBezTo>
                  <a:close/>
                  <a:moveTo>
                    <a:pt x="102" y="21"/>
                  </a:moveTo>
                  <a:lnTo>
                    <a:pt x="102" y="21"/>
                  </a:lnTo>
                  <a:cubicBezTo>
                    <a:pt x="114" y="21"/>
                    <a:pt x="127" y="21"/>
                    <a:pt x="140" y="26"/>
                  </a:cubicBezTo>
                  <a:cubicBezTo>
                    <a:pt x="161" y="30"/>
                    <a:pt x="174" y="47"/>
                    <a:pt x="174" y="81"/>
                  </a:cubicBezTo>
                  <a:cubicBezTo>
                    <a:pt x="174" y="106"/>
                    <a:pt x="165" y="131"/>
                    <a:pt x="140" y="136"/>
                  </a:cubicBezTo>
                  <a:cubicBezTo>
                    <a:pt x="135" y="136"/>
                    <a:pt x="131" y="140"/>
                    <a:pt x="127" y="140"/>
                  </a:cubicBezTo>
                  <a:lnTo>
                    <a:pt x="102" y="140"/>
                  </a:lnTo>
                  <a:lnTo>
                    <a:pt x="102" y="21"/>
                  </a:lnTo>
                  <a:close/>
                  <a:moveTo>
                    <a:pt x="140" y="288"/>
                  </a:moveTo>
                  <a:lnTo>
                    <a:pt x="140" y="288"/>
                  </a:lnTo>
                  <a:cubicBezTo>
                    <a:pt x="123" y="288"/>
                    <a:pt x="110" y="279"/>
                    <a:pt x="102" y="271"/>
                  </a:cubicBezTo>
                  <a:lnTo>
                    <a:pt x="102" y="157"/>
                  </a:lnTo>
                  <a:lnTo>
                    <a:pt x="127" y="157"/>
                  </a:lnTo>
                  <a:lnTo>
                    <a:pt x="140" y="157"/>
                  </a:lnTo>
                  <a:cubicBezTo>
                    <a:pt x="174" y="165"/>
                    <a:pt x="190" y="190"/>
                    <a:pt x="190" y="228"/>
                  </a:cubicBezTo>
                  <a:cubicBezTo>
                    <a:pt x="190" y="262"/>
                    <a:pt x="174" y="288"/>
                    <a:pt x="140" y="288"/>
                  </a:cubicBez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1" name="Freeform 13"/>
            <p:cNvSpPr>
              <a:spLocks/>
            </p:cNvSpPr>
            <p:nvPr/>
          </p:nvSpPr>
          <p:spPr bwMode="auto">
            <a:xfrm>
              <a:off x="984897" y="511052"/>
              <a:ext cx="85361" cy="116976"/>
            </a:xfrm>
            <a:custGeom>
              <a:avLst/>
              <a:gdLst/>
              <a:ahLst/>
              <a:cxnLst>
                <a:cxn ang="0">
                  <a:pos x="199" y="279"/>
                </a:cxn>
                <a:cxn ang="0">
                  <a:pos x="101" y="279"/>
                </a:cxn>
                <a:cxn ang="0">
                  <a:pos x="101" y="157"/>
                </a:cxn>
                <a:cxn ang="0">
                  <a:pos x="156" y="157"/>
                </a:cxn>
                <a:cxn ang="0">
                  <a:pos x="169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69" y="93"/>
                </a:cxn>
                <a:cxn ang="0">
                  <a:pos x="156" y="136"/>
                </a:cxn>
                <a:cxn ang="0">
                  <a:pos x="101" y="136"/>
                </a:cxn>
                <a:cxn ang="0">
                  <a:pos x="101" y="30"/>
                </a:cxn>
                <a:cxn ang="0">
                  <a:pos x="194" y="30"/>
                </a:cxn>
                <a:cxn ang="0">
                  <a:pos x="207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203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4" y="309"/>
                </a:cxn>
                <a:cxn ang="0">
                  <a:pos x="237" y="220"/>
                </a:cxn>
                <a:cxn ang="0">
                  <a:pos x="220" y="220"/>
                </a:cxn>
                <a:cxn ang="0">
                  <a:pos x="199" y="279"/>
                </a:cxn>
              </a:cxnLst>
              <a:rect l="0" t="0" r="r" b="b"/>
              <a:pathLst>
                <a:path w="237" h="309">
                  <a:moveTo>
                    <a:pt x="199" y="279"/>
                  </a:moveTo>
                  <a:lnTo>
                    <a:pt x="101" y="279"/>
                  </a:lnTo>
                  <a:lnTo>
                    <a:pt x="101" y="157"/>
                  </a:lnTo>
                  <a:lnTo>
                    <a:pt x="156" y="157"/>
                  </a:lnTo>
                  <a:lnTo>
                    <a:pt x="169" y="199"/>
                  </a:lnTo>
                  <a:lnTo>
                    <a:pt x="186" y="199"/>
                  </a:lnTo>
                  <a:cubicBezTo>
                    <a:pt x="182" y="182"/>
                    <a:pt x="182" y="165"/>
                    <a:pt x="182" y="144"/>
                  </a:cubicBezTo>
                  <a:cubicBezTo>
                    <a:pt x="182" y="127"/>
                    <a:pt x="182" y="110"/>
                    <a:pt x="186" y="93"/>
                  </a:cubicBezTo>
                  <a:lnTo>
                    <a:pt x="169" y="93"/>
                  </a:lnTo>
                  <a:lnTo>
                    <a:pt x="156" y="136"/>
                  </a:lnTo>
                  <a:lnTo>
                    <a:pt x="101" y="136"/>
                  </a:lnTo>
                  <a:lnTo>
                    <a:pt x="101" y="30"/>
                  </a:lnTo>
                  <a:lnTo>
                    <a:pt x="194" y="30"/>
                  </a:lnTo>
                  <a:lnTo>
                    <a:pt x="207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203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4" y="309"/>
                  </a:lnTo>
                  <a:lnTo>
                    <a:pt x="237" y="220"/>
                  </a:lnTo>
                  <a:lnTo>
                    <a:pt x="220" y="220"/>
                  </a:lnTo>
                  <a:lnTo>
                    <a:pt x="199" y="279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2" name="Freeform 14"/>
            <p:cNvSpPr>
              <a:spLocks/>
            </p:cNvSpPr>
            <p:nvPr/>
          </p:nvSpPr>
          <p:spPr bwMode="auto">
            <a:xfrm>
              <a:off x="1093969" y="511052"/>
              <a:ext cx="180206" cy="150172"/>
            </a:xfrm>
            <a:custGeom>
              <a:avLst/>
              <a:gdLst/>
              <a:ahLst/>
              <a:cxnLst>
                <a:cxn ang="0">
                  <a:pos x="444" y="26"/>
                </a:cxn>
                <a:cxn ang="0">
                  <a:pos x="490" y="17"/>
                </a:cxn>
                <a:cxn ang="0">
                  <a:pos x="490" y="0"/>
                </a:cxn>
                <a:cxn ang="0">
                  <a:pos x="338" y="0"/>
                </a:cxn>
                <a:cxn ang="0">
                  <a:pos x="338" y="17"/>
                </a:cxn>
                <a:cxn ang="0">
                  <a:pos x="380" y="26"/>
                </a:cxn>
                <a:cxn ang="0">
                  <a:pos x="380" y="283"/>
                </a:cxn>
                <a:cxn ang="0">
                  <a:pos x="275" y="283"/>
                </a:cxn>
                <a:cxn ang="0">
                  <a:pos x="275" y="26"/>
                </a:cxn>
                <a:cxn ang="0">
                  <a:pos x="317" y="17"/>
                </a:cxn>
                <a:cxn ang="0">
                  <a:pos x="317" y="0"/>
                </a:cxn>
                <a:cxn ang="0">
                  <a:pos x="169" y="0"/>
                </a:cxn>
                <a:cxn ang="0">
                  <a:pos x="169" y="17"/>
                </a:cxn>
                <a:cxn ang="0">
                  <a:pos x="211" y="26"/>
                </a:cxn>
                <a:cxn ang="0">
                  <a:pos x="211" y="283"/>
                </a:cxn>
                <a:cxn ang="0">
                  <a:pos x="106" y="283"/>
                </a:cxn>
                <a:cxn ang="0">
                  <a:pos x="106" y="26"/>
                </a:cxn>
                <a:cxn ang="0">
                  <a:pos x="148" y="17"/>
                </a:cxn>
                <a:cxn ang="0">
                  <a:pos x="148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457" y="309"/>
                </a:cxn>
                <a:cxn ang="0">
                  <a:pos x="457" y="398"/>
                </a:cxn>
                <a:cxn ang="0">
                  <a:pos x="474" y="398"/>
                </a:cxn>
                <a:cxn ang="0">
                  <a:pos x="495" y="283"/>
                </a:cxn>
                <a:cxn ang="0">
                  <a:pos x="444" y="283"/>
                </a:cxn>
                <a:cxn ang="0">
                  <a:pos x="444" y="26"/>
                </a:cxn>
              </a:cxnLst>
              <a:rect l="0" t="0" r="r" b="b"/>
              <a:pathLst>
                <a:path w="495" h="398">
                  <a:moveTo>
                    <a:pt x="444" y="26"/>
                  </a:moveTo>
                  <a:lnTo>
                    <a:pt x="490" y="17"/>
                  </a:lnTo>
                  <a:lnTo>
                    <a:pt x="490" y="0"/>
                  </a:lnTo>
                  <a:lnTo>
                    <a:pt x="338" y="0"/>
                  </a:lnTo>
                  <a:lnTo>
                    <a:pt x="338" y="17"/>
                  </a:lnTo>
                  <a:lnTo>
                    <a:pt x="380" y="26"/>
                  </a:lnTo>
                  <a:lnTo>
                    <a:pt x="380" y="283"/>
                  </a:lnTo>
                  <a:lnTo>
                    <a:pt x="275" y="283"/>
                  </a:lnTo>
                  <a:lnTo>
                    <a:pt x="275" y="26"/>
                  </a:lnTo>
                  <a:lnTo>
                    <a:pt x="317" y="17"/>
                  </a:lnTo>
                  <a:lnTo>
                    <a:pt x="317" y="0"/>
                  </a:lnTo>
                  <a:lnTo>
                    <a:pt x="169" y="0"/>
                  </a:lnTo>
                  <a:lnTo>
                    <a:pt x="169" y="17"/>
                  </a:lnTo>
                  <a:lnTo>
                    <a:pt x="211" y="26"/>
                  </a:lnTo>
                  <a:lnTo>
                    <a:pt x="211" y="283"/>
                  </a:lnTo>
                  <a:lnTo>
                    <a:pt x="106" y="283"/>
                  </a:lnTo>
                  <a:lnTo>
                    <a:pt x="106" y="26"/>
                  </a:lnTo>
                  <a:lnTo>
                    <a:pt x="148" y="17"/>
                  </a:lnTo>
                  <a:lnTo>
                    <a:pt x="148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457" y="309"/>
                  </a:lnTo>
                  <a:lnTo>
                    <a:pt x="457" y="398"/>
                  </a:lnTo>
                  <a:lnTo>
                    <a:pt x="474" y="398"/>
                  </a:lnTo>
                  <a:lnTo>
                    <a:pt x="495" y="283"/>
                  </a:lnTo>
                  <a:lnTo>
                    <a:pt x="444" y="283"/>
                  </a:lnTo>
                  <a:lnTo>
                    <a:pt x="444" y="26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3" name="Freeform 15"/>
            <p:cNvSpPr>
              <a:spLocks/>
            </p:cNvSpPr>
            <p:nvPr/>
          </p:nvSpPr>
          <p:spPr bwMode="auto">
            <a:xfrm>
              <a:off x="1291563" y="511052"/>
              <a:ext cx="86941" cy="116976"/>
            </a:xfrm>
            <a:custGeom>
              <a:avLst/>
              <a:gdLst/>
              <a:ahLst/>
              <a:cxnLst>
                <a:cxn ang="0">
                  <a:pos x="237" y="220"/>
                </a:cxn>
                <a:cxn ang="0">
                  <a:pos x="224" y="220"/>
                </a:cxn>
                <a:cxn ang="0">
                  <a:pos x="199" y="279"/>
                </a:cxn>
                <a:cxn ang="0">
                  <a:pos x="102" y="279"/>
                </a:cxn>
                <a:cxn ang="0">
                  <a:pos x="102" y="157"/>
                </a:cxn>
                <a:cxn ang="0">
                  <a:pos x="157" y="157"/>
                </a:cxn>
                <a:cxn ang="0">
                  <a:pos x="170" y="199"/>
                </a:cxn>
                <a:cxn ang="0">
                  <a:pos x="186" y="199"/>
                </a:cxn>
                <a:cxn ang="0">
                  <a:pos x="182" y="144"/>
                </a:cxn>
                <a:cxn ang="0">
                  <a:pos x="186" y="93"/>
                </a:cxn>
                <a:cxn ang="0">
                  <a:pos x="174" y="93"/>
                </a:cxn>
                <a:cxn ang="0">
                  <a:pos x="157" y="136"/>
                </a:cxn>
                <a:cxn ang="0">
                  <a:pos x="102" y="136"/>
                </a:cxn>
                <a:cxn ang="0">
                  <a:pos x="102" y="30"/>
                </a:cxn>
                <a:cxn ang="0">
                  <a:pos x="195" y="30"/>
                </a:cxn>
                <a:cxn ang="0">
                  <a:pos x="208" y="81"/>
                </a:cxn>
                <a:cxn ang="0">
                  <a:pos x="224" y="81"/>
                </a:cxn>
                <a:cxn ang="0">
                  <a:pos x="220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38" y="26"/>
                </a:cxn>
                <a:cxn ang="0">
                  <a:pos x="38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37" y="220"/>
                </a:cxn>
              </a:cxnLst>
              <a:rect l="0" t="0" r="r" b="b"/>
              <a:pathLst>
                <a:path w="237" h="309">
                  <a:moveTo>
                    <a:pt x="237" y="220"/>
                  </a:moveTo>
                  <a:lnTo>
                    <a:pt x="224" y="220"/>
                  </a:lnTo>
                  <a:lnTo>
                    <a:pt x="199" y="279"/>
                  </a:lnTo>
                  <a:lnTo>
                    <a:pt x="102" y="279"/>
                  </a:lnTo>
                  <a:lnTo>
                    <a:pt x="102" y="157"/>
                  </a:lnTo>
                  <a:lnTo>
                    <a:pt x="157" y="157"/>
                  </a:lnTo>
                  <a:lnTo>
                    <a:pt x="170" y="199"/>
                  </a:lnTo>
                  <a:lnTo>
                    <a:pt x="186" y="199"/>
                  </a:lnTo>
                  <a:cubicBezTo>
                    <a:pt x="186" y="182"/>
                    <a:pt x="182" y="165"/>
                    <a:pt x="182" y="144"/>
                  </a:cubicBezTo>
                  <a:cubicBezTo>
                    <a:pt x="182" y="127"/>
                    <a:pt x="186" y="110"/>
                    <a:pt x="186" y="93"/>
                  </a:cubicBezTo>
                  <a:lnTo>
                    <a:pt x="174" y="93"/>
                  </a:lnTo>
                  <a:lnTo>
                    <a:pt x="157" y="136"/>
                  </a:lnTo>
                  <a:lnTo>
                    <a:pt x="102" y="136"/>
                  </a:lnTo>
                  <a:lnTo>
                    <a:pt x="102" y="30"/>
                  </a:lnTo>
                  <a:lnTo>
                    <a:pt x="195" y="30"/>
                  </a:lnTo>
                  <a:lnTo>
                    <a:pt x="208" y="81"/>
                  </a:lnTo>
                  <a:lnTo>
                    <a:pt x="224" y="81"/>
                  </a:lnTo>
                  <a:lnTo>
                    <a:pt x="220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38" y="26"/>
                  </a:lnTo>
                  <a:lnTo>
                    <a:pt x="38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37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4" name="Freeform 16"/>
            <p:cNvSpPr>
              <a:spLocks/>
            </p:cNvSpPr>
            <p:nvPr/>
          </p:nvSpPr>
          <p:spPr bwMode="auto">
            <a:xfrm>
              <a:off x="1402216" y="511052"/>
              <a:ext cx="123299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6" y="26"/>
                </a:cxn>
                <a:cxn ang="0">
                  <a:pos x="236" y="136"/>
                </a:cxn>
                <a:cxn ang="0">
                  <a:pos x="105" y="136"/>
                </a:cxn>
                <a:cxn ang="0">
                  <a:pos x="105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5" y="283"/>
                </a:cxn>
                <a:cxn ang="0">
                  <a:pos x="105" y="161"/>
                </a:cxn>
                <a:cxn ang="0">
                  <a:pos x="236" y="161"/>
                </a:cxn>
                <a:cxn ang="0">
                  <a:pos x="236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6" y="26"/>
                  </a:lnTo>
                  <a:lnTo>
                    <a:pt x="236" y="136"/>
                  </a:lnTo>
                  <a:lnTo>
                    <a:pt x="105" y="136"/>
                  </a:lnTo>
                  <a:lnTo>
                    <a:pt x="105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5" y="283"/>
                  </a:lnTo>
                  <a:lnTo>
                    <a:pt x="105" y="161"/>
                  </a:lnTo>
                  <a:lnTo>
                    <a:pt x="236" y="161"/>
                  </a:lnTo>
                  <a:lnTo>
                    <a:pt x="236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5" name="Freeform 17"/>
            <p:cNvSpPr>
              <a:spLocks/>
            </p:cNvSpPr>
            <p:nvPr/>
          </p:nvSpPr>
          <p:spPr bwMode="auto">
            <a:xfrm>
              <a:off x="1546065" y="511052"/>
              <a:ext cx="124880" cy="116976"/>
            </a:xfrm>
            <a:custGeom>
              <a:avLst/>
              <a:gdLst/>
              <a:ahLst/>
              <a:cxnLst>
                <a:cxn ang="0">
                  <a:pos x="190" y="17"/>
                </a:cxn>
                <a:cxn ang="0">
                  <a:pos x="237" y="26"/>
                </a:cxn>
                <a:cxn ang="0">
                  <a:pos x="237" y="30"/>
                </a:cxn>
                <a:cxn ang="0">
                  <a:pos x="106" y="237"/>
                </a:cxn>
                <a:cxn ang="0">
                  <a:pos x="106" y="26"/>
                </a:cxn>
                <a:cxn ang="0">
                  <a:pos x="152" y="17"/>
                </a:cxn>
                <a:cxn ang="0">
                  <a:pos x="152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2" y="26"/>
                </a:cxn>
                <a:cxn ang="0">
                  <a:pos x="42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152" y="309"/>
                </a:cxn>
                <a:cxn ang="0">
                  <a:pos x="152" y="292"/>
                </a:cxn>
                <a:cxn ang="0">
                  <a:pos x="106" y="283"/>
                </a:cxn>
                <a:cxn ang="0">
                  <a:pos x="106" y="279"/>
                </a:cxn>
                <a:cxn ang="0">
                  <a:pos x="237" y="72"/>
                </a:cxn>
                <a:cxn ang="0">
                  <a:pos x="237" y="283"/>
                </a:cxn>
                <a:cxn ang="0">
                  <a:pos x="190" y="292"/>
                </a:cxn>
                <a:cxn ang="0">
                  <a:pos x="190" y="309"/>
                </a:cxn>
                <a:cxn ang="0">
                  <a:pos x="342" y="309"/>
                </a:cxn>
                <a:cxn ang="0">
                  <a:pos x="342" y="292"/>
                </a:cxn>
                <a:cxn ang="0">
                  <a:pos x="300" y="283"/>
                </a:cxn>
                <a:cxn ang="0">
                  <a:pos x="300" y="26"/>
                </a:cxn>
                <a:cxn ang="0">
                  <a:pos x="342" y="17"/>
                </a:cxn>
                <a:cxn ang="0">
                  <a:pos x="342" y="0"/>
                </a:cxn>
                <a:cxn ang="0">
                  <a:pos x="190" y="0"/>
                </a:cxn>
                <a:cxn ang="0">
                  <a:pos x="190" y="17"/>
                </a:cxn>
              </a:cxnLst>
              <a:rect l="0" t="0" r="r" b="b"/>
              <a:pathLst>
                <a:path w="342" h="309">
                  <a:moveTo>
                    <a:pt x="190" y="17"/>
                  </a:moveTo>
                  <a:lnTo>
                    <a:pt x="237" y="26"/>
                  </a:lnTo>
                  <a:lnTo>
                    <a:pt x="237" y="30"/>
                  </a:lnTo>
                  <a:lnTo>
                    <a:pt x="106" y="237"/>
                  </a:lnTo>
                  <a:lnTo>
                    <a:pt x="106" y="26"/>
                  </a:lnTo>
                  <a:lnTo>
                    <a:pt x="152" y="17"/>
                  </a:lnTo>
                  <a:lnTo>
                    <a:pt x="152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2" y="26"/>
                  </a:lnTo>
                  <a:lnTo>
                    <a:pt x="42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152" y="309"/>
                  </a:lnTo>
                  <a:lnTo>
                    <a:pt x="152" y="292"/>
                  </a:lnTo>
                  <a:lnTo>
                    <a:pt x="106" y="283"/>
                  </a:lnTo>
                  <a:lnTo>
                    <a:pt x="106" y="279"/>
                  </a:lnTo>
                  <a:lnTo>
                    <a:pt x="237" y="72"/>
                  </a:lnTo>
                  <a:lnTo>
                    <a:pt x="237" y="283"/>
                  </a:lnTo>
                  <a:lnTo>
                    <a:pt x="190" y="292"/>
                  </a:lnTo>
                  <a:lnTo>
                    <a:pt x="190" y="309"/>
                  </a:lnTo>
                  <a:lnTo>
                    <a:pt x="342" y="309"/>
                  </a:lnTo>
                  <a:lnTo>
                    <a:pt x="342" y="292"/>
                  </a:lnTo>
                  <a:lnTo>
                    <a:pt x="300" y="283"/>
                  </a:lnTo>
                  <a:lnTo>
                    <a:pt x="300" y="26"/>
                  </a:lnTo>
                  <a:lnTo>
                    <a:pt x="342" y="17"/>
                  </a:lnTo>
                  <a:lnTo>
                    <a:pt x="342" y="0"/>
                  </a:lnTo>
                  <a:lnTo>
                    <a:pt x="190" y="0"/>
                  </a:lnTo>
                  <a:lnTo>
                    <a:pt x="190" y="17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auto">
            <a:xfrm>
              <a:off x="1689913" y="511052"/>
              <a:ext cx="88522" cy="116976"/>
            </a:xfrm>
            <a:custGeom>
              <a:avLst/>
              <a:gdLst/>
              <a:ahLst/>
              <a:cxnLst>
                <a:cxn ang="0">
                  <a:pos x="225" y="220"/>
                </a:cxn>
                <a:cxn ang="0">
                  <a:pos x="199" y="279"/>
                </a:cxn>
                <a:cxn ang="0">
                  <a:pos x="106" y="279"/>
                </a:cxn>
                <a:cxn ang="0">
                  <a:pos x="106" y="157"/>
                </a:cxn>
                <a:cxn ang="0">
                  <a:pos x="161" y="157"/>
                </a:cxn>
                <a:cxn ang="0">
                  <a:pos x="174" y="199"/>
                </a:cxn>
                <a:cxn ang="0">
                  <a:pos x="187" y="199"/>
                </a:cxn>
                <a:cxn ang="0">
                  <a:pos x="187" y="144"/>
                </a:cxn>
                <a:cxn ang="0">
                  <a:pos x="187" y="93"/>
                </a:cxn>
                <a:cxn ang="0">
                  <a:pos x="174" y="93"/>
                </a:cxn>
                <a:cxn ang="0">
                  <a:pos x="161" y="136"/>
                </a:cxn>
                <a:cxn ang="0">
                  <a:pos x="106" y="136"/>
                </a:cxn>
                <a:cxn ang="0">
                  <a:pos x="106" y="30"/>
                </a:cxn>
                <a:cxn ang="0">
                  <a:pos x="195" y="30"/>
                </a:cxn>
                <a:cxn ang="0">
                  <a:pos x="212" y="81"/>
                </a:cxn>
                <a:cxn ang="0">
                  <a:pos x="225" y="81"/>
                </a:cxn>
                <a:cxn ang="0">
                  <a:pos x="225" y="0"/>
                </a:cxn>
                <a:cxn ang="0">
                  <a:pos x="0" y="0"/>
                </a:cxn>
                <a:cxn ang="0">
                  <a:pos x="0" y="17"/>
                </a:cxn>
                <a:cxn ang="0">
                  <a:pos x="43" y="26"/>
                </a:cxn>
                <a:cxn ang="0">
                  <a:pos x="43" y="283"/>
                </a:cxn>
                <a:cxn ang="0">
                  <a:pos x="0" y="292"/>
                </a:cxn>
                <a:cxn ang="0">
                  <a:pos x="0" y="309"/>
                </a:cxn>
                <a:cxn ang="0">
                  <a:pos x="229" y="309"/>
                </a:cxn>
                <a:cxn ang="0">
                  <a:pos x="241" y="220"/>
                </a:cxn>
                <a:cxn ang="0">
                  <a:pos x="225" y="220"/>
                </a:cxn>
              </a:cxnLst>
              <a:rect l="0" t="0" r="r" b="b"/>
              <a:pathLst>
                <a:path w="241" h="309">
                  <a:moveTo>
                    <a:pt x="225" y="220"/>
                  </a:moveTo>
                  <a:lnTo>
                    <a:pt x="199" y="279"/>
                  </a:lnTo>
                  <a:lnTo>
                    <a:pt x="106" y="279"/>
                  </a:lnTo>
                  <a:lnTo>
                    <a:pt x="106" y="157"/>
                  </a:lnTo>
                  <a:lnTo>
                    <a:pt x="161" y="157"/>
                  </a:lnTo>
                  <a:lnTo>
                    <a:pt x="174" y="199"/>
                  </a:lnTo>
                  <a:lnTo>
                    <a:pt x="187" y="199"/>
                  </a:lnTo>
                  <a:lnTo>
                    <a:pt x="187" y="144"/>
                  </a:lnTo>
                  <a:lnTo>
                    <a:pt x="187" y="93"/>
                  </a:lnTo>
                  <a:lnTo>
                    <a:pt x="174" y="93"/>
                  </a:lnTo>
                  <a:lnTo>
                    <a:pt x="161" y="136"/>
                  </a:lnTo>
                  <a:lnTo>
                    <a:pt x="106" y="136"/>
                  </a:lnTo>
                  <a:lnTo>
                    <a:pt x="106" y="30"/>
                  </a:lnTo>
                  <a:lnTo>
                    <a:pt x="195" y="30"/>
                  </a:lnTo>
                  <a:lnTo>
                    <a:pt x="212" y="81"/>
                  </a:lnTo>
                  <a:lnTo>
                    <a:pt x="225" y="81"/>
                  </a:lnTo>
                  <a:lnTo>
                    <a:pt x="225" y="0"/>
                  </a:lnTo>
                  <a:lnTo>
                    <a:pt x="0" y="0"/>
                  </a:lnTo>
                  <a:lnTo>
                    <a:pt x="0" y="17"/>
                  </a:lnTo>
                  <a:lnTo>
                    <a:pt x="43" y="26"/>
                  </a:lnTo>
                  <a:lnTo>
                    <a:pt x="43" y="283"/>
                  </a:lnTo>
                  <a:lnTo>
                    <a:pt x="0" y="292"/>
                  </a:lnTo>
                  <a:lnTo>
                    <a:pt x="0" y="309"/>
                  </a:lnTo>
                  <a:lnTo>
                    <a:pt x="229" y="309"/>
                  </a:lnTo>
                  <a:lnTo>
                    <a:pt x="241" y="220"/>
                  </a:lnTo>
                  <a:lnTo>
                    <a:pt x="225" y="220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27" name="Freeform 19"/>
            <p:cNvSpPr>
              <a:spLocks noEditPoints="1"/>
            </p:cNvSpPr>
            <p:nvPr/>
          </p:nvSpPr>
          <p:spPr bwMode="auto">
            <a:xfrm>
              <a:off x="943798" y="163286"/>
              <a:ext cx="229209" cy="289278"/>
            </a:xfrm>
            <a:custGeom>
              <a:avLst/>
              <a:gdLst/>
              <a:ahLst/>
              <a:cxnLst>
                <a:cxn ang="0">
                  <a:pos x="317" y="774"/>
                </a:cxn>
                <a:cxn ang="0">
                  <a:pos x="587" y="668"/>
                </a:cxn>
                <a:cxn ang="0">
                  <a:pos x="630" y="85"/>
                </a:cxn>
                <a:cxn ang="0">
                  <a:pos x="317" y="0"/>
                </a:cxn>
                <a:cxn ang="0">
                  <a:pos x="160" y="42"/>
                </a:cxn>
                <a:cxn ang="0">
                  <a:pos x="0" y="85"/>
                </a:cxn>
                <a:cxn ang="0">
                  <a:pos x="42" y="668"/>
                </a:cxn>
                <a:cxn ang="0">
                  <a:pos x="160" y="715"/>
                </a:cxn>
                <a:cxn ang="0">
                  <a:pos x="317" y="774"/>
                </a:cxn>
                <a:cxn ang="0">
                  <a:pos x="160" y="76"/>
                </a:cxn>
                <a:cxn ang="0">
                  <a:pos x="160" y="76"/>
                </a:cxn>
                <a:cxn ang="0">
                  <a:pos x="224" y="59"/>
                </a:cxn>
                <a:cxn ang="0">
                  <a:pos x="160" y="161"/>
                </a:cxn>
                <a:cxn ang="0">
                  <a:pos x="105" y="258"/>
                </a:cxn>
                <a:cxn ang="0">
                  <a:pos x="105" y="186"/>
                </a:cxn>
                <a:cxn ang="0">
                  <a:pos x="101" y="93"/>
                </a:cxn>
                <a:cxn ang="0">
                  <a:pos x="160" y="76"/>
                </a:cxn>
                <a:cxn ang="0">
                  <a:pos x="76" y="643"/>
                </a:cxn>
                <a:cxn ang="0">
                  <a:pos x="76" y="643"/>
                </a:cxn>
                <a:cxn ang="0">
                  <a:pos x="55" y="385"/>
                </a:cxn>
                <a:cxn ang="0">
                  <a:pos x="114" y="389"/>
                </a:cxn>
                <a:cxn ang="0">
                  <a:pos x="160" y="313"/>
                </a:cxn>
                <a:cxn ang="0">
                  <a:pos x="228" y="203"/>
                </a:cxn>
                <a:cxn ang="0">
                  <a:pos x="224" y="275"/>
                </a:cxn>
                <a:cxn ang="0">
                  <a:pos x="228" y="397"/>
                </a:cxn>
                <a:cxn ang="0">
                  <a:pos x="317" y="402"/>
                </a:cxn>
                <a:cxn ang="0">
                  <a:pos x="317" y="34"/>
                </a:cxn>
                <a:cxn ang="0">
                  <a:pos x="596" y="110"/>
                </a:cxn>
                <a:cxn ang="0">
                  <a:pos x="575" y="385"/>
                </a:cxn>
                <a:cxn ang="0">
                  <a:pos x="494" y="389"/>
                </a:cxn>
                <a:cxn ang="0">
                  <a:pos x="507" y="156"/>
                </a:cxn>
                <a:cxn ang="0">
                  <a:pos x="410" y="140"/>
                </a:cxn>
                <a:cxn ang="0">
                  <a:pos x="406" y="397"/>
                </a:cxn>
                <a:cxn ang="0">
                  <a:pos x="317" y="402"/>
                </a:cxn>
                <a:cxn ang="0">
                  <a:pos x="317" y="736"/>
                </a:cxn>
                <a:cxn ang="0">
                  <a:pos x="160" y="676"/>
                </a:cxn>
                <a:cxn ang="0">
                  <a:pos x="76" y="643"/>
                </a:cxn>
              </a:cxnLst>
              <a:rect l="0" t="0" r="r" b="b"/>
              <a:pathLst>
                <a:path w="630" h="774">
                  <a:moveTo>
                    <a:pt x="317" y="774"/>
                  </a:moveTo>
                  <a:lnTo>
                    <a:pt x="587" y="668"/>
                  </a:lnTo>
                  <a:lnTo>
                    <a:pt x="630" y="85"/>
                  </a:lnTo>
                  <a:lnTo>
                    <a:pt x="317" y="0"/>
                  </a:lnTo>
                  <a:lnTo>
                    <a:pt x="160" y="42"/>
                  </a:lnTo>
                  <a:lnTo>
                    <a:pt x="0" y="85"/>
                  </a:lnTo>
                  <a:lnTo>
                    <a:pt x="42" y="668"/>
                  </a:lnTo>
                  <a:lnTo>
                    <a:pt x="160" y="715"/>
                  </a:lnTo>
                  <a:lnTo>
                    <a:pt x="317" y="774"/>
                  </a:lnTo>
                  <a:close/>
                  <a:moveTo>
                    <a:pt x="160" y="76"/>
                  </a:moveTo>
                  <a:lnTo>
                    <a:pt x="160" y="76"/>
                  </a:lnTo>
                  <a:lnTo>
                    <a:pt x="224" y="59"/>
                  </a:lnTo>
                  <a:lnTo>
                    <a:pt x="160" y="161"/>
                  </a:lnTo>
                  <a:lnTo>
                    <a:pt x="105" y="258"/>
                  </a:lnTo>
                  <a:lnTo>
                    <a:pt x="105" y="186"/>
                  </a:lnTo>
                  <a:lnTo>
                    <a:pt x="101" y="93"/>
                  </a:lnTo>
                  <a:lnTo>
                    <a:pt x="160" y="76"/>
                  </a:lnTo>
                  <a:close/>
                  <a:moveTo>
                    <a:pt x="76" y="643"/>
                  </a:moveTo>
                  <a:lnTo>
                    <a:pt x="76" y="643"/>
                  </a:lnTo>
                  <a:lnTo>
                    <a:pt x="55" y="385"/>
                  </a:lnTo>
                  <a:lnTo>
                    <a:pt x="114" y="389"/>
                  </a:lnTo>
                  <a:lnTo>
                    <a:pt x="160" y="313"/>
                  </a:lnTo>
                  <a:lnTo>
                    <a:pt x="228" y="203"/>
                  </a:lnTo>
                  <a:lnTo>
                    <a:pt x="224" y="275"/>
                  </a:lnTo>
                  <a:lnTo>
                    <a:pt x="228" y="397"/>
                  </a:lnTo>
                  <a:lnTo>
                    <a:pt x="317" y="402"/>
                  </a:lnTo>
                  <a:lnTo>
                    <a:pt x="317" y="34"/>
                  </a:lnTo>
                  <a:lnTo>
                    <a:pt x="596" y="110"/>
                  </a:lnTo>
                  <a:lnTo>
                    <a:pt x="575" y="385"/>
                  </a:lnTo>
                  <a:lnTo>
                    <a:pt x="494" y="389"/>
                  </a:lnTo>
                  <a:lnTo>
                    <a:pt x="507" y="156"/>
                  </a:lnTo>
                  <a:lnTo>
                    <a:pt x="410" y="140"/>
                  </a:lnTo>
                  <a:lnTo>
                    <a:pt x="406" y="397"/>
                  </a:lnTo>
                  <a:lnTo>
                    <a:pt x="317" y="402"/>
                  </a:lnTo>
                  <a:lnTo>
                    <a:pt x="317" y="736"/>
                  </a:lnTo>
                  <a:lnTo>
                    <a:pt x="160" y="676"/>
                  </a:lnTo>
                  <a:lnTo>
                    <a:pt x="76" y="643"/>
                  </a:lnTo>
                  <a:close/>
                </a:path>
              </a:pathLst>
            </a:custGeom>
            <a:solidFill>
              <a:srgbClr val="29479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pic>
        <p:nvPicPr>
          <p:cNvPr id="28" name="Picture 10" descr="Картинки по запросу &quot;бином лого&quot;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938" y="6501839"/>
            <a:ext cx="566418" cy="242751"/>
          </a:xfrm>
          <a:prstGeom prst="rect">
            <a:avLst/>
          </a:prstGeom>
          <a:noFill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 userDrawn="1"/>
        </p:nvSpPr>
        <p:spPr>
          <a:xfrm>
            <a:off x="6011077" y="6572091"/>
            <a:ext cx="166713" cy="1692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31" name="Прямая соединительная линия 30"/>
          <p:cNvCxnSpPr/>
          <p:nvPr userDrawn="1"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2" name="Прямая соединительная линия 31"/>
          <p:cNvCxnSpPr/>
          <p:nvPr userDrawn="1"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33" name="Заголовок 1"/>
          <p:cNvSpPr txBox="1">
            <a:spLocks/>
          </p:cNvSpPr>
          <p:nvPr userDrawn="1"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8512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  <p:sldLayoutId id="2147483736" r:id="rId18"/>
    <p:sldLayoutId id="2147483737" r:id="rId19"/>
    <p:sldLayoutId id="2147483738" r:id="rId20"/>
    <p:sldLayoutId id="2147483739" r:id="rId21"/>
    <p:sldLayoutId id="2147483740" r:id="rId22"/>
    <p:sldLayoutId id="2147483741" r:id="rId23"/>
    <p:sldLayoutId id="2147483773" r:id="rId24"/>
    <p:sldLayoutId id="2147483786" r:id="rId25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1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600"/>
        </a:spcBef>
        <a:buClr>
          <a:srgbClr val="2D3494"/>
        </a:buClr>
        <a:buFont typeface="Arial" pitchFamily="34" charset="0"/>
        <a:buNone/>
        <a:defRPr sz="1200" b="0" i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spcBef>
          <a:spcPts val="300"/>
        </a:spcBef>
        <a:buClr>
          <a:srgbClr val="2D3494"/>
        </a:buClr>
        <a:buFont typeface="Wingdings" pitchFamily="2" charset="2"/>
        <a:buChar char="§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–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•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spcBef>
          <a:spcPts val="300"/>
        </a:spcBef>
        <a:buClr>
          <a:srgbClr val="2D3494"/>
        </a:buClr>
        <a:buFont typeface="Arial" pitchFamily="34" charset="0"/>
        <a:buChar char="•"/>
        <a:defRPr sz="1200" b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011077" y="6572091"/>
            <a:ext cx="166713" cy="1692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31" name="Заголовок 1"/>
          <p:cNvSpPr txBox="1">
            <a:spLocks/>
          </p:cNvSpPr>
          <p:nvPr userDrawn="1"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0970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  <p:sldLayoutId id="2147483756" r:id="rId14"/>
    <p:sldLayoutId id="2147483757" r:id="rId15"/>
    <p:sldLayoutId id="2147483758" r:id="rId16"/>
    <p:sldLayoutId id="2147483759" r:id="rId17"/>
    <p:sldLayoutId id="2147483760" r:id="rId18"/>
    <p:sldLayoutId id="2147483694" r:id="rId19"/>
    <p:sldLayoutId id="2147483663" r:id="rId20"/>
    <p:sldLayoutId id="2147483662" r:id="rId21"/>
    <p:sldLayoutId id="2147483693" r:id="rId22"/>
    <p:sldLayoutId id="2147483667" r:id="rId23"/>
    <p:sldLayoutId id="2147483681" r:id="rId24"/>
    <p:sldLayoutId id="2147483686" r:id="rId25"/>
    <p:sldLayoutId id="2147483683" r:id="rId26"/>
    <p:sldLayoutId id="2147483692" r:id="rId27"/>
    <p:sldLayoutId id="2147483698" r:id="rId2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3A1401F-7EB1-45DB-A321-FDD562E99966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1B8982D-2A08-47FD-AA7A-87C823D4218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7150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72AA39-05EB-4DFD-BDF9-8BD0EC2C89F7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34B3255-B85E-491D-85EE-B7CCCBCDBBA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78751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6011077" y="6572091"/>
            <a:ext cx="166713" cy="169277"/>
          </a:xfrm>
          <a:prstGeom prst="rect">
            <a:avLst/>
          </a:prstGeom>
        </p:spPr>
        <p:txBody>
          <a:bodyPr wrap="none" lIns="0" tIns="0" rIns="0" bIns="0" anchor="ctr" anchorCtr="1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088333F-969B-4E2E-A6DA-00108481B495}" type="slidenum">
              <a:rPr kumimoji="0" lang="ru-RU" sz="11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90000"/>
                    <a:lumOff val="10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1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90000"/>
                  <a:lumOff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cxnSp>
        <p:nvCxnSpPr>
          <p:cNvPr id="19" name="Прямая соединительная линия 18"/>
          <p:cNvCxnSpPr/>
          <p:nvPr userDrawn="1"/>
        </p:nvCxnSpPr>
        <p:spPr>
          <a:xfrm>
            <a:off x="0" y="985181"/>
            <a:ext cx="12192000" cy="0"/>
          </a:xfrm>
          <a:prstGeom prst="line">
            <a:avLst/>
          </a:prstGeom>
          <a:solidFill>
            <a:srgbClr val="AE2C25"/>
          </a:solidFill>
          <a:ln w="12700">
            <a:solidFill>
              <a:srgbClr val="FC0652"/>
            </a:solidFill>
            <a:miter lim="800000"/>
            <a:headEnd type="none" w="med" len="med"/>
            <a:tailEnd type="none"/>
          </a:ln>
        </p:spPr>
      </p:cxnSp>
      <p:cxnSp>
        <p:nvCxnSpPr>
          <p:cNvPr id="30" name="Прямая соединительная линия 29"/>
          <p:cNvCxnSpPr/>
          <p:nvPr userDrawn="1"/>
        </p:nvCxnSpPr>
        <p:spPr>
          <a:xfrm>
            <a:off x="0" y="967762"/>
            <a:ext cx="12192000" cy="0"/>
          </a:xfrm>
          <a:prstGeom prst="line">
            <a:avLst/>
          </a:prstGeom>
          <a:solidFill>
            <a:srgbClr val="AE2C25"/>
          </a:solidFill>
          <a:ln w="28575">
            <a:solidFill>
              <a:srgbClr val="2F3696"/>
            </a:solidFill>
            <a:miter lim="800000"/>
            <a:headEnd type="none" w="med" len="med"/>
            <a:tailEnd type="none"/>
          </a:ln>
        </p:spPr>
      </p:cxnSp>
      <p:sp>
        <p:nvSpPr>
          <p:cNvPr id="31" name="Заголовок 1"/>
          <p:cNvSpPr txBox="1">
            <a:spLocks/>
          </p:cNvSpPr>
          <p:nvPr userDrawn="1"/>
        </p:nvSpPr>
        <p:spPr>
          <a:xfrm>
            <a:off x="334433" y="260648"/>
            <a:ext cx="11520000" cy="64864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1800" b="1" kern="1200">
                <a:solidFill>
                  <a:srgbClr val="2D3494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50926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247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5290B71-0402-42FA-8558-582C5D14E08D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2ACB857-BA5E-4BE3-8923-3912D150E55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2631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  <p:sldLayoutId id="2147483840" r:id="rId12"/>
    <p:sldLayoutId id="2147483841" r:id="rId13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title style</a:t>
            </a:r>
            <a:endParaRPr lang="ru-RU" altLang="ru-RU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 smtClean="0"/>
              <a:t>Click to edit Master text styles</a:t>
            </a:r>
          </a:p>
          <a:p>
            <a:pPr lvl="1"/>
            <a:r>
              <a:rPr lang="en-US" altLang="ru-RU" smtClean="0"/>
              <a:t>Second level</a:t>
            </a:r>
          </a:p>
          <a:p>
            <a:pPr lvl="2"/>
            <a:r>
              <a:rPr lang="en-US" altLang="ru-RU" smtClean="0"/>
              <a:t>Third level</a:t>
            </a:r>
          </a:p>
          <a:p>
            <a:pPr lvl="3"/>
            <a:r>
              <a:rPr lang="en-US" altLang="ru-RU" smtClean="0"/>
              <a:t>Fourth level</a:t>
            </a:r>
          </a:p>
          <a:p>
            <a:pPr lvl="4"/>
            <a:r>
              <a:rPr lang="en-US" altLang="ru-RU" smtClean="0"/>
              <a:t>Fifth level</a:t>
            </a:r>
            <a:endParaRPr lang="ru-RU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E2D435-AA73-47EA-9289-E3F6568F23BF}" type="datetimeFigureOut">
              <a:rPr lang="ru-RU"/>
              <a:pPr>
                <a:defRPr/>
              </a:pPr>
              <a:t>27.08.2021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B8BF4E5-BDC6-41DD-A47E-CE972557FB6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91958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3" r:id="rId1"/>
    <p:sldLayoutId id="2147483844" r:id="rId2"/>
    <p:sldLayoutId id="2147483845" r:id="rId3"/>
    <p:sldLayoutId id="2147483846" r:id="rId4"/>
    <p:sldLayoutId id="2147483847" r:id="rId5"/>
    <p:sldLayoutId id="2147483848" r:id="rId6"/>
    <p:sldLayoutId id="2147483849" r:id="rId7"/>
    <p:sldLayoutId id="2147483850" r:id="rId8"/>
    <p:sldLayoutId id="2147483851" r:id="rId9"/>
    <p:sldLayoutId id="2147483852" r:id="rId10"/>
    <p:sldLayoutId id="2147483853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59.xml"/><Relationship Id="rId2" Type="http://schemas.openxmlformats.org/officeDocument/2006/relationships/tags" Target="../tags/tag58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7.emf"/><Relationship Id="rId5" Type="http://schemas.openxmlformats.org/officeDocument/2006/relationships/oleObject" Target="../embeddings/oleObject40.bin"/><Relationship Id="rId4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2.vml"/><Relationship Id="rId4" Type="http://schemas.openxmlformats.org/officeDocument/2006/relationships/image" Target="../media/image1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5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labirint.ru/" TargetMode="External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tags" Target="../tags/tag67.xml"/><Relationship Id="rId7" Type="http://schemas.openxmlformats.org/officeDocument/2006/relationships/image" Target="../media/image9.emf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tags" Target="../tags/tag66.xml"/><Relationship Id="rId16" Type="http://schemas.openxmlformats.org/officeDocument/2006/relationships/image" Target="../media/image17.jpeg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44.bin"/><Relationship Id="rId11" Type="http://schemas.openxmlformats.org/officeDocument/2006/relationships/hyperlink" Target="https://lbz.ru/metodist/authors/doshk/6/" TargetMode="External"/><Relationship Id="rId5" Type="http://schemas.openxmlformats.org/officeDocument/2006/relationships/notesSlide" Target="../notesSlides/notesSlide4.xml"/><Relationship Id="rId15" Type="http://schemas.openxmlformats.org/officeDocument/2006/relationships/image" Target="../media/image16.jpeg"/><Relationship Id="rId10" Type="http://schemas.openxmlformats.org/officeDocument/2006/relationships/hyperlink" Target="https://shop.prosv.ru/" TargetMode="External"/><Relationship Id="rId4" Type="http://schemas.openxmlformats.org/officeDocument/2006/relationships/slideLayout" Target="../slideLayouts/slideLayout43.xml"/><Relationship Id="rId9" Type="http://schemas.openxmlformats.org/officeDocument/2006/relationships/hyperlink" Target="https://www.wildberries.ru/" TargetMode="External"/><Relationship Id="rId1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1.xml"/><Relationship Id="rId7" Type="http://schemas.openxmlformats.org/officeDocument/2006/relationships/image" Target="../media/image9.emf"/><Relationship Id="rId2" Type="http://schemas.openxmlformats.org/officeDocument/2006/relationships/tags" Target="../tags/tag60.xml"/><Relationship Id="rId1" Type="http://schemas.openxmlformats.org/officeDocument/2006/relationships/vmlDrawing" Target="../drawings/vmlDrawing49.vml"/><Relationship Id="rId6" Type="http://schemas.openxmlformats.org/officeDocument/2006/relationships/oleObject" Target="../embeddings/oleObject41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63.xml"/><Relationship Id="rId7" Type="http://schemas.openxmlformats.org/officeDocument/2006/relationships/image" Target="../media/image9.emf"/><Relationship Id="rId2" Type="http://schemas.openxmlformats.org/officeDocument/2006/relationships/tags" Target="../tags/tag62.xml"/><Relationship Id="rId1" Type="http://schemas.openxmlformats.org/officeDocument/2006/relationships/vmlDrawing" Target="../drawings/vmlDrawing50.vml"/><Relationship Id="rId6" Type="http://schemas.openxmlformats.org/officeDocument/2006/relationships/oleObject" Target="../embeddings/oleObject41.bin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fgosreestr.ru/" TargetMode="Externa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7" Type="http://schemas.openxmlformats.org/officeDocument/2006/relationships/image" Target="../media/image9.emf"/><Relationship Id="rId2" Type="http://schemas.openxmlformats.org/officeDocument/2006/relationships/tags" Target="../tags/tag64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42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9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94670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5" name="Слайд think-cell" r:id="rId5" imgW="353" imgH="353" progId="TCLayout.ActiveDocument.1">
                  <p:embed/>
                </p:oleObj>
              </mc:Choice>
              <mc:Fallback>
                <p:oleObj name="Слайд think-cell" r:id="rId5" imgW="353" imgH="35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ru-RU" sz="4400" b="1" dirty="0">
              <a:solidFill>
                <a:schemeClr val="bg1"/>
              </a:solidFill>
              <a:latin typeface="Calibri" panose="020F0502020204030204" pitchFamily="34" charset="0"/>
              <a:ea typeface="+mj-ea"/>
              <a:cs typeface="+mj-cs"/>
              <a:sym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332656"/>
            <a:ext cx="12192000" cy="31683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ru-RU" dirty="0">
                <a:solidFill>
                  <a:srgbClr val="9D32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charset="0"/>
              </a:rPr>
              <a:t>Программа воспитания для ДОО: корректировки перед началом учебного года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39528" y="5661248"/>
            <a:ext cx="3312944" cy="279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rmAutofit fontScale="92500" lnSpcReduction="20000"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29479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lvl="0"/>
            <a:r>
              <a:rPr lang="ru-RU" sz="1600" dirty="0" smtClean="0">
                <a:solidFill>
                  <a:schemeClr val="tx1"/>
                </a:solidFill>
              </a:rPr>
              <a:t>27 </a:t>
            </a:r>
            <a:r>
              <a:rPr lang="ru-RU" sz="1600" dirty="0">
                <a:solidFill>
                  <a:schemeClr val="tx1"/>
                </a:solidFill>
              </a:rPr>
              <a:t>августа 2021 г.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D72169-E3C2-4AE3-9DC2-CFE271231D1B}"/>
              </a:ext>
            </a:extLst>
          </p:cNvPr>
          <p:cNvSpPr txBox="1"/>
          <p:nvPr/>
        </p:nvSpPr>
        <p:spPr>
          <a:xfrm>
            <a:off x="551384" y="3116036"/>
            <a:ext cx="8784976" cy="1704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anchor="ctr">
            <a:noAutofit/>
          </a:bodyPr>
          <a:lstStyle>
            <a:lvl1pPr algn="ctr">
              <a:spcBef>
                <a:spcPct val="0"/>
              </a:spcBef>
              <a:buNone/>
              <a:defRPr sz="4400" b="1">
                <a:solidFill>
                  <a:srgbClr val="294790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pPr algn="l" defTabSz="449263">
              <a:lnSpc>
                <a:spcPct val="90000"/>
              </a:lnSpc>
              <a:buClr>
                <a:srgbClr val="000000"/>
              </a:buClr>
              <a:buSzPct val="100000"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Эксперт: </a:t>
            </a:r>
            <a:r>
              <a:rPr lang="ru-RU" sz="2400" dirty="0"/>
              <a:t>Ольга Владимировна </a:t>
            </a:r>
            <a:r>
              <a:rPr lang="ru-RU" sz="2400" dirty="0" err="1"/>
              <a:t>Бережнова</a:t>
            </a:r>
            <a:r>
              <a:rPr lang="ru-RU" sz="1800" dirty="0"/>
              <a:t>, кандидат филологических наук, доцент, руководитель кафедры развития образовательных систем БУ ОО ДПО «Институт развития образования»; эксперт Национального агентства развития квалификаций Национального совета при Президенте РФ по профессиональным квалификациям; федеральный эксперт, член Президиума федерального экспертного совета Всероссийской общественной организации «Воспитатели России»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27448" y="309465"/>
            <a:ext cx="100811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Вебинар</a:t>
            </a:r>
            <a: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</a:t>
            </a:r>
            <a:r>
              <a:rPr lang="ru-RU" altLang="ru-RU" b="1" dirty="0">
                <a:solidFill>
                  <a:schemeClr val="accent2"/>
                </a:solidFill>
                <a:latin typeface="Times New Roman" panose="02020603050405020304" pitchFamily="18" charset="0"/>
              </a:rPr>
              <a:t>Программа воспитания и организация воспитательной работы с </a:t>
            </a:r>
            <a:r>
              <a:rPr lang="ru-RU" altLang="ru-RU" b="1" dirty="0" smtClean="0">
                <a:solidFill>
                  <a:schemeClr val="accent2"/>
                </a:solidFill>
                <a:latin typeface="Times New Roman" panose="02020603050405020304" pitchFamily="18" charset="0"/>
              </a:rPr>
              <a:t>дошкольниками</a:t>
            </a:r>
            <a:r>
              <a:rPr lang="ru-RU" dirty="0" smtClean="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»</a:t>
            </a:r>
            <a:endParaRPr lang="ru-RU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98947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mtClean="0">
                <a:solidFill>
                  <a:srgbClr val="FF0000"/>
                </a:solidFill>
              </a:rPr>
              <a:t>Части программы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mtClean="0"/>
              <a:t>ДОО </a:t>
            </a:r>
            <a:r>
              <a:rPr lang="ru-RU" altLang="ru-RU" smtClean="0">
                <a:solidFill>
                  <a:srgbClr val="002060"/>
                </a:solidFill>
              </a:rPr>
              <a:t>в части, формируемой участниками образовательных отношений</a:t>
            </a:r>
            <a:r>
              <a:rPr lang="ru-RU" altLang="ru-RU" smtClean="0"/>
              <a:t>, дополняет </a:t>
            </a:r>
            <a:r>
              <a:rPr lang="ru-RU" altLang="ru-RU" smtClean="0">
                <a:solidFill>
                  <a:srgbClr val="002060"/>
                </a:solidFill>
              </a:rPr>
              <a:t>приоритетные направления воспитания </a:t>
            </a:r>
            <a:r>
              <a:rPr lang="ru-RU" altLang="ru-RU" smtClean="0"/>
              <a:t>с учетом реализуемой основной образовательной программы, региональной и муниципальной специфики реализации Стратегии развития воспитания в Российской Федерации на период до 2025 года, того, что воспитательные задачи, согласно федеральному государственному образовательному стандарту дошкольного образования (далее – ФГОС ДО), реализуются в рамках образовательных областей – социально-коммуникативного, познавательного, речевого, художественно-эстетического развития, физического развития.</a:t>
            </a:r>
          </a:p>
        </p:txBody>
      </p:sp>
    </p:spTree>
    <p:extLst>
      <p:ext uri="{BB962C8B-B14F-4D97-AF65-F5344CB8AC3E}">
        <p14:creationId xmlns:p14="http://schemas.microsoft.com/office/powerpoint/2010/main" val="4964187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5800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chemeClr val="bg2"/>
                </a:solidFill>
              </a:rPr>
              <a:t>Раздел 1. Целевой раздел</a:t>
            </a:r>
          </a:p>
        </p:txBody>
      </p:sp>
      <p:sp>
        <p:nvSpPr>
          <p:cNvPr id="16387" name="Объект 2"/>
          <p:cNvSpPr>
            <a:spLocks noGrp="1"/>
          </p:cNvSpPr>
          <p:nvPr>
            <p:ph idx="1"/>
          </p:nvPr>
        </p:nvSpPr>
        <p:spPr>
          <a:xfrm>
            <a:off x="838200" y="1166813"/>
            <a:ext cx="10515600" cy="5010150"/>
          </a:xfrm>
        </p:spPr>
        <p:txBody>
          <a:bodyPr/>
          <a:lstStyle/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1.1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Целевые ориентиры и планируемые результаты. Цель Программы</a:t>
            </a:r>
          </a:p>
          <a:p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1.2. Методологические основы и принципы построения Программы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	1.2.1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Уклад образовательной организации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	1.2.2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Воспитывающая среда дошкольной образовательной организации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	1.2.3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Общности (сообщества) дошкольной образовательной организации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	1.2.4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Социокультурный контекст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	1.2.5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Деятельности и культурные практики в дошкольной 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образовательной</a:t>
            </a:r>
          </a:p>
          <a:p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               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организации</a:t>
            </a:r>
          </a:p>
          <a:p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1.3. Требования к планируемым результатам освоения Программы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	1.3.1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Целевые ориентиры воспитательной работы для детей младенческого и 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раннего</a:t>
            </a:r>
          </a:p>
          <a:p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                возраста 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(до 3 лет)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	1.3.2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. Целевые ориентиры воспитательной работы для детей дошкольного 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возраста</a:t>
            </a:r>
          </a:p>
          <a:p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                (</a:t>
            </a:r>
            <a:r>
              <a:rPr lang="ru-RU" altLang="ru-RU" sz="2000" dirty="0">
                <a:solidFill>
                  <a:schemeClr val="bg2">
                    <a:lumMod val="50000"/>
                  </a:schemeClr>
                </a:solidFill>
              </a:rPr>
              <a:t>до </a:t>
            </a:r>
            <a:r>
              <a:rPr lang="ru-RU" altLang="ru-RU" sz="2000" dirty="0" smtClean="0">
                <a:solidFill>
                  <a:schemeClr val="bg2">
                    <a:lumMod val="50000"/>
                  </a:schemeClr>
                </a:solidFill>
              </a:rPr>
              <a:t>8 лет)</a:t>
            </a:r>
            <a:endParaRPr lang="ru-RU" altLang="ru-RU" sz="2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397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62013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</a:rPr>
              <a:t>1.1. Цель Программы воспитания</a:t>
            </a:r>
          </a:p>
        </p:txBody>
      </p:sp>
      <p:sp>
        <p:nvSpPr>
          <p:cNvPr id="17411" name="Объект 2"/>
          <p:cNvSpPr>
            <a:spLocks noGrp="1"/>
          </p:cNvSpPr>
          <p:nvPr>
            <p:ph idx="1"/>
          </p:nvPr>
        </p:nvSpPr>
        <p:spPr>
          <a:xfrm>
            <a:off x="838200" y="1227138"/>
            <a:ext cx="10515600" cy="4949825"/>
          </a:xfrm>
        </p:spPr>
        <p:txBody>
          <a:bodyPr/>
          <a:lstStyle/>
          <a:p>
            <a:r>
              <a:rPr lang="ru-RU" altLang="ru-RU" smtClean="0"/>
              <a:t>Общая цель воспитания в ДОО – личностное развитие дошкольников и создание условий для их позитивной социализации на основе базовых ценностей российского общества через:</a:t>
            </a:r>
          </a:p>
          <a:p>
            <a:r>
              <a:rPr lang="ru-RU" altLang="ru-RU" smtClean="0"/>
              <a:t>1)	формирование ценностного </a:t>
            </a:r>
            <a:r>
              <a:rPr lang="ru-RU" altLang="ru-RU" smtClean="0">
                <a:solidFill>
                  <a:srgbClr val="FF0000"/>
                </a:solidFill>
              </a:rPr>
              <a:t>отношения</a:t>
            </a:r>
            <a:r>
              <a:rPr lang="ru-RU" altLang="ru-RU" smtClean="0"/>
              <a:t> к окружающему миру, другим людям, себе;</a:t>
            </a:r>
          </a:p>
          <a:p>
            <a:r>
              <a:rPr lang="ru-RU" altLang="ru-RU" smtClean="0"/>
              <a:t>2)	овладение первичными </a:t>
            </a:r>
            <a:r>
              <a:rPr lang="ru-RU" altLang="ru-RU" smtClean="0">
                <a:solidFill>
                  <a:srgbClr val="FF0000"/>
                </a:solidFill>
              </a:rPr>
              <a:t>представлениями</a:t>
            </a:r>
            <a:r>
              <a:rPr lang="ru-RU" altLang="ru-RU" smtClean="0"/>
              <a:t> о базовых ценностях, а также выработанных обществом нормах и правилах поведения;</a:t>
            </a:r>
          </a:p>
          <a:p>
            <a:r>
              <a:rPr lang="ru-RU" altLang="ru-RU" smtClean="0"/>
              <a:t>3)	приобретение первичного </a:t>
            </a:r>
            <a:r>
              <a:rPr lang="ru-RU" altLang="ru-RU" smtClean="0">
                <a:solidFill>
                  <a:srgbClr val="FF0000"/>
                </a:solidFill>
              </a:rPr>
              <a:t>опыта деятельности и поведения </a:t>
            </a:r>
            <a:r>
              <a:rPr lang="ru-RU" altLang="ru-RU" smtClean="0"/>
              <a:t>в соответствии с базовыми национальными ценностями, нормами и правилами, принятыми в обществе.</a:t>
            </a:r>
          </a:p>
        </p:txBody>
      </p:sp>
    </p:spTree>
    <p:extLst>
      <p:ext uri="{BB962C8B-B14F-4D97-AF65-F5344CB8AC3E}">
        <p14:creationId xmlns:p14="http://schemas.microsoft.com/office/powerpoint/2010/main" val="320380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6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313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  <a:cs typeface="Arial" panose="020B0604020202020204" pitchFamily="34" charset="0"/>
              </a:rPr>
              <a:t>Преемственность целей воспитания</a:t>
            </a:r>
            <a:endParaRPr lang="ru-RU" altLang="ru-RU" sz="3200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>
          <a:xfrm>
            <a:off x="142875" y="1417638"/>
            <a:ext cx="5851525" cy="4708525"/>
          </a:xfrm>
        </p:spPr>
        <p:txBody>
          <a:bodyPr/>
          <a:lstStyle/>
          <a:p>
            <a:pPr algn="ctr">
              <a:defRPr/>
            </a:pPr>
            <a:r>
              <a:rPr lang="ru-RU" sz="1867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цель воспитания </a:t>
            </a:r>
            <a:r>
              <a:rPr lang="ru-RU" sz="18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ДОО </a:t>
            </a:r>
            <a:r>
              <a:rPr lang="ru-RU" sz="1867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личностное развитие дошкольников и создание условий для их позитивной социализации на основе базовых ценностей российского общества через:</a:t>
            </a:r>
          </a:p>
          <a:p>
            <a:pPr>
              <a:defRPr/>
            </a:pP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</a:t>
            </a:r>
            <a:r>
              <a:rPr lang="ru-RU" sz="18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формирование</a:t>
            </a: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ценностного</a:t>
            </a: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отношения</a:t>
            </a: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окружающему миру, другим людям, себе;</a:t>
            </a:r>
          </a:p>
          <a:p>
            <a:pPr>
              <a:defRPr/>
            </a:pP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ru-RU" sz="18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овладение первичными представлениями </a:t>
            </a: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базовых ценностях, а также выработанных обществом нормах и правилах поведения;</a:t>
            </a:r>
          </a:p>
          <a:p>
            <a:pPr>
              <a:defRPr/>
            </a:pP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ru-RU" sz="18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первичного опыта деятельности и поведения </a:t>
            </a: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соответствии </a:t>
            </a:r>
            <a:b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базовыми национальными ценностями, нормами и правилами, принятыми </a:t>
            </a:r>
            <a:b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обществе.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half" idx="2"/>
          </p:nvPr>
        </p:nvSpPr>
        <p:spPr>
          <a:xfrm>
            <a:off x="6197600" y="1417638"/>
            <a:ext cx="5754688" cy="4708525"/>
          </a:xfrm>
        </p:spPr>
        <p:txBody>
          <a:bodyPr/>
          <a:lstStyle/>
          <a:p>
            <a:pPr algn="ctr">
              <a:defRPr/>
            </a:pPr>
            <a:r>
              <a:rPr lang="ru-RU" sz="1867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цель воспитания </a:t>
            </a:r>
            <a:r>
              <a:rPr lang="ru-RU" sz="18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школе </a:t>
            </a:r>
            <a:r>
              <a:rPr lang="ru-RU" sz="1867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личностное развитие воспитанников, проявляющееся:</a:t>
            </a:r>
          </a:p>
          <a:p>
            <a:pPr>
              <a:defRPr/>
            </a:pP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в усвоении ими знаний основных норм, которые общество выработало на основе этих ценностей (</a:t>
            </a:r>
            <a:r>
              <a:rPr lang="ru-RU" sz="18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есть, в усвоении ими социально значимых знаний</a:t>
            </a: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defRPr/>
            </a:pP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в развитии их позитивных отношений к этим общественным ценностям (</a:t>
            </a:r>
            <a:r>
              <a:rPr lang="ru-RU" sz="18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есть в развитии их социально значимых отношений</a:t>
            </a: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>
              <a:defRPr/>
            </a:pP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в приобретении ими соответствующего этим ценностям опыта поведения, опыта применения сформированных знаний и отношений на практике (</a:t>
            </a:r>
            <a:r>
              <a:rPr lang="ru-RU" sz="1867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 есть в приобретении ими опыта осуществления социально значимых дел</a:t>
            </a:r>
            <a:r>
              <a:rPr lang="ru-RU" sz="1867" b="1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502707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105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FF0000"/>
                </a:solidFill>
              </a:rPr>
              <a:t>1.2. Методологические основы и принципы построения Программы воспитания</a:t>
            </a:r>
          </a:p>
        </p:txBody>
      </p:sp>
      <p:sp>
        <p:nvSpPr>
          <p:cNvPr id="19459" name="Объект 5"/>
          <p:cNvSpPr>
            <a:spLocks noGrp="1"/>
          </p:cNvSpPr>
          <p:nvPr>
            <p:ph idx="1"/>
          </p:nvPr>
        </p:nvSpPr>
        <p:spPr>
          <a:xfrm>
            <a:off x="838200" y="1330325"/>
            <a:ext cx="10515600" cy="4846638"/>
          </a:xfrm>
        </p:spPr>
        <p:txBody>
          <a:bodyPr/>
          <a:lstStyle/>
          <a:p>
            <a:r>
              <a:rPr lang="ru-RU" altLang="ru-RU" sz="2400" dirty="0" smtClean="0"/>
              <a:t>Программа </a:t>
            </a:r>
            <a:r>
              <a:rPr lang="ru-RU" altLang="ru-RU" sz="2400" dirty="0" smtClean="0"/>
              <a:t>воспитания руководствуется </a:t>
            </a:r>
            <a:r>
              <a:rPr lang="ru-RU" altLang="ru-RU" sz="2400" dirty="0" smtClean="0">
                <a:solidFill>
                  <a:srgbClr val="FF0000"/>
                </a:solidFill>
              </a:rPr>
              <a:t>принципами ДО, определенными ФГОС ДО</a:t>
            </a:r>
            <a:r>
              <a:rPr lang="ru-RU" altLang="ru-RU" sz="2400" dirty="0" smtClean="0"/>
              <a:t>.</a:t>
            </a:r>
          </a:p>
          <a:p>
            <a:r>
              <a:rPr lang="ru-RU" altLang="ru-RU" sz="2400" dirty="0" smtClean="0"/>
              <a:t>Программа воспитания опирается на следующие </a:t>
            </a:r>
            <a:r>
              <a:rPr lang="ru-RU" altLang="ru-RU" sz="2400" dirty="0" smtClean="0">
                <a:solidFill>
                  <a:srgbClr val="FF0000"/>
                </a:solidFill>
              </a:rPr>
              <a:t>принципы</a:t>
            </a:r>
            <a:r>
              <a:rPr lang="ru-RU" altLang="ru-RU" sz="2400" dirty="0" smtClean="0"/>
              <a:t>:</a:t>
            </a:r>
          </a:p>
          <a:p>
            <a:r>
              <a:rPr lang="ru-RU" altLang="ru-RU" sz="2400" dirty="0" smtClean="0"/>
              <a:t>-	принцип гуманизма. </a:t>
            </a:r>
          </a:p>
          <a:p>
            <a:r>
              <a:rPr lang="ru-RU" altLang="ru-RU" sz="2400" dirty="0" smtClean="0"/>
              <a:t>-	принцип ценностного единства и совместности. </a:t>
            </a:r>
          </a:p>
          <a:p>
            <a:r>
              <a:rPr lang="ru-RU" altLang="ru-RU" sz="2400" dirty="0" smtClean="0"/>
              <a:t>-	принцип общего культурного образования.</a:t>
            </a:r>
          </a:p>
          <a:p>
            <a:r>
              <a:rPr lang="ru-RU" altLang="ru-RU" sz="2400" dirty="0" smtClean="0"/>
              <a:t>-	принцип следования нравственному примеру. </a:t>
            </a:r>
          </a:p>
          <a:p>
            <a:r>
              <a:rPr lang="ru-RU" altLang="ru-RU" sz="2400" dirty="0" smtClean="0"/>
              <a:t>-	принципы безопасной жизнедеятельности.</a:t>
            </a:r>
          </a:p>
          <a:p>
            <a:r>
              <a:rPr lang="ru-RU" altLang="ru-RU" sz="2400" dirty="0" smtClean="0"/>
              <a:t>-	принцип совместной деятельности ребенка и взрослого.</a:t>
            </a:r>
          </a:p>
          <a:p>
            <a:r>
              <a:rPr lang="ru-RU" altLang="ru-RU" sz="2400" dirty="0" smtClean="0"/>
              <a:t>-	принцип </a:t>
            </a:r>
            <a:r>
              <a:rPr lang="ru-RU" altLang="ru-RU" sz="2400" dirty="0" err="1" smtClean="0"/>
              <a:t>инклюзивности</a:t>
            </a:r>
            <a:r>
              <a:rPr lang="ru-RU" altLang="ru-RU" sz="24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0982422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01650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FF0000"/>
                </a:solidFill>
              </a:rPr>
              <a:t>1.2. Методологические основы и принципы построения Программы воспитания</a:t>
            </a:r>
            <a:endParaRPr lang="ru-RU" altLang="ru-RU" smtClean="0"/>
          </a:p>
        </p:txBody>
      </p:sp>
      <p:sp>
        <p:nvSpPr>
          <p:cNvPr id="2048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altLang="ru-RU" sz="3200" b="1" smtClean="0"/>
              <a:t>Общие пояснения (см.предыдущий слайд)</a:t>
            </a:r>
          </a:p>
          <a:p>
            <a:r>
              <a:rPr lang="ru-RU" altLang="ru-RU" sz="3200" b="1" smtClean="0"/>
              <a:t>1.2.1. Уклад образовательной организации</a:t>
            </a:r>
          </a:p>
          <a:p>
            <a:r>
              <a:rPr lang="ru-RU" altLang="ru-RU" sz="3200" b="1" smtClean="0"/>
              <a:t>1.2.2. Воспитывающая среда ДОО</a:t>
            </a:r>
          </a:p>
          <a:p>
            <a:r>
              <a:rPr lang="ru-RU" altLang="ru-RU" sz="3200" b="1" smtClean="0"/>
              <a:t>1.2.3. Общности (сообщества) ДОО</a:t>
            </a:r>
          </a:p>
          <a:p>
            <a:r>
              <a:rPr lang="ru-RU" altLang="ru-RU" sz="3200" b="1" smtClean="0"/>
              <a:t>1.2.4. Социокультурный контекст</a:t>
            </a:r>
          </a:p>
          <a:p>
            <a:r>
              <a:rPr lang="ru-RU" altLang="ru-RU" sz="3200" b="1" smtClean="0"/>
              <a:t>1.2.5. Деятельности и культурные практики в ДОО</a:t>
            </a:r>
          </a:p>
        </p:txBody>
      </p:sp>
    </p:spTree>
    <p:extLst>
      <p:ext uri="{BB962C8B-B14F-4D97-AF65-F5344CB8AC3E}">
        <p14:creationId xmlns:p14="http://schemas.microsoft.com/office/powerpoint/2010/main" val="1481494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450215" algn="just"/>
            <a:r>
              <a:rPr lang="ru-RU" sz="1800" b="1" i="1" dirty="0">
                <a:solidFill>
                  <a:srgbClr val="000000"/>
                </a:solidFill>
              </a:rPr>
              <a:t>Социокультурные ценности</a:t>
            </a:r>
            <a:r>
              <a:rPr lang="ru-RU" sz="1800" dirty="0">
                <a:solidFill>
                  <a:srgbClr val="000000"/>
                </a:solidFill>
              </a:rPr>
              <a:t> – основные жизненные смыслы, определяющие отношение человека к окружающей действительности и детерминирующие основные модели социального поведения, которыми руководствуется человек в повседневной жизни и деятельности.</a:t>
            </a:r>
            <a:endParaRPr lang="ru-RU" sz="1800" dirty="0"/>
          </a:p>
          <a:p>
            <a:pPr indent="450215" algn="just"/>
            <a:r>
              <a:rPr lang="ru-RU" sz="1800" b="1" i="1" dirty="0"/>
              <a:t>Социокультурный контекст</a:t>
            </a:r>
            <a:r>
              <a:rPr lang="ru-RU" sz="1800" dirty="0"/>
              <a:t> – социальная и культурная среда, в которой человек растет и живет. Он также включает в себя влияние, которое среда оказывает на идеи и поведение человека.</a:t>
            </a:r>
          </a:p>
          <a:p>
            <a:pPr indent="450215" algn="just"/>
            <a:r>
              <a:rPr lang="ru-RU" sz="1800" b="1" i="1" dirty="0">
                <a:solidFill>
                  <a:srgbClr val="000000"/>
                </a:solidFill>
              </a:rPr>
              <a:t>Уклад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</a:rPr>
              <a:t>–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</a:rPr>
              <a:t>общественный договор участников образовательных отношений, опирающийся на базовые национальные ценности, содержащий традиции региона и ДОО, задающий культуру поведения сообществ, описывающий предметно-пространственную среду, деятельность и социокультурный контекст</a:t>
            </a:r>
            <a:r>
              <a:rPr lang="ru-RU" sz="1800" dirty="0" smtClean="0">
                <a:solidFill>
                  <a:srgbClr val="000000"/>
                </a:solidFill>
              </a:rPr>
              <a:t>.</a:t>
            </a:r>
          </a:p>
          <a:p>
            <a:pPr indent="450215" algn="just"/>
            <a:r>
              <a:rPr lang="ru-RU" sz="1800" b="1" i="1" dirty="0">
                <a:solidFill>
                  <a:srgbClr val="000000"/>
                </a:solidFill>
              </a:rPr>
              <a:t>Образовательная</a:t>
            </a:r>
            <a:r>
              <a:rPr lang="ru-RU" sz="1800" dirty="0">
                <a:solidFill>
                  <a:srgbClr val="000000"/>
                </a:solidFill>
              </a:rPr>
              <a:t> </a:t>
            </a:r>
            <a:r>
              <a:rPr lang="ru-RU" sz="1800" b="1" i="1" dirty="0">
                <a:solidFill>
                  <a:srgbClr val="000000"/>
                </a:solidFill>
              </a:rPr>
              <a:t>среда – </a:t>
            </a:r>
            <a:r>
              <a:rPr lang="ru-RU" sz="1800" dirty="0">
                <a:solidFill>
                  <a:srgbClr val="000000"/>
                </a:solidFill>
              </a:rPr>
              <a:t>социокультурное содержание образования, объединяет в себе цели и смыслы воспитания, обучения и развития детей в конкретной социокультурной ситуации, определяет состав становящихся способностей и качеств. Потенциал образовательной среды для решения целей воспитания личности позволяет говорить о </a:t>
            </a:r>
            <a:r>
              <a:rPr lang="ru-RU" sz="1800" b="1" i="1" dirty="0">
                <a:solidFill>
                  <a:srgbClr val="000000"/>
                </a:solidFill>
              </a:rPr>
              <a:t>воспитывающей среде</a:t>
            </a:r>
            <a:r>
              <a:rPr lang="ru-RU" sz="1800" dirty="0">
                <a:solidFill>
                  <a:srgbClr val="000000"/>
                </a:solidFill>
              </a:rPr>
              <a:t>. Воспитывающая среда – это особая форма организации образовательного процесса, реализующего цель и задачи воспитания.</a:t>
            </a:r>
            <a:endParaRPr lang="ru-RU" sz="1800" dirty="0"/>
          </a:p>
          <a:p>
            <a:pPr indent="450215" algn="just"/>
            <a:r>
              <a:rPr lang="ru-RU" sz="1800" b="1" i="1" dirty="0">
                <a:solidFill>
                  <a:srgbClr val="000000"/>
                </a:solidFill>
              </a:rPr>
              <a:t>Общность</a:t>
            </a:r>
            <a:r>
              <a:rPr lang="ru-RU" sz="1800" i="1" dirty="0">
                <a:solidFill>
                  <a:srgbClr val="000000"/>
                </a:solidFill>
              </a:rPr>
              <a:t> </a:t>
            </a:r>
            <a:r>
              <a:rPr lang="ru-RU" sz="1800" dirty="0">
                <a:solidFill>
                  <a:srgbClr val="000000"/>
                </a:solidFill>
              </a:rPr>
              <a:t>– устойчивая система связей и отношений между людьми, имеющая единые ценностно-смысловые основания и конкретные целевые ориентиры. Общность – это качественная характеристика любого объединения людей, определяющая степень их единства и совместности (детско-взрослая, детская, профессиональная, профессионально-родительская). </a:t>
            </a:r>
            <a:endParaRPr lang="ru-RU" sz="1800" dirty="0"/>
          </a:p>
          <a:p>
            <a:pPr indent="450215" algn="just"/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Терминология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77326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Задачи воспитания на основе планируемых результатов достижения цели воспитания, в </a:t>
            </a:r>
            <a:r>
              <a:rPr lang="ru-RU" dirty="0" smtClean="0"/>
              <a:t>соответствии </a:t>
            </a:r>
            <a:r>
              <a:rPr lang="ru-RU" dirty="0"/>
              <a:t>с основными направлениями воспитательной работы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9CB904-53DC-429D-9481-1951DF4649EB}" type="slidenum">
              <a:rPr kumimoji="0" lang="ru-RU" alt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800" b="0" i="0" u="none" strike="noStrike" kern="1200" cap="none" spc="0" normalizeH="0" baseline="0" noProof="0">
              <a:ln>
                <a:noFill/>
              </a:ln>
              <a:solidFill>
                <a:srgbClr val="181818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/>
          </p:nvPr>
        </p:nvGraphicFramePr>
        <p:xfrm>
          <a:off x="479377" y="1255080"/>
          <a:ext cx="11375057" cy="4734698"/>
        </p:xfrm>
        <a:graphic>
          <a:graphicData uri="http://schemas.openxmlformats.org/drawingml/2006/table">
            <a:tbl>
              <a:tblPr firstRow="1" firstCol="1" bandRow="1"/>
              <a:tblGrid>
                <a:gridCol w="1800199">
                  <a:extLst>
                    <a:ext uri="{9D8B030D-6E8A-4147-A177-3AD203B41FA5}">
                      <a16:colId xmlns:a16="http://schemas.microsoft.com/office/drawing/2014/main" val="184161237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1482987607"/>
                    </a:ext>
                  </a:extLst>
                </a:gridCol>
                <a:gridCol w="3744416">
                  <a:extLst>
                    <a:ext uri="{9D8B030D-6E8A-4147-A177-3AD203B41FA5}">
                      <a16:colId xmlns:a16="http://schemas.microsoft.com/office/drawing/2014/main" val="143616571"/>
                    </a:ext>
                  </a:extLst>
                </a:gridCol>
                <a:gridCol w="4102250">
                  <a:extLst>
                    <a:ext uri="{9D8B030D-6E8A-4147-A177-3AD203B41FA5}">
                      <a16:colId xmlns:a16="http://schemas.microsoft.com/office/drawing/2014/main" val="457766758"/>
                    </a:ext>
                  </a:extLst>
                </a:gridCol>
              </a:tblGrid>
              <a:tr h="236191"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effectLst/>
                          <a:latin typeface="Times New Roman" panose="02020603050405020304" pitchFamily="18" charset="0"/>
                        </a:rPr>
                        <a:t>Направление воспитания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Базовые ценности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Задачи воспитания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593913"/>
                  </a:ext>
                </a:extLst>
              </a:tr>
              <a:tr h="23619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Младенческий и ранний возраст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i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Дошкольный возраст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2110510"/>
                  </a:ext>
                </a:extLst>
              </a:tr>
              <a:tr h="1046618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Патриотическое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Родина, природа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Воспитывать элементарное чувство привязанности, любви к семье, близким, окружающему миру.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Воспитывать ценностное отношение и любовь к своей малой родине, чувство привязанности к родному дому, семье, близким людям. Формировать первичные представления о своей стране.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2449811"/>
                  </a:ext>
                </a:extLst>
              </a:tr>
              <a:tr h="3137445">
                <a:tc>
                  <a:txBody>
                    <a:bodyPr/>
                    <a:lstStyle/>
                    <a:p>
                      <a:r>
                        <a:rPr lang="ru-RU" sz="1600">
                          <a:effectLst/>
                          <a:latin typeface="Times New Roman" panose="02020603050405020304" pitchFamily="18" charset="0"/>
                        </a:rPr>
                        <a:t>Социальное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Человек, семья, дружба, сотрудничество</a:t>
                      </a:r>
                      <a:endParaRPr lang="ru-RU" sz="16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Воспитывать у детей первоначальный интерес к другим детям и способность бесконфликтно играть рядом с ними; доброжелательность, доброту, сочувствие.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Формировать первичные представления о том, что такое «хорошо» и «плохо».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Поддерживать чувство удовлетворения в случае одобрения и чувство огорчения в случае неодобрения со стороны взрослых.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Стимулировать к проявлению позиции «Я сам!», способность к самостоятельным (свободным) активным действиям в общении. Обеспечивать практику общения с другими людьми с помощью вербальных и невербальных средств общения.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Воспитывать у детей дружелюбность, доброжелательность, правдивость, искренность, способность к сочувствию и заботе, к нравственному поступку.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Формировать умение различать основные проявления добра и зла; принимать и уважать различия между людьми, ценности семьи и общества.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Стимулировать к проявлению задатков чувства долга, ответственности за свои действия и поведение.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Способствовать освоению основ речевой культуры.</a:t>
                      </a:r>
                    </a:p>
                    <a:p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</a:rPr>
                        <a:t>Развивать умение слушать и слышать собеседника, способность взаимодействовать со взрослыми и сверстниками на основе общих интересов и дел.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9509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5986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92125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FF0000"/>
                </a:solidFill>
              </a:rPr>
              <a:t>Деятельности и культурные практики в ДОО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857250"/>
            <a:ext cx="10515600" cy="5319713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ru-RU" sz="2400" dirty="0" smtClean="0"/>
              <a:t>Цели и задачи воспитания реализуются </a:t>
            </a:r>
            <a:r>
              <a:rPr lang="ru-RU" sz="2400" dirty="0" smtClean="0">
                <a:solidFill>
                  <a:srgbClr val="FF0000"/>
                </a:solidFill>
              </a:rPr>
              <a:t>во всех видах деятельности дошкольника, обозначенных во ФГОС ДО</a:t>
            </a:r>
            <a:r>
              <a:rPr lang="ru-RU" sz="2400" dirty="0" smtClean="0"/>
              <a:t>. В качестве средств реализации цели воспитания могут выступать следующие </a:t>
            </a:r>
            <a:r>
              <a:rPr lang="ru-RU" sz="2400" dirty="0" smtClean="0">
                <a:solidFill>
                  <a:srgbClr val="FF0000"/>
                </a:solidFill>
              </a:rPr>
              <a:t>основные виды деятельности и культурные практики</a:t>
            </a:r>
            <a:r>
              <a:rPr lang="ru-RU" sz="2400" dirty="0" smtClean="0"/>
              <a:t>:</a:t>
            </a:r>
          </a:p>
          <a:p>
            <a:pPr>
              <a:defRPr/>
            </a:pPr>
            <a:r>
              <a:rPr lang="ru-RU" sz="2400" b="1" dirty="0" smtClean="0"/>
              <a:t>предметно-целевая</a:t>
            </a:r>
            <a:r>
              <a:rPr lang="ru-RU" sz="2400" dirty="0" smtClean="0"/>
              <a:t> (виды деятельности, организуемые взрослым, в которых он открывает ребенку смысл и ценность человеческой деятельности, способы ее реализации совместно с родителями, воспитателями, сверстниками);</a:t>
            </a:r>
          </a:p>
          <a:p>
            <a:pPr>
              <a:defRPr/>
            </a:pPr>
            <a:r>
              <a:rPr lang="ru-RU" sz="2400" b="1" dirty="0" smtClean="0"/>
              <a:t>культурные практики </a:t>
            </a:r>
            <a:r>
              <a:rPr lang="ru-RU" sz="2400" dirty="0" smtClean="0"/>
              <a:t>(активная, самостоятельная апробация каждым ребенком инструментального и ценностного содержаний, полученных от взрослого, и способов их реализации в различных видах деятельности через личный опыт);</a:t>
            </a:r>
          </a:p>
          <a:p>
            <a:pPr>
              <a:defRPr/>
            </a:pPr>
            <a:r>
              <a:rPr lang="ru-RU" sz="2400" b="1" dirty="0" smtClean="0"/>
              <a:t>свободная инициативная деятельность ребенка </a:t>
            </a:r>
            <a:r>
              <a:rPr lang="ru-RU" sz="2400" dirty="0" smtClean="0"/>
              <a:t>(его спонтанная самостоятельная активность, в рамках которой он реализует свои базовые устремления: любознательность, общительность, опыт деятельности на основе усвоенных ценностей).</a:t>
            </a:r>
          </a:p>
        </p:txBody>
      </p:sp>
    </p:spTree>
    <p:extLst>
      <p:ext uri="{BB962C8B-B14F-4D97-AF65-F5344CB8AC3E}">
        <p14:creationId xmlns:p14="http://schemas.microsoft.com/office/powerpoint/2010/main" val="769018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>
          <a:xfrm>
            <a:off x="334433" y="1052736"/>
            <a:ext cx="11378191" cy="4896544"/>
          </a:xfrm>
          <a:ln>
            <a:solidFill>
              <a:schemeClr val="bg2"/>
            </a:solidFill>
          </a:ln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Сквозные механизмы развития, виды деятельности и формы активности ребенка</a:t>
            </a:r>
          </a:p>
        </p:txBody>
      </p:sp>
      <p:graphicFrame>
        <p:nvGraphicFramePr>
          <p:cNvPr id="5" name="Объект 4"/>
          <p:cNvGraphicFramePr>
            <a:graphicFrameLocks noChangeAspect="1"/>
          </p:cNvGraphicFramePr>
          <p:nvPr>
            <p:extLst/>
          </p:nvPr>
        </p:nvGraphicFramePr>
        <p:xfrm>
          <a:off x="334433" y="1036861"/>
          <a:ext cx="11378191" cy="5272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0" name="Документ" r:id="rId3" imgW="6464174" imgH="3022333" progId="Word.Document.12">
                  <p:embed/>
                </p:oleObj>
              </mc:Choice>
              <mc:Fallback>
                <p:oleObj name="Документ" r:id="rId3" imgW="6464174" imgH="3022333" progId="Word.Document.12">
                  <p:embed/>
                  <p:pic>
                    <p:nvPicPr>
                      <p:cNvPr id="5" name="Объект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34433" y="1036861"/>
                        <a:ext cx="11378191" cy="52724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Стрелка вниз 5"/>
          <p:cNvSpPr/>
          <p:nvPr/>
        </p:nvSpPr>
        <p:spPr>
          <a:xfrm>
            <a:off x="11470308" y="1412776"/>
            <a:ext cx="484632" cy="978408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1470308" y="3011804"/>
            <a:ext cx="484632" cy="978408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Стрелка вниз 7"/>
          <p:cNvSpPr/>
          <p:nvPr/>
        </p:nvSpPr>
        <p:spPr>
          <a:xfrm>
            <a:off x="11470308" y="4661689"/>
            <a:ext cx="484632" cy="978408"/>
          </a:xfrm>
          <a:prstGeom prst="down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6034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246063"/>
            <a:ext cx="10515600" cy="1057275"/>
          </a:xfrm>
        </p:spPr>
        <p:txBody>
          <a:bodyPr/>
          <a:lstStyle/>
          <a:p>
            <a:pPr algn="ctr" eaLnBrk="1" hangingPunct="1"/>
            <a:r>
              <a:rPr lang="ru-RU" altLang="ru-RU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Проблемное поле для обсуждения</a:t>
            </a:r>
            <a:br>
              <a:rPr lang="ru-RU" altLang="ru-RU" sz="2800" b="1" smtClean="0">
                <a:solidFill>
                  <a:srgbClr val="FF0000"/>
                </a:solidFill>
                <a:latin typeface="Times New Roman" panose="02020603050405020304" pitchFamily="18" charset="0"/>
              </a:rPr>
            </a:br>
            <a:r>
              <a:rPr lang="ru-RU" altLang="ru-RU" sz="2800" b="1" smtClean="0">
                <a:solidFill>
                  <a:srgbClr val="002060"/>
                </a:solidFill>
                <a:latin typeface="Times New Roman" panose="02020603050405020304" pitchFamily="18" charset="0"/>
              </a:rPr>
              <a:t>Программа воспитания для ДОО: корректировки перед началом учебного года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800" y="1535113"/>
            <a:ext cx="11507788" cy="4918075"/>
          </a:xfrm>
        </p:spPr>
        <p:txBody>
          <a:bodyPr/>
          <a:lstStyle/>
          <a:p>
            <a:r>
              <a:rPr lang="ru-RU" altLang="ru-RU" sz="3200" smtClean="0"/>
              <a:t>Рабочая программа воспитания: структура, содержание, варианты оформления</a:t>
            </a:r>
          </a:p>
          <a:p>
            <a:r>
              <a:rPr lang="ru-RU" altLang="ru-RU" sz="3200" smtClean="0"/>
              <a:t>Пошаговый «рецепт» для разработки рабочей программы воспитания</a:t>
            </a:r>
          </a:p>
          <a:p>
            <a:r>
              <a:rPr lang="ru-RU" altLang="ru-RU" sz="3200" smtClean="0"/>
              <a:t>Особенности проектирования разделов программы: целевой, содержательный, организационный</a:t>
            </a:r>
          </a:p>
          <a:p>
            <a:r>
              <a:rPr lang="ru-RU" altLang="ru-RU" sz="3200" smtClean="0"/>
              <a:t>Альтернативные подходы к проектированию части программы, формируемой участниками образовательных отношений</a:t>
            </a:r>
          </a:p>
          <a:p>
            <a:r>
              <a:rPr lang="ru-RU" altLang="ru-RU" sz="3200" smtClean="0"/>
              <a:t>Оценка рабочих программ и календарных планов воспитательной работы: чек-лист для педагога</a:t>
            </a:r>
            <a:endParaRPr lang="ru-RU" altLang="ru-RU" sz="3200" smtClean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98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411163"/>
          </a:xfrm>
        </p:spPr>
        <p:txBody>
          <a:bodyPr/>
          <a:lstStyle/>
          <a:p>
            <a:pPr algn="ctr"/>
            <a:r>
              <a:rPr lang="ru-RU" altLang="ru-RU" sz="2800" b="1" smtClean="0">
                <a:solidFill>
                  <a:srgbClr val="FF0000"/>
                </a:solidFill>
              </a:rPr>
              <a:t>1.3. Требования к планируемым результатам освоения Примерной программы</a:t>
            </a: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838200" y="960438"/>
            <a:ext cx="10515600" cy="5216525"/>
          </a:xfrm>
        </p:spPr>
        <p:txBody>
          <a:bodyPr/>
          <a:lstStyle/>
          <a:p>
            <a:r>
              <a:rPr lang="ru-RU" altLang="ru-RU" smtClean="0"/>
              <a:t>Планируемые результаты воспитания носят </a:t>
            </a:r>
            <a:r>
              <a:rPr lang="ru-RU" altLang="ru-RU" b="1" smtClean="0"/>
              <a:t>отсроченный характер</a:t>
            </a:r>
            <a:r>
              <a:rPr lang="ru-RU" altLang="ru-RU" smtClean="0"/>
              <a:t>, но деятельность воспитателя нацелена на перспективу развития и становления личности ребенка. </a:t>
            </a:r>
          </a:p>
          <a:p>
            <a:r>
              <a:rPr lang="ru-RU" altLang="ru-RU" smtClean="0"/>
              <a:t>Поэтому результаты достижения цели воспитания даны в виде целевых ориентиров, представленных в виде </a:t>
            </a:r>
            <a:r>
              <a:rPr lang="ru-RU" altLang="ru-RU" b="1" smtClean="0"/>
              <a:t>обобщенных портретов ребенка</a:t>
            </a:r>
            <a:r>
              <a:rPr lang="ru-RU" altLang="ru-RU" smtClean="0"/>
              <a:t> к концу раннего и дошкольного возрастов. </a:t>
            </a:r>
          </a:p>
          <a:p>
            <a:r>
              <a:rPr lang="ru-RU" altLang="ru-RU" smtClean="0"/>
              <a:t>На уровне ДО </a:t>
            </a:r>
            <a:r>
              <a:rPr lang="ru-RU" altLang="ru-RU" b="1" smtClean="0"/>
              <a:t>не осуществляется оценка результатов воспитательной работы </a:t>
            </a:r>
            <a:r>
              <a:rPr lang="ru-RU" altLang="ru-RU" smtClean="0"/>
              <a:t>в соответствии с ФГОС ДО, так как «целевые ориентиры основной образовательной программы дошкольного образования не подлежат непосредственной оценке, в том числе в виде педагогической диагностики (мониторинга), и не являются основанием для их формального сравнения с реальными достижениями детей».</a:t>
            </a:r>
          </a:p>
        </p:txBody>
      </p:sp>
    </p:spTree>
    <p:extLst>
      <p:ext uri="{BB962C8B-B14F-4D97-AF65-F5344CB8AC3E}">
        <p14:creationId xmlns:p14="http://schemas.microsoft.com/office/powerpoint/2010/main" val="3643016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eaLnBrk="0" fontAlgn="base" hangingPunct="0"/>
            <a:r>
              <a:rPr lang="ru-RU" sz="2800" dirty="0"/>
              <a:t>2.1. Содержание воспитательной работы по направлениям воспитания</a:t>
            </a:r>
          </a:p>
          <a:p>
            <a:pPr eaLnBrk="0" fontAlgn="base" hangingPunct="0"/>
            <a:r>
              <a:rPr lang="ru-RU" sz="2800" dirty="0" smtClean="0"/>
              <a:t>	2.1.1</a:t>
            </a:r>
            <a:r>
              <a:rPr lang="ru-RU" sz="2800" dirty="0"/>
              <a:t>. Патриотическое направление воспитания</a:t>
            </a:r>
          </a:p>
          <a:p>
            <a:pPr eaLnBrk="0" fontAlgn="base" hangingPunct="0"/>
            <a:r>
              <a:rPr lang="ru-RU" sz="2800" dirty="0" smtClean="0"/>
              <a:t>	2.1.2</a:t>
            </a:r>
            <a:r>
              <a:rPr lang="ru-RU" sz="2800" dirty="0"/>
              <a:t>. Социальное направление воспитания</a:t>
            </a:r>
          </a:p>
          <a:p>
            <a:pPr eaLnBrk="0" fontAlgn="base" hangingPunct="0"/>
            <a:r>
              <a:rPr lang="ru-RU" sz="2800" dirty="0" smtClean="0"/>
              <a:t>	2.1.3</a:t>
            </a:r>
            <a:r>
              <a:rPr lang="ru-RU" sz="2800" dirty="0"/>
              <a:t>. Познавательное направление воспитания</a:t>
            </a:r>
          </a:p>
          <a:p>
            <a:pPr eaLnBrk="0" fontAlgn="base" hangingPunct="0"/>
            <a:r>
              <a:rPr lang="ru-RU" sz="2800" dirty="0" smtClean="0"/>
              <a:t>	2.1.4</a:t>
            </a:r>
            <a:r>
              <a:rPr lang="ru-RU" sz="2800" dirty="0"/>
              <a:t>. Физическое и оздоровительное направление воспитания</a:t>
            </a:r>
          </a:p>
          <a:p>
            <a:pPr eaLnBrk="0" fontAlgn="base" hangingPunct="0"/>
            <a:r>
              <a:rPr lang="ru-RU" sz="2800" dirty="0" smtClean="0"/>
              <a:t>	2.1.5</a:t>
            </a:r>
            <a:r>
              <a:rPr lang="ru-RU" sz="2800" dirty="0"/>
              <a:t>. Трудовое направление воспитания</a:t>
            </a:r>
          </a:p>
          <a:p>
            <a:pPr eaLnBrk="0" fontAlgn="base" hangingPunct="0"/>
            <a:r>
              <a:rPr lang="ru-RU" sz="2800" dirty="0" smtClean="0"/>
              <a:t>	2.1.6</a:t>
            </a:r>
            <a:r>
              <a:rPr lang="ru-RU" sz="2800" dirty="0"/>
              <a:t>. Этико-эстетическое направление воспитания</a:t>
            </a:r>
          </a:p>
          <a:p>
            <a:pPr eaLnBrk="0" fontAlgn="base" hangingPunct="0"/>
            <a:r>
              <a:rPr lang="ru-RU" sz="2800" dirty="0"/>
              <a:t>2.2. Особенности реализации воспитательного процесса</a:t>
            </a:r>
          </a:p>
          <a:p>
            <a:pPr eaLnBrk="0" fontAlgn="base" hangingPunct="0"/>
            <a:r>
              <a:rPr lang="ru-RU" sz="2800" dirty="0"/>
              <a:t>2.3. Особенности взаимодействия педагогического коллектива с семьями воспитанников в процессе реализации Программы</a:t>
            </a:r>
          </a:p>
          <a:p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Содержательный раздел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321291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450215" algn="just"/>
            <a:r>
              <a:rPr lang="ru-RU" dirty="0">
                <a:solidFill>
                  <a:srgbClr val="000000"/>
                </a:solidFill>
              </a:rPr>
              <a:t>Ценность – </a:t>
            </a:r>
            <a:r>
              <a:rPr lang="ru-RU" b="1" i="1" dirty="0">
                <a:solidFill>
                  <a:srgbClr val="000000"/>
                </a:solidFill>
              </a:rPr>
              <a:t>«знания»</a:t>
            </a:r>
            <a:r>
              <a:rPr lang="ru-RU" i="1" dirty="0">
                <a:solidFill>
                  <a:srgbClr val="000000"/>
                </a:solidFill>
              </a:rPr>
              <a:t>.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1" i="1" dirty="0">
                <a:solidFill>
                  <a:srgbClr val="000000"/>
                </a:solidFill>
              </a:rPr>
              <a:t>Цель</a:t>
            </a:r>
            <a:r>
              <a:rPr lang="ru-RU" dirty="0">
                <a:solidFill>
                  <a:srgbClr val="000000"/>
                </a:solidFill>
              </a:rPr>
              <a:t> познавательного направления воспитания – формирование ценности познания.</a:t>
            </a:r>
            <a:endParaRPr lang="ru-RU" dirty="0"/>
          </a:p>
          <a:p>
            <a:pPr indent="450215" algn="just"/>
            <a:r>
              <a:rPr lang="ru-RU" dirty="0">
                <a:solidFill>
                  <a:srgbClr val="000000"/>
                </a:solidFill>
              </a:rPr>
              <a:t>Значимым для воспитания ребенка является формирование целостной картины мира, в которой интегрировано ценностное, эмоционально окрашенное отношение к миру, людям, природе, деятельности человека.</a:t>
            </a:r>
            <a:endParaRPr lang="ru-RU" dirty="0"/>
          </a:p>
          <a:p>
            <a:pPr indent="450215" algn="just"/>
            <a:r>
              <a:rPr lang="ru-RU" b="1" i="1" dirty="0">
                <a:solidFill>
                  <a:srgbClr val="000000"/>
                </a:solidFill>
              </a:rPr>
              <a:t>Задачи познавательного направления воспитания:</a:t>
            </a:r>
            <a:endParaRPr lang="ru-RU" dirty="0"/>
          </a:p>
          <a:p>
            <a:pPr indent="450215" algn="just"/>
            <a:r>
              <a:rPr lang="ru-RU" dirty="0">
                <a:solidFill>
                  <a:srgbClr val="000000"/>
                </a:solidFill>
              </a:rPr>
              <a:t>- развитие любознательности, формирование опыта познавательной инициативы;</a:t>
            </a:r>
            <a:endParaRPr lang="ru-RU" dirty="0"/>
          </a:p>
          <a:p>
            <a:pPr indent="450215" algn="just"/>
            <a:r>
              <a:rPr lang="ru-RU" dirty="0">
                <a:solidFill>
                  <a:srgbClr val="000000"/>
                </a:solidFill>
              </a:rPr>
              <a:t>- формирование ценностного отношения к взрослому как источнику знаний;</a:t>
            </a:r>
            <a:endParaRPr lang="ru-RU" dirty="0"/>
          </a:p>
          <a:p>
            <a:pPr indent="450215" algn="just"/>
            <a:r>
              <a:rPr lang="ru-RU" dirty="0">
                <a:solidFill>
                  <a:srgbClr val="000000"/>
                </a:solidFill>
              </a:rPr>
              <a:t>- приобщение ребенка к культурным способам познания (книги, интернет-источники, дискуссии и др.) (</a:t>
            </a:r>
            <a:r>
              <a:rPr lang="ru-RU" i="1" dirty="0">
                <a:solidFill>
                  <a:srgbClr val="000000"/>
                </a:solidFill>
              </a:rPr>
              <a:t>таблица 11</a:t>
            </a:r>
            <a:r>
              <a:rPr lang="ru-RU" dirty="0">
                <a:solidFill>
                  <a:srgbClr val="000000"/>
                </a:solidFill>
              </a:rPr>
              <a:t>).</a:t>
            </a:r>
            <a:endParaRPr lang="ru-RU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2.1.3. Познавательное направление воспитания</a:t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9576" y="2996952"/>
            <a:ext cx="7272808" cy="3744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784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450215" algn="just"/>
            <a:endParaRPr lang="ru-RU" sz="1800" i="1" dirty="0" smtClean="0">
              <a:solidFill>
                <a:srgbClr val="000000"/>
              </a:solidFill>
            </a:endParaRPr>
          </a:p>
          <a:p>
            <a:pPr indent="450215" algn="just"/>
            <a:r>
              <a:rPr lang="ru-RU" sz="1800" dirty="0"/>
              <a:t>Главной особенностью реализации Программы является </a:t>
            </a:r>
            <a:r>
              <a:rPr lang="ru-RU" sz="1800" b="1" i="1" dirty="0" err="1"/>
              <a:t>мультикультурный</a:t>
            </a:r>
            <a:r>
              <a:rPr lang="ru-RU" sz="1800" b="1" i="1" dirty="0"/>
              <a:t> подход</a:t>
            </a:r>
            <a:r>
              <a:rPr lang="ru-RU" sz="1800" dirty="0"/>
              <a:t>.</a:t>
            </a:r>
          </a:p>
          <a:p>
            <a:pPr indent="450215" algn="just"/>
            <a:r>
              <a:rPr lang="ru-RU" sz="1800" i="1" dirty="0" smtClean="0">
                <a:solidFill>
                  <a:srgbClr val="000000"/>
                </a:solidFill>
              </a:rPr>
              <a:t>………………………</a:t>
            </a:r>
            <a:endParaRPr lang="ru-RU" sz="1800" i="1" dirty="0">
              <a:solidFill>
                <a:srgbClr val="000000"/>
              </a:solidFill>
            </a:endParaRPr>
          </a:p>
          <a:p>
            <a:pPr indent="450215" algn="just"/>
            <a:endParaRPr lang="ru-RU" sz="1800" i="1" dirty="0" smtClean="0">
              <a:solidFill>
                <a:srgbClr val="000000"/>
              </a:solidFill>
            </a:endParaRPr>
          </a:p>
          <a:p>
            <a:pPr indent="450215" algn="just"/>
            <a:r>
              <a:rPr lang="ru-RU" sz="1800" i="1" dirty="0" smtClean="0">
                <a:solidFill>
                  <a:srgbClr val="000000"/>
                </a:solidFill>
              </a:rPr>
              <a:t>В </a:t>
            </a:r>
            <a:r>
              <a:rPr lang="ru-RU" sz="1800" i="1" dirty="0">
                <a:solidFill>
                  <a:srgbClr val="000000"/>
                </a:solidFill>
              </a:rPr>
              <a:t>перечне особенностей организации воспитательного процесса в ДОО </a:t>
            </a:r>
            <a:r>
              <a:rPr lang="ru-RU" sz="1800" b="1" i="1" dirty="0">
                <a:solidFill>
                  <a:srgbClr val="000000"/>
                </a:solidFill>
              </a:rPr>
              <a:t>в части, формируемой участниками образовательных отношений</a:t>
            </a:r>
            <a:r>
              <a:rPr lang="ru-RU" sz="1800" i="1" dirty="0">
                <a:solidFill>
                  <a:srgbClr val="000000"/>
                </a:solidFill>
              </a:rPr>
              <a:t>, целесообразно также отобразить:</a:t>
            </a:r>
            <a:endParaRPr lang="ru-RU" sz="180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  <a:tab pos="3371215" algn="l"/>
              </a:tabLst>
            </a:pPr>
            <a:r>
              <a:rPr lang="ru-RU" sz="1800" i="1" spc="-10" dirty="0">
                <a:solidFill>
                  <a:srgbClr val="000000"/>
                </a:solidFill>
              </a:rPr>
              <a:t>региональные и муниципальные особенности социокультурного окружения ДОО;</a:t>
            </a:r>
            <a:endParaRPr lang="ru-RU" sz="1800" spc="-1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  <a:tab pos="3371215" algn="l"/>
              </a:tabLst>
            </a:pPr>
            <a:r>
              <a:rPr lang="ru-RU" sz="1800" i="1" spc="-10" dirty="0" err="1">
                <a:solidFill>
                  <a:srgbClr val="000000"/>
                </a:solidFill>
              </a:rPr>
              <a:t>воспитательно</a:t>
            </a:r>
            <a:r>
              <a:rPr lang="ru-RU" sz="1800" i="1" spc="-10" dirty="0">
                <a:solidFill>
                  <a:srgbClr val="000000"/>
                </a:solidFill>
              </a:rPr>
              <a:t> значимые проекты и программы, в которых уже участвует ДОО либо намерена принять участие, дифференцируемые по признакам: федеральные, региональные, муниципальные и т.д.;</a:t>
            </a:r>
            <a:endParaRPr lang="ru-RU" sz="1800" spc="-1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  <a:tab pos="3371215" algn="l"/>
              </a:tabLst>
            </a:pPr>
            <a:r>
              <a:rPr lang="ru-RU" sz="1800" i="1" spc="-10" dirty="0">
                <a:solidFill>
                  <a:srgbClr val="000000"/>
                </a:solidFill>
              </a:rPr>
              <a:t>ключевые элементы уклада ДОО;</a:t>
            </a:r>
            <a:endParaRPr lang="ru-RU" sz="1800" spc="-1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  <a:tab pos="3371215" algn="l"/>
              </a:tabLst>
            </a:pPr>
            <a:r>
              <a:rPr lang="ru-RU" sz="1800" i="1" spc="-10" dirty="0">
                <a:solidFill>
                  <a:srgbClr val="000000"/>
                </a:solidFill>
              </a:rPr>
              <a:t>наличие инновационных, опережающих, перспективных технологий </a:t>
            </a:r>
            <a:r>
              <a:rPr lang="ru-RU" sz="1800" i="1" spc="-10" dirty="0" err="1">
                <a:solidFill>
                  <a:srgbClr val="000000"/>
                </a:solidFill>
              </a:rPr>
              <a:t>воспитательно</a:t>
            </a:r>
            <a:r>
              <a:rPr lang="ru-RU" sz="1800" i="1" spc="-10" dirty="0">
                <a:solidFill>
                  <a:srgbClr val="000000"/>
                </a:solidFill>
              </a:rPr>
              <a:t> значимой деятельности, потенциальных «точек роста»;</a:t>
            </a:r>
            <a:endParaRPr lang="ru-RU" sz="1800" spc="-1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  <a:tab pos="3371215" algn="l"/>
              </a:tabLst>
            </a:pPr>
            <a:r>
              <a:rPr lang="ru-RU" sz="1800" i="1" spc="-10" dirty="0">
                <a:solidFill>
                  <a:srgbClr val="000000"/>
                </a:solidFill>
              </a:rPr>
              <a:t>существенные отличия ДОО от других образовательных организаций по признаку проблемных зон, дефицитов, барьеров, которые преодолеваются благодаря решениям, отсутствующим или недостаточно выраженным в массовой практике;</a:t>
            </a:r>
            <a:endParaRPr lang="ru-RU" sz="1800" spc="-1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  <a:tab pos="3371215" algn="l"/>
              </a:tabLst>
            </a:pPr>
            <a:r>
              <a:rPr lang="ru-RU" sz="1800" i="1" spc="-10" dirty="0">
                <a:solidFill>
                  <a:srgbClr val="000000"/>
                </a:solidFill>
              </a:rPr>
              <a:t>особенности </a:t>
            </a:r>
            <a:r>
              <a:rPr lang="ru-RU" sz="1800" i="1" spc="-10" dirty="0" err="1">
                <a:solidFill>
                  <a:srgbClr val="000000"/>
                </a:solidFill>
              </a:rPr>
              <a:t>воспитательно</a:t>
            </a:r>
            <a:r>
              <a:rPr lang="ru-RU" sz="1800" i="1" spc="-10" dirty="0">
                <a:solidFill>
                  <a:srgbClr val="000000"/>
                </a:solidFill>
              </a:rPr>
              <a:t> значимого взаимодействия с социальными партнерами ДОО.</a:t>
            </a:r>
            <a:endParaRPr lang="ru-RU" sz="1800" spc="-10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2.2. Особенности реализации воспитательного процесса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30475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238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chemeClr val="bg2">
                    <a:lumMod val="50000"/>
                  </a:schemeClr>
                </a:solidFill>
              </a:rPr>
              <a:t>Раздел III. Организационный раздел</a:t>
            </a:r>
          </a:p>
        </p:txBody>
      </p:sp>
      <p:sp>
        <p:nvSpPr>
          <p:cNvPr id="31747" name="Объект 2"/>
          <p:cNvSpPr>
            <a:spLocks noGrp="1"/>
          </p:cNvSpPr>
          <p:nvPr>
            <p:ph idx="1"/>
          </p:nvPr>
        </p:nvSpPr>
        <p:spPr>
          <a:xfrm>
            <a:off x="838200" y="1330325"/>
            <a:ext cx="10515600" cy="4846638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bg2"/>
                </a:solidFill>
              </a:rPr>
              <a:t>3.1. Общие требования к условиям реализации Программы воспитания</a:t>
            </a:r>
          </a:p>
          <a:p>
            <a:r>
              <a:rPr lang="ru-RU" altLang="ru-RU" sz="2400" b="1" dirty="0" smtClean="0">
                <a:solidFill>
                  <a:schemeClr val="bg2"/>
                </a:solidFill>
              </a:rPr>
              <a:t>3.2. Взаимодействия взрослого с детьми. События ДОО</a:t>
            </a:r>
          </a:p>
          <a:p>
            <a:r>
              <a:rPr lang="ru-RU" altLang="ru-RU" sz="2400" b="1" dirty="0" smtClean="0">
                <a:solidFill>
                  <a:schemeClr val="bg2"/>
                </a:solidFill>
              </a:rPr>
              <a:t>3.3. Организация предметно-пространственной среды</a:t>
            </a:r>
          </a:p>
          <a:p>
            <a:r>
              <a:rPr lang="ru-RU" altLang="ru-RU" sz="2400" b="1" dirty="0" smtClean="0">
                <a:solidFill>
                  <a:schemeClr val="bg2"/>
                </a:solidFill>
              </a:rPr>
              <a:t>3.4. Кадровое обеспечение воспитательного процесса</a:t>
            </a:r>
          </a:p>
          <a:p>
            <a:r>
              <a:rPr lang="ru-RU" altLang="ru-RU" sz="2400" b="1" dirty="0" smtClean="0">
                <a:solidFill>
                  <a:schemeClr val="bg2"/>
                </a:solidFill>
              </a:rPr>
              <a:t>3.5. Нормативно-методическое обеспечение реализации Программы воспитания</a:t>
            </a:r>
          </a:p>
          <a:p>
            <a:r>
              <a:rPr lang="ru-RU" altLang="ru-RU" sz="2400" b="1" dirty="0" smtClean="0">
                <a:solidFill>
                  <a:schemeClr val="bg2"/>
                </a:solidFill>
              </a:rPr>
              <a:t>3.6. Особые требования к условиям, обеспечивающим достижение планируемых личностных результатов в работе с особыми категориями детей</a:t>
            </a:r>
          </a:p>
          <a:p>
            <a:r>
              <a:rPr lang="ru-RU" altLang="ru-RU" sz="2400" b="1" dirty="0" smtClean="0">
                <a:solidFill>
                  <a:schemeClr val="bg2"/>
                </a:solidFill>
              </a:rPr>
              <a:t>3.7. Примерный календарный план воспитательной работы</a:t>
            </a:r>
          </a:p>
        </p:txBody>
      </p:sp>
    </p:spTree>
    <p:extLst>
      <p:ext uri="{BB962C8B-B14F-4D97-AF65-F5344CB8AC3E}">
        <p14:creationId xmlns:p14="http://schemas.microsoft.com/office/powerpoint/2010/main" val="34493167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1400" dirty="0"/>
              <a:t>Программа реализуется через формирование </a:t>
            </a:r>
            <a:r>
              <a:rPr lang="ru-RU" sz="1400" b="1" i="1" dirty="0"/>
              <a:t>социокультурного воспитательного пространства</a:t>
            </a:r>
            <a:r>
              <a:rPr lang="ru-RU" sz="1400" dirty="0"/>
              <a:t> при соблюдении условий создания уклада, отражающего готовность всех участников образовательных отношений руководствоваться едиными принципами и регулярно воспроизводить наиболее ценные для нее </a:t>
            </a:r>
            <a:r>
              <a:rPr lang="ru-RU" sz="1400" dirty="0" err="1"/>
              <a:t>воспитательно</a:t>
            </a:r>
            <a:r>
              <a:rPr lang="ru-RU" sz="1400" dirty="0"/>
              <a:t> значимые виды совместной деятельности.</a:t>
            </a:r>
          </a:p>
          <a:p>
            <a:r>
              <a:rPr lang="ru-RU" sz="1400" b="1" i="1" dirty="0"/>
              <a:t>Уклад ДОО</a:t>
            </a:r>
            <a:r>
              <a:rPr lang="ru-RU" sz="1400" dirty="0"/>
              <a:t> направлен на сохранение преемственности принципов воспитания с уровня дошкольного образования на уровень начального общего образования:</a:t>
            </a:r>
          </a:p>
          <a:p>
            <a:r>
              <a:rPr lang="ru-RU" sz="1400" dirty="0"/>
              <a:t>- обеспечение личностно развивающей предметно-пространственной среды, в том числе современное материально-техническое обеспечение, методические материалы и средства обучения;</a:t>
            </a:r>
          </a:p>
          <a:p>
            <a:r>
              <a:rPr lang="ru-RU" sz="1400" dirty="0"/>
              <a:t>- наличие профессиональных кадров и готовность педагогического коллектива к достижению целевых ориентиров Программы;</a:t>
            </a:r>
          </a:p>
          <a:p>
            <a:r>
              <a:rPr lang="ru-RU" sz="1400" dirty="0"/>
              <a:t>- взаимодействие с родителями по вопросам воспитания;</a:t>
            </a:r>
          </a:p>
          <a:p>
            <a:r>
              <a:rPr lang="ru-RU" sz="1400" dirty="0"/>
              <a:t>- учет индивидуальных особенностей детей дошкольного возраста, в интересах которых реализуется Программа (возрастных, физических, психологических, национальных и пр.).</a:t>
            </a:r>
          </a:p>
          <a:p>
            <a:r>
              <a:rPr lang="ru-RU" sz="1400" b="1" i="1" dirty="0"/>
              <a:t>Воспитывающая среда</a:t>
            </a:r>
            <a:r>
              <a:rPr lang="ru-RU" sz="1400" dirty="0"/>
              <a:t> раскрывает заданные укладом ценностно-смысловые ориентиры. Воспитывающая среда строится по трем линиям:</a:t>
            </a:r>
          </a:p>
          <a:p>
            <a:pPr lvl="0"/>
            <a:r>
              <a:rPr lang="ru-RU" sz="1400" dirty="0"/>
              <a:t>«от взрослого», который создает предметно-образную среду, способствующую воспитанию необходимых качеств;</a:t>
            </a:r>
          </a:p>
          <a:p>
            <a:pPr lvl="0"/>
            <a:r>
              <a:rPr lang="ru-RU" sz="1400" dirty="0"/>
              <a:t>«от совместной деятельности ребенка и взрослого», в ходе которой формируются нравственные, этические, эстетические и иные качества ребенка в ходе специально организованного педагогического взаимодействия ребенка и взрослого, обеспечивающего достижение поставленных воспитательных целей;</a:t>
            </a:r>
          </a:p>
          <a:p>
            <a:pPr lvl="0"/>
            <a:r>
              <a:rPr lang="ru-RU" sz="1400" dirty="0"/>
              <a:t>«от ребенка», который самостоятельно действует, творит, получает опыт деятельности, в особенности – игровой.</a:t>
            </a:r>
          </a:p>
          <a:p>
            <a:endParaRPr lang="ru-RU" sz="140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ABC9F8-4B33-46DE-AFFF-83563E6357A2}" type="slidenum">
              <a:rPr lang="ru-RU" altLang="ru-RU" smtClean="0"/>
              <a:pPr>
                <a:defRPr/>
              </a:pPr>
              <a:t>25</a:t>
            </a:fld>
            <a:endParaRPr lang="ru-RU" alt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34433" y="116632"/>
            <a:ext cx="8809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Раздел III. Организационный</a:t>
            </a:r>
          </a:p>
          <a:p>
            <a:r>
              <a:rPr lang="ru-RU" b="1" dirty="0" smtClean="0">
                <a:solidFill>
                  <a:schemeClr val="bg2"/>
                </a:solidFill>
              </a:rPr>
              <a:t>3.1</a:t>
            </a:r>
            <a:r>
              <a:rPr lang="ru-RU" b="1" dirty="0">
                <a:solidFill>
                  <a:schemeClr val="bg2"/>
                </a:solidFill>
              </a:rPr>
              <a:t>. Общие требования к условиям реализации Программы</a:t>
            </a:r>
          </a:p>
        </p:txBody>
      </p:sp>
    </p:spTree>
    <p:extLst>
      <p:ext uri="{BB962C8B-B14F-4D97-AF65-F5344CB8AC3E}">
        <p14:creationId xmlns:p14="http://schemas.microsoft.com/office/powerpoint/2010/main" val="37917573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450215" algn="just"/>
            <a:r>
              <a:rPr lang="ru-RU" dirty="0">
                <a:solidFill>
                  <a:srgbClr val="000000"/>
                </a:solidFill>
              </a:rPr>
              <a:t>Для того чтобы стать значимой, каждая ценность воспитания должна быть понята, раскрыта и принята ребенком совместно с другими людьми в значимой для него общности. Этот процесс происходит стихийно, но для того, чтобы вести воспитательную работу, он должен быть направлен взрослым, «оформлен» в событие.</a:t>
            </a:r>
            <a:endParaRPr lang="ru-RU" dirty="0"/>
          </a:p>
          <a:p>
            <a:pPr indent="450215" algn="just"/>
            <a:r>
              <a:rPr lang="ru-RU" b="1" i="1" dirty="0">
                <a:solidFill>
                  <a:srgbClr val="000000"/>
                </a:solidFill>
              </a:rPr>
              <a:t>Событие</a:t>
            </a:r>
            <a:r>
              <a:rPr lang="ru-RU" dirty="0">
                <a:solidFill>
                  <a:srgbClr val="000000"/>
                </a:solidFill>
              </a:rPr>
              <a:t> – форма совместной деятельности ребенка и взрослого (ситуация), в которой активность взрослого приводит к приобретению ребенком собственного опыта переживания той или иной ценности. </a:t>
            </a:r>
            <a:r>
              <a:rPr lang="ru-RU" b="1" i="1" dirty="0">
                <a:solidFill>
                  <a:srgbClr val="000000"/>
                </a:solidFill>
              </a:rPr>
              <a:t>Воспитательное событие</a:t>
            </a:r>
            <a:r>
              <a:rPr lang="ru-RU" dirty="0">
                <a:solidFill>
                  <a:srgbClr val="000000"/>
                </a:solidFill>
              </a:rPr>
              <a:t> – это спроектированная взрослым образовательная ситуация.</a:t>
            </a:r>
            <a:endParaRPr lang="ru-RU" dirty="0"/>
          </a:p>
          <a:p>
            <a:pPr indent="450215" algn="just"/>
            <a:r>
              <a:rPr lang="ru-RU" dirty="0">
                <a:solidFill>
                  <a:srgbClr val="000000"/>
                </a:solidFill>
              </a:rPr>
              <a:t>В каждом воспитательном событии педагог продумывает смысл реальных и возможных действий детей и смысл своих действий в контексте задач воспитания. Событием может быть не только организованное мероприятие, но и спонтанно возникшая ситуация, и любой режимный момент, традиции утренней встречи детей, индивидуальная беседа, общие дела, совместно реализуемые проекты и пр. Планируемые и подготовленные педагогом воспитательные события проектируются в соответствии с календарным планом воспитательной работы ДОО, группы, ситуацией развития конкретного ребенка.</a:t>
            </a:r>
            <a:endParaRPr lang="ru-RU" dirty="0"/>
          </a:p>
          <a:p>
            <a:pPr indent="450215" algn="just"/>
            <a:r>
              <a:rPr lang="ru-RU" dirty="0">
                <a:solidFill>
                  <a:srgbClr val="000000"/>
                </a:solidFill>
              </a:rPr>
              <a:t>Проектирование событий в ДОО реализуется в следующих </a:t>
            </a:r>
            <a:r>
              <a:rPr lang="ru-RU" b="1" i="1" dirty="0">
                <a:solidFill>
                  <a:srgbClr val="000000"/>
                </a:solidFill>
              </a:rPr>
              <a:t>формах</a:t>
            </a:r>
            <a:r>
              <a:rPr lang="ru-RU" dirty="0">
                <a:solidFill>
                  <a:srgbClr val="000000"/>
                </a:solidFill>
              </a:rPr>
              <a:t>:</a:t>
            </a:r>
            <a:endParaRPr lang="ru-RU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dirty="0">
                <a:solidFill>
                  <a:srgbClr val="000000"/>
                </a:solidFill>
              </a:rPr>
              <a:t>разработка и реализация значимых событий в различных видах деятельности (детско-взрослый спектакль, опыт или эксперимент, совместное конструирование, спортивные игры и др.);</a:t>
            </a:r>
            <a:endParaRPr lang="ru-RU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dirty="0">
                <a:solidFill>
                  <a:srgbClr val="000000"/>
                </a:solidFill>
              </a:rPr>
              <a:t>проектирование встреч, общения детей со старшими, младшими, ровесниками, с взрослыми, с носителями </a:t>
            </a:r>
            <a:r>
              <a:rPr lang="ru-RU" dirty="0" err="1">
                <a:solidFill>
                  <a:srgbClr val="000000"/>
                </a:solidFill>
              </a:rPr>
              <a:t>воспитательно</a:t>
            </a:r>
            <a:r>
              <a:rPr lang="ru-RU" dirty="0">
                <a:solidFill>
                  <a:srgbClr val="000000"/>
                </a:solidFill>
              </a:rPr>
              <a:t> значимых культурных практик (искусство, литература, прикладное творчество и т.д.), профессий, культурных традиций народов России;</a:t>
            </a:r>
            <a:endParaRPr lang="ru-RU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dirty="0">
                <a:solidFill>
                  <a:srgbClr val="000000"/>
                </a:solidFill>
              </a:rPr>
              <a:t>создание творческих детско-взрослых проектов (празднование Дня Победы с приглашением ветеранов, социальные и спортивные акции, образовательный </a:t>
            </a:r>
            <a:r>
              <a:rPr lang="ru-RU" dirty="0" err="1">
                <a:solidFill>
                  <a:srgbClr val="000000"/>
                </a:solidFill>
              </a:rPr>
              <a:t>челлендж</a:t>
            </a:r>
            <a:r>
              <a:rPr lang="ru-RU" dirty="0">
                <a:solidFill>
                  <a:srgbClr val="000000"/>
                </a:solidFill>
              </a:rPr>
              <a:t> и пр.).</a:t>
            </a:r>
            <a:endParaRPr lang="ru-RU" dirty="0"/>
          </a:p>
          <a:p>
            <a:pPr indent="450215" algn="just"/>
            <a:r>
              <a:rPr lang="ru-RU" dirty="0">
                <a:solidFill>
                  <a:srgbClr val="000000"/>
                </a:solidFill>
              </a:rPr>
              <a:t>На основе системы спроектированных событий в ДОО каждый педагог планирует работу с группой в целом, с подгруппами детей, с каждым ребенком.</a:t>
            </a:r>
            <a:endParaRPr lang="ru-RU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630555" algn="l"/>
              </a:tabLst>
            </a:pPr>
            <a:r>
              <a:rPr lang="ru-RU" dirty="0">
                <a:solidFill>
                  <a:schemeClr val="bg2"/>
                </a:solidFill>
              </a:rPr>
              <a:t>3.2. Взаимодействия взрослого с детьми. События ДОО</a:t>
            </a:r>
            <a:br>
              <a:rPr lang="ru-RU" dirty="0">
                <a:solidFill>
                  <a:schemeClr val="bg2"/>
                </a:solidFill>
              </a:rPr>
            </a:b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AABC9F8-4B33-46DE-AFFF-83563E6357A2}" type="slidenum">
              <a:rPr lang="ru-RU" altLang="ru-RU" smtClean="0"/>
              <a:pPr>
                <a:defRPr/>
              </a:pPr>
              <a:t>26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127614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 idx="4294967295"/>
          </p:nvPr>
        </p:nvSpPr>
        <p:spPr>
          <a:xfrm>
            <a:off x="646113" y="144463"/>
            <a:ext cx="10490447" cy="692249"/>
          </a:xfrm>
        </p:spPr>
        <p:txBody>
          <a:bodyPr/>
          <a:lstStyle/>
          <a:p>
            <a:pPr algn="ctr"/>
            <a:r>
              <a:rPr lang="ru-RU" altLang="ru-RU" sz="32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СТАНДАРТ «ПЕДАГОГ»</a:t>
            </a:r>
          </a:p>
        </p:txBody>
      </p:sp>
      <p:sp>
        <p:nvSpPr>
          <p:cNvPr id="21507" name="Rectangle 3"/>
          <p:cNvSpPr>
            <a:spLocks noGrp="1"/>
          </p:cNvSpPr>
          <p:nvPr>
            <p:ph sz="half" idx="4294967295"/>
          </p:nvPr>
        </p:nvSpPr>
        <p:spPr>
          <a:xfrm>
            <a:off x="838200" y="1455738"/>
            <a:ext cx="5181600" cy="4721225"/>
          </a:xfrm>
        </p:spPr>
        <p:txBody>
          <a:bodyPr/>
          <a:lstStyle/>
          <a:p>
            <a:pPr>
              <a:defRPr/>
            </a:pPr>
            <a:r>
              <a:rPr lang="ru-RU" alt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ОТФ А. Педагогическая деятельность по проектированию и реализации образовательного процесса в образовательных организациях</a:t>
            </a:r>
          </a:p>
          <a:p>
            <a:pPr>
              <a:defRPr/>
            </a:pPr>
            <a:r>
              <a:rPr lang="ru-RU" alt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_______________________________</a:t>
            </a:r>
          </a:p>
          <a:p>
            <a:pPr>
              <a:defRPr/>
            </a:pPr>
            <a:r>
              <a:rPr lang="ru-RU" alt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ОТФ В. Педагогическая деятельность по проектированию и реализации основных общеобразовательных программ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 panose="02020603050405020304" pitchFamily="18" charset="0"/>
              </a:rPr>
              <a:t>ФЗ-273, </a:t>
            </a:r>
            <a:r>
              <a:rPr lang="ru-RU" altLang="ru-RU" sz="20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 panose="02020603050405020304" pitchFamily="18" charset="0"/>
              </a:rPr>
              <a:t>ст. </a:t>
            </a:r>
            <a:r>
              <a:rPr lang="ru-RU" alt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 panose="02020603050405020304" pitchFamily="18" charset="0"/>
              </a:rPr>
              <a:t>2:</a:t>
            </a:r>
            <a:endParaRPr lang="ru-RU" altLang="ru-RU" sz="2000" b="1" i="1" dirty="0">
              <a:solidFill>
                <a:schemeClr val="accent6">
                  <a:lumMod val="75000"/>
                </a:schemeClr>
              </a:solidFill>
              <a:latin typeface="Times New Roman"/>
            </a:endParaRPr>
          </a:p>
          <a:p>
            <a:pPr>
              <a:defRPr/>
            </a:pPr>
            <a:r>
              <a:rPr lang="ru-RU" altLang="ru-RU" sz="2000" b="1" i="1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Образовательная деятельность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 </a:t>
            </a: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- деятельность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по реализации </a:t>
            </a:r>
            <a:r>
              <a:rPr lang="ru-RU" alt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образовательных </a:t>
            </a:r>
            <a:r>
              <a:rPr lang="ru-RU" altLang="ru-RU" sz="2000" dirty="0">
                <a:solidFill>
                  <a:schemeClr val="accent6">
                    <a:lumMod val="75000"/>
                  </a:schemeClr>
                </a:solidFill>
                <a:latin typeface="Times New Roman"/>
              </a:rPr>
              <a:t>программ </a:t>
            </a:r>
          </a:p>
          <a:p>
            <a:pPr>
              <a:defRPr/>
            </a:pPr>
            <a:endParaRPr lang="ru-RU" altLang="ru-RU" sz="2400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844" name="Rectangle 4"/>
          <p:cNvSpPr>
            <a:spLocks noGrp="1"/>
          </p:cNvSpPr>
          <p:nvPr>
            <p:ph sz="half" idx="4294967295"/>
          </p:nvPr>
        </p:nvSpPr>
        <p:spPr>
          <a:xfrm>
            <a:off x="5918200" y="1052735"/>
            <a:ext cx="5892800" cy="5124227"/>
          </a:xfrm>
        </p:spPr>
        <p:txBody>
          <a:bodyPr/>
          <a:lstStyle/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трудовые функции педагога</a:t>
            </a:r>
          </a:p>
          <a:p>
            <a:pPr algn="ctr">
              <a:lnSpc>
                <a:spcPct val="100000"/>
              </a:lnSpc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</a:t>
            </a:r>
          </a:p>
          <a:p>
            <a:pPr algn="ctr">
              <a:lnSpc>
                <a:spcPct val="100000"/>
              </a:lnSpc>
            </a:pPr>
            <a:r>
              <a:rPr lang="ru-RU" alt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</a:t>
            </a:r>
          </a:p>
          <a:p>
            <a:pPr algn="ctr">
              <a:lnSpc>
                <a:spcPct val="100000"/>
              </a:lnSpc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  <a:p>
            <a:pPr algn="ctr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ru-RU" alt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___________________</a:t>
            </a:r>
          </a:p>
          <a:p>
            <a:pPr algn="ctr">
              <a:lnSpc>
                <a:spcPct val="100000"/>
              </a:lnSpc>
            </a:pP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дошкольного образования</a:t>
            </a:r>
          </a:p>
          <a:p>
            <a:pPr algn="ctr">
              <a:lnSpc>
                <a:spcPct val="100000"/>
              </a:lnSpc>
            </a:pP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начального общего образования</a:t>
            </a:r>
          </a:p>
          <a:p>
            <a:pPr algn="ctr">
              <a:lnSpc>
                <a:spcPct val="100000"/>
              </a:lnSpc>
            </a:pP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основного и среднего общего образования</a:t>
            </a:r>
          </a:p>
          <a:p>
            <a:pPr algn="ctr">
              <a:lnSpc>
                <a:spcPct val="100000"/>
              </a:lnSpc>
            </a:pP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"Предметное обучение. Математика«</a:t>
            </a:r>
          </a:p>
          <a:p>
            <a:pPr algn="ctr">
              <a:lnSpc>
                <a:spcPct val="100000"/>
              </a:lnSpc>
            </a:pPr>
            <a:r>
              <a:rPr lang="ru-RU" alt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Модуль "Предметное обучение. Русский язык» </a:t>
            </a:r>
          </a:p>
          <a:p>
            <a:pPr algn="ctr">
              <a:lnSpc>
                <a:spcPct val="100000"/>
              </a:lnSpc>
            </a:pPr>
            <a:endParaRPr lang="ru-RU" altLang="ru-RU" sz="3600" b="1" i="1" dirty="0" smtClean="0">
              <a:solidFill>
                <a:srgbClr val="C00000"/>
              </a:solidFill>
            </a:endParaRPr>
          </a:p>
          <a:p>
            <a:pPr algn="ctr"/>
            <a:endParaRPr lang="ru-RU" altLang="ru-RU" sz="3600" dirty="0" smtClean="0"/>
          </a:p>
        </p:txBody>
      </p:sp>
    </p:spTree>
    <p:extLst>
      <p:ext uri="{BB962C8B-B14F-4D97-AF65-F5344CB8AC3E}">
        <p14:creationId xmlns:p14="http://schemas.microsoft.com/office/powerpoint/2010/main" val="4051557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3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 «Воспитательная деятельность». Трудовые действия:</a:t>
            </a:r>
          </a:p>
        </p:txBody>
      </p:sp>
      <p:sp>
        <p:nvSpPr>
          <p:cNvPr id="36867" name="Объект 2"/>
          <p:cNvSpPr>
            <a:spLocks noGrp="1"/>
          </p:cNvSpPr>
          <p:nvPr>
            <p:ph idx="1"/>
          </p:nvPr>
        </p:nvSpPr>
        <p:spPr>
          <a:xfrm>
            <a:off x="838200" y="987425"/>
            <a:ext cx="10515600" cy="5189538"/>
          </a:xfrm>
        </p:spPr>
        <p:txBody>
          <a:bodyPr/>
          <a:lstStyle/>
          <a:p>
            <a:r>
              <a:rPr lang="ru-RU" altLang="ru-RU" sz="2800" b="1" dirty="0" smtClean="0"/>
              <a:t>Регулирование поведения </a:t>
            </a:r>
            <a:r>
              <a:rPr lang="ru-RU" altLang="ru-RU" sz="2800" dirty="0" smtClean="0"/>
              <a:t>обучающихся для обеспечения безопасной образовательной среды</a:t>
            </a:r>
          </a:p>
          <a:p>
            <a:r>
              <a:rPr lang="ru-RU" altLang="ru-RU" sz="2800" b="1" dirty="0" smtClean="0"/>
              <a:t>Реализация</a:t>
            </a:r>
            <a:r>
              <a:rPr lang="ru-RU" altLang="ru-RU" sz="2800" dirty="0" smtClean="0"/>
              <a:t> современных, в том числе интерактивных, </a:t>
            </a:r>
            <a:r>
              <a:rPr lang="ru-RU" altLang="ru-RU" sz="2800" b="1" dirty="0" smtClean="0"/>
              <a:t>форм и методов воспитательной работы</a:t>
            </a:r>
            <a:r>
              <a:rPr lang="ru-RU" altLang="ru-RU" sz="2800" dirty="0" smtClean="0"/>
              <a:t>, используя их как на занятии, так и во внеурочной деятельности</a:t>
            </a:r>
          </a:p>
          <a:p>
            <a:r>
              <a:rPr lang="ru-RU" altLang="ru-RU" sz="2800" b="1" dirty="0" smtClean="0"/>
              <a:t>Постановка воспитательных целей</a:t>
            </a:r>
            <a:r>
              <a:rPr lang="ru-RU" altLang="ru-RU" sz="2800" dirty="0" smtClean="0"/>
              <a:t>, способствующих развитию обучающихся, независимо от их способностей и характера</a:t>
            </a:r>
          </a:p>
          <a:p>
            <a:r>
              <a:rPr lang="ru-RU" altLang="ru-RU" sz="2800" dirty="0" smtClean="0"/>
              <a:t>Определение и принятие </a:t>
            </a:r>
            <a:r>
              <a:rPr lang="ru-RU" altLang="ru-RU" sz="2800" b="1" dirty="0" smtClean="0"/>
              <a:t>четких правил поведения </a:t>
            </a:r>
            <a:r>
              <a:rPr lang="ru-RU" altLang="ru-RU" sz="2800" dirty="0" smtClean="0"/>
              <a:t>обучающимися в соответствии с уставом образовательной организации и правилами внутреннего распорядка образовательной организации</a:t>
            </a:r>
          </a:p>
          <a:p>
            <a:r>
              <a:rPr lang="ru-RU" altLang="ru-RU" sz="2800" b="1" dirty="0" smtClean="0">
                <a:solidFill>
                  <a:schemeClr val="bg2"/>
                </a:solidFill>
              </a:rPr>
              <a:t>Проектирование и реализация воспитательных программ</a:t>
            </a:r>
          </a:p>
        </p:txBody>
      </p:sp>
    </p:spTree>
    <p:extLst>
      <p:ext uri="{BB962C8B-B14F-4D97-AF65-F5344CB8AC3E}">
        <p14:creationId xmlns:p14="http://schemas.microsoft.com/office/powerpoint/2010/main" val="30332215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2300"/>
          </a:xfrm>
        </p:spPr>
        <p:txBody>
          <a:bodyPr/>
          <a:lstStyle/>
          <a:p>
            <a:r>
              <a:rPr lang="ru-RU" altLang="ru-RU" sz="2400" b="1" dirty="0" smtClean="0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Трудовая функция «Воспитательная деятельность». Трудовые действия: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6550" y="987425"/>
            <a:ext cx="11645900" cy="5189538"/>
          </a:xfrm>
        </p:spPr>
        <p:txBody>
          <a:bodyPr/>
          <a:lstStyle/>
          <a:p>
            <a:pPr marL="0" indent="0">
              <a:spcBef>
                <a:spcPts val="0"/>
              </a:spcBef>
              <a:defRPr/>
            </a:pPr>
            <a:r>
              <a:rPr lang="ru-RU" sz="2400" b="1" dirty="0" smtClean="0"/>
              <a:t>Реализация воспитательных возможностей </a:t>
            </a:r>
            <a:r>
              <a:rPr lang="ru-RU" sz="2400" dirty="0" smtClean="0"/>
              <a:t>различных видов деятельности ребенка (игровой, трудовой и т.д.)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400" b="1" dirty="0" smtClean="0"/>
              <a:t>Проектирование ситуаций и событий</a:t>
            </a:r>
            <a:r>
              <a:rPr lang="ru-RU" sz="2400" dirty="0" smtClean="0"/>
              <a:t>, развивающих эмоционально-ценностную сферу ребенка (культуру переживаний и ценностные ориентации ребенка)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400" dirty="0" smtClean="0"/>
              <a:t>Создание, поддержание уклада, атмосферы и </a:t>
            </a:r>
            <a:r>
              <a:rPr lang="ru-RU" sz="2400" b="1" dirty="0" smtClean="0"/>
              <a:t>традиций жизни образовательной организации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Развитие у обучающихся </a:t>
            </a:r>
            <a:r>
              <a:rPr lang="ru-RU" sz="2400" b="1" dirty="0">
                <a:solidFill>
                  <a:prstClr val="black"/>
                </a:solidFill>
              </a:rPr>
              <a:t>познавательной активности, самостоятельности, инициативы</a:t>
            </a:r>
            <a:r>
              <a:rPr lang="ru-RU" sz="2400" dirty="0">
                <a:solidFill>
                  <a:prstClr val="black"/>
                </a:solidFill>
              </a:rPr>
              <a:t>, творческих способностей, формирование гражданской позиции, способности к труду и жизни в условиях современного мира, формирование у обучающихся культуры здорового и безопасного образа жизни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Формирование </a:t>
            </a:r>
            <a:r>
              <a:rPr lang="ru-RU" sz="2400" b="1" dirty="0">
                <a:solidFill>
                  <a:prstClr val="black"/>
                </a:solidFill>
              </a:rPr>
              <a:t>толерантности</a:t>
            </a:r>
            <a:r>
              <a:rPr lang="ru-RU" sz="2400" dirty="0">
                <a:solidFill>
                  <a:prstClr val="black"/>
                </a:solidFill>
              </a:rPr>
              <a:t> и навыков поведения в изменяющейся поликультурной среде</a:t>
            </a:r>
          </a:p>
          <a:p>
            <a:pPr marL="0" indent="0">
              <a:spcBef>
                <a:spcPts val="0"/>
              </a:spcBef>
              <a:defRPr/>
            </a:pPr>
            <a:r>
              <a:rPr lang="ru-RU" sz="2400" dirty="0">
                <a:solidFill>
                  <a:prstClr val="black"/>
                </a:solidFill>
              </a:rPr>
              <a:t>Использование конструктивных воспитательных усилий родителей (законных представителей) обучающихся, </a:t>
            </a:r>
            <a:r>
              <a:rPr lang="ru-RU" sz="2400" b="1" dirty="0">
                <a:solidFill>
                  <a:prstClr val="black"/>
                </a:solidFill>
              </a:rPr>
              <a:t>помощь семье </a:t>
            </a:r>
            <a:r>
              <a:rPr lang="ru-RU" sz="2400" dirty="0">
                <a:solidFill>
                  <a:prstClr val="black"/>
                </a:solidFill>
              </a:rPr>
              <a:t>в решении вопросов воспитания ребенка</a:t>
            </a:r>
          </a:p>
          <a:p>
            <a:pPr>
              <a:defRPr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1844050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555625" y="365125"/>
            <a:ext cx="11042650" cy="706438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Планинг-календарь на 2 полугодие 2021 г.</a:t>
            </a:r>
            <a:endParaRPr lang="ru-RU" altLang="ru-RU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09575" y="1071563"/>
          <a:ext cx="11382375" cy="5656345"/>
        </p:xfrm>
        <a:graphic>
          <a:graphicData uri="http://schemas.openxmlformats.org/drawingml/2006/table">
            <a:tbl>
              <a:tblPr/>
              <a:tblGrid>
                <a:gridCol w="11382375">
                  <a:extLst>
                    <a:ext uri="{9D8B030D-6E8A-4147-A177-3AD203B41FA5}">
                      <a16:colId xmlns:a16="http://schemas.microsoft.com/office/drawing/2014/main" val="2050176376"/>
                    </a:ext>
                  </a:extLst>
                </a:gridCol>
              </a:tblGrid>
              <a:tr h="8978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26-27 августа 12.00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рабочих программ воспитания и календарных планов воспитательной работы в ДОО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0253"/>
                  </a:ext>
                </a:extLst>
              </a:tr>
              <a:tr h="128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сентября 12:00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 в ДОО: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умственного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воспитания, познавательного и речевого развития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693009"/>
                  </a:ext>
                </a:extLst>
              </a:tr>
              <a:tr h="12801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14-15 октября 12:00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 в ДОО: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трудового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 и социально-коммуникативного развития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17581"/>
                  </a:ext>
                </a:extLst>
              </a:tr>
              <a:tr h="12801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21-22 октября 12:00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 в ДОО: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нравственного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 и социально-коммуникативного развития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99418"/>
                  </a:ext>
                </a:extLst>
              </a:tr>
              <a:tr h="9180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17-19 ноября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конференция, г. Москва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«Дошкольное образование - 2021»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352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0567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450215" algn="just"/>
            <a:r>
              <a:rPr lang="ru-RU" sz="1600" i="1" dirty="0">
                <a:solidFill>
                  <a:srgbClr val="000000"/>
                </a:solidFill>
              </a:rPr>
              <a:t>В данном разделе могут быть представлены также:</a:t>
            </a:r>
            <a:endParaRPr lang="ru-RU" sz="1600" dirty="0"/>
          </a:p>
          <a:p>
            <a:pPr indent="450215" algn="just"/>
            <a:r>
              <a:rPr lang="ru-RU" sz="1600" i="1" dirty="0">
                <a:solidFill>
                  <a:srgbClr val="000000"/>
                </a:solidFill>
              </a:rPr>
              <a:t>- функционал других работников ДОО, задействованных в реализации Программы;</a:t>
            </a:r>
            <a:endParaRPr lang="ru-RU" sz="1600" dirty="0"/>
          </a:p>
          <a:p>
            <a:pPr indent="450215" algn="just"/>
            <a:r>
              <a:rPr lang="ru-RU" sz="1600" i="1" dirty="0">
                <a:solidFill>
                  <a:srgbClr val="000000"/>
                </a:solidFill>
              </a:rPr>
              <a:t>- решения на уровне ДОО по разделению функционала, связанного с организацией и реализацией воспитательного процесса; по обеспечению повышения квалификации педагогических работников ДОО по вопросам воспитания, психолого-педагогического сопровождения детей, детей с ОВЗ, сирот и опекаемых, с этнокультурными особенностями и т.д.;</a:t>
            </a:r>
            <a:endParaRPr lang="ru-RU" sz="1600" dirty="0"/>
          </a:p>
          <a:p>
            <a:pPr indent="450215" algn="just"/>
            <a:r>
              <a:rPr lang="ru-RU" sz="1600" i="1" dirty="0">
                <a:solidFill>
                  <a:srgbClr val="000000"/>
                </a:solidFill>
              </a:rPr>
              <a:t>- информация о возможностях привлечения специалистов других организаций (образовательных, социальных и т.д.).</a:t>
            </a:r>
            <a:endParaRPr lang="ru-RU" sz="1600" dirty="0"/>
          </a:p>
          <a:p>
            <a:r>
              <a:rPr lang="ru-RU" sz="2000" b="1" dirty="0">
                <a:solidFill>
                  <a:schemeClr val="bg2"/>
                </a:solidFill>
              </a:rPr>
              <a:t>3.5. Нормативно-методическое обеспечение реализации Программы воспитания</a:t>
            </a:r>
            <a:endParaRPr lang="ru-RU" sz="2000" dirty="0">
              <a:solidFill>
                <a:schemeClr val="bg2"/>
              </a:solidFill>
            </a:endParaRPr>
          </a:p>
          <a:p>
            <a:pPr indent="450215" algn="just">
              <a:tabLst>
                <a:tab pos="450215" algn="r"/>
              </a:tabLst>
            </a:pPr>
            <a:r>
              <a:rPr lang="ru-RU" i="1" dirty="0">
                <a:solidFill>
                  <a:srgbClr val="000000"/>
                </a:solidFill>
              </a:rPr>
              <a:t> </a:t>
            </a:r>
            <a:endParaRPr lang="ru-RU" dirty="0"/>
          </a:p>
          <a:p>
            <a:pPr indent="450215" algn="just">
              <a:tabLst>
                <a:tab pos="450215" algn="r"/>
              </a:tabLst>
            </a:pPr>
            <a:r>
              <a:rPr lang="ru-RU" sz="1600" i="1" dirty="0">
                <a:solidFill>
                  <a:srgbClr val="000000"/>
                </a:solidFill>
              </a:rPr>
              <a:t>В данном разделе должны быть представлены:</a:t>
            </a:r>
            <a:endParaRPr lang="ru-RU" sz="1600" dirty="0"/>
          </a:p>
          <a:p>
            <a:pPr indent="450215" algn="just">
              <a:tabLst>
                <a:tab pos="450215" algn="r"/>
              </a:tabLst>
            </a:pPr>
            <a:r>
              <a:rPr lang="ru-RU" sz="1600" i="1" dirty="0">
                <a:solidFill>
                  <a:srgbClr val="000000"/>
                </a:solidFill>
              </a:rPr>
              <a:t>- решения на уровне ДОО по ведению договорных отношений, сетевой форме организации воспитательного процесса, сотрудничеству с другими организациями (в том числе с организациями дополнительного образования и культуры, некоммерческими организациями);</a:t>
            </a:r>
            <a:endParaRPr lang="ru-RU" sz="1600" dirty="0"/>
          </a:p>
          <a:p>
            <a:pPr indent="450215" algn="just">
              <a:tabLst>
                <a:tab pos="450215" algn="r"/>
              </a:tabLst>
            </a:pPr>
            <a:r>
              <a:rPr lang="ru-RU" sz="1600" i="1" dirty="0">
                <a:solidFill>
                  <a:srgbClr val="000000"/>
                </a:solidFill>
              </a:rPr>
              <a:t>- перечень локальных правовых документов ДОО, в которые вносятся изменения в соответствии с введением рабочей программы воспитания.</a:t>
            </a:r>
            <a:endParaRPr lang="ru-RU" sz="1600" dirty="0"/>
          </a:p>
          <a:p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bg2"/>
                </a:solidFill>
              </a:rPr>
              <a:t>3.4. Кадровое обеспечение воспитательного процесса</a:t>
            </a:r>
            <a:br>
              <a:rPr lang="ru-RU" altLang="ru-RU" dirty="0">
                <a:solidFill>
                  <a:schemeClr val="bg2"/>
                </a:solidFill>
              </a:rPr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294967295"/>
          </p:nvPr>
        </p:nvSpPr>
        <p:spPr/>
        <p:txBody>
          <a:bodyPr/>
          <a:lstStyle/>
          <a:p>
            <a:pPr>
              <a:defRPr/>
            </a:pPr>
            <a:fld id="{4AABC9F8-4B33-46DE-AFFF-83563E6357A2}" type="slidenum">
              <a:rPr lang="ru-RU" altLang="ru-RU" smtClean="0"/>
              <a:pPr>
                <a:defRPr/>
              </a:pPr>
              <a:t>30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211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450215" algn="just"/>
            <a:r>
              <a:rPr lang="ru-RU" sz="1600" dirty="0">
                <a:solidFill>
                  <a:srgbClr val="000000"/>
                </a:solidFill>
              </a:rPr>
              <a:t>Инклюзия является ценностной основой уклада ДОО и основанием для проектирования воспитывающих сред, деятельностей и событий.</a:t>
            </a:r>
            <a:endParaRPr lang="ru-RU" sz="1600" dirty="0"/>
          </a:p>
          <a:p>
            <a:pPr indent="450215" algn="just"/>
            <a:r>
              <a:rPr lang="ru-RU" sz="1600" b="1" i="1" dirty="0">
                <a:solidFill>
                  <a:srgbClr val="000000"/>
                </a:solidFill>
              </a:rPr>
              <a:t>На уровне уклада</a:t>
            </a:r>
            <a:r>
              <a:rPr lang="ru-RU" sz="1600" dirty="0">
                <a:solidFill>
                  <a:srgbClr val="000000"/>
                </a:solidFill>
              </a:rPr>
              <a:t> </a:t>
            </a:r>
            <a:r>
              <a:rPr lang="ru-RU" sz="1600" b="1" i="1" dirty="0">
                <a:solidFill>
                  <a:srgbClr val="000000"/>
                </a:solidFill>
              </a:rPr>
              <a:t>ДОО:</a:t>
            </a:r>
            <a:r>
              <a:rPr lang="ru-RU" sz="1600" dirty="0">
                <a:solidFill>
                  <a:srgbClr val="000000"/>
                </a:solidFill>
              </a:rPr>
              <a:t> инклюзивное образование – норма для воспитания, реализующая такие социокультурные ценности, как забота, принятие, взаимоуважение, взаимопомощь, совместность, сопричастность, социальная ответственность. Эти ценности должны разделяться всеми участниками образовательных отношений в ДОО.</a:t>
            </a:r>
            <a:endParaRPr lang="ru-RU" sz="1600" dirty="0"/>
          </a:p>
          <a:p>
            <a:pPr indent="450215" algn="just"/>
            <a:r>
              <a:rPr lang="ru-RU" sz="1600" b="1" i="1" dirty="0">
                <a:solidFill>
                  <a:srgbClr val="000000"/>
                </a:solidFill>
              </a:rPr>
              <a:t>На уровне воспитывающих сред</a:t>
            </a:r>
            <a:r>
              <a:rPr lang="ru-RU" sz="1600" dirty="0">
                <a:solidFill>
                  <a:srgbClr val="000000"/>
                </a:solidFill>
              </a:rPr>
              <a:t>: РППС строится как максимально доступная для детей с ОВЗ; событийная воспитывающая среда ДОО обеспечивает возможность включения каждого ребенка в различные формы жизни детского сообщества; рукотворная воспитывающая среда обеспечивает возможность демонстрации уникальности достижений каждого ребенка.</a:t>
            </a:r>
            <a:endParaRPr lang="ru-RU" sz="1600" dirty="0"/>
          </a:p>
          <a:p>
            <a:pPr indent="450215" algn="just"/>
            <a:r>
              <a:rPr lang="ru-RU" sz="1600" b="1" i="1" dirty="0">
                <a:solidFill>
                  <a:srgbClr val="000000"/>
                </a:solidFill>
              </a:rPr>
              <a:t>На уровне общности</a:t>
            </a:r>
            <a:r>
              <a:rPr lang="ru-RU" sz="1600" dirty="0">
                <a:solidFill>
                  <a:srgbClr val="000000"/>
                </a:solidFill>
              </a:rPr>
              <a:t>: формируются условия освоения социальных ролей, ответственности и самостоятельности, сопричастности к реализации целей и смыслов сообщества, приобретается опыт развития отношений между детьми, родителями, воспитателями. Детская и детско-взрослая общность в инклюзивном образовании развиваются на принципах заботы, взаимоуважения и сотрудничества в совместной деятельности.</a:t>
            </a:r>
            <a:endParaRPr lang="ru-RU" sz="1600" dirty="0"/>
          </a:p>
          <a:p>
            <a:pPr indent="450215" algn="just"/>
            <a:r>
              <a:rPr lang="ru-RU" sz="1600" b="1" i="1" dirty="0">
                <a:solidFill>
                  <a:srgbClr val="000000"/>
                </a:solidFill>
              </a:rPr>
              <a:t>На уровне деятельностей</a:t>
            </a:r>
            <a:r>
              <a:rPr lang="ru-RU" sz="1600" dirty="0">
                <a:solidFill>
                  <a:srgbClr val="000000"/>
                </a:solidFill>
              </a:rPr>
              <a:t>: педагогическое проектирование совместной деятельности в разновозрастных группах, в малых группах детей, в детско-родительских группах обеспечивает условия освоения доступных навыков, формирует опыт работы в команде, развивает активность и ответственность каждого ребенка в социальной ситуации его развития.</a:t>
            </a:r>
            <a:endParaRPr lang="ru-RU" sz="1600" dirty="0"/>
          </a:p>
          <a:p>
            <a:pPr indent="450215" algn="just"/>
            <a:r>
              <a:rPr lang="ru-RU" sz="1600" b="1" i="1" dirty="0">
                <a:solidFill>
                  <a:srgbClr val="000000"/>
                </a:solidFill>
              </a:rPr>
              <a:t>На уровне событий</a:t>
            </a:r>
            <a:r>
              <a:rPr lang="ru-RU" sz="1600" dirty="0">
                <a:solidFill>
                  <a:srgbClr val="000000"/>
                </a:solidFill>
              </a:rPr>
              <a:t>: проектирование педагогами ритмов жизни, праздников и общих дел</a:t>
            </a:r>
            <a:br>
              <a:rPr lang="ru-RU" sz="1600" dirty="0">
                <a:solidFill>
                  <a:srgbClr val="000000"/>
                </a:solidFill>
              </a:rPr>
            </a:br>
            <a:r>
              <a:rPr lang="ru-RU" sz="1600" dirty="0">
                <a:solidFill>
                  <a:srgbClr val="000000"/>
                </a:solidFill>
              </a:rPr>
              <a:t>с учетом специфики социальной и культурной ситуации развития каждого ребенка обеспечивает возможность участия каждого в жизни и событиях группы, формирует личностный опыт, развивает самооценку и уверенность ребенка в своих силах. Событийная организация должна обеспечить переживание ребенком опыта самостоятельности, счастья и свободы в коллективе детей и взрослых.</a:t>
            </a:r>
            <a:endParaRPr lang="ru-RU" sz="1600" dirty="0"/>
          </a:p>
          <a:p>
            <a:endParaRPr lang="ru-RU" sz="1600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3.6. Особые требования к условиям, обеспечивающим достижение планируемых личностных результатов в работе с особыми категориями детей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7869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indent="450215" algn="just"/>
            <a:r>
              <a:rPr lang="ru-RU" sz="1800" dirty="0">
                <a:solidFill>
                  <a:srgbClr val="000000"/>
                </a:solidFill>
              </a:rPr>
              <a:t>На основе Программы для ДОО составляется </a:t>
            </a:r>
            <a:r>
              <a:rPr lang="ru-RU" sz="1800" b="1" i="1" dirty="0">
                <a:solidFill>
                  <a:srgbClr val="000000"/>
                </a:solidFill>
              </a:rPr>
              <a:t>календарный план воспитательной работы. </a:t>
            </a:r>
            <a:r>
              <a:rPr lang="ru-RU" sz="1800" dirty="0">
                <a:solidFill>
                  <a:srgbClr val="000000"/>
                </a:solidFill>
              </a:rPr>
              <a:t>В основу плана должна быть положена система спроектированных событий в ДОО в соответствии с направлениями воспитания, обозначенными в Программе. На основе календарного плана воспитательной работы педагоги планируют работу с группой в целом, с подгруппами детей, с каждым ребенком.</a:t>
            </a:r>
            <a:endParaRPr lang="ru-RU" sz="1800" dirty="0"/>
          </a:p>
          <a:p>
            <a:pPr indent="450215" algn="just"/>
            <a:r>
              <a:rPr lang="ru-RU" sz="1800" dirty="0">
                <a:solidFill>
                  <a:srgbClr val="000000"/>
                </a:solidFill>
              </a:rPr>
              <a:t>План воспитательной работы строится на основе базовых ценностей по следующим </a:t>
            </a:r>
            <a:r>
              <a:rPr lang="ru-RU" sz="1800" b="1" i="1" dirty="0">
                <a:solidFill>
                  <a:srgbClr val="000000"/>
                </a:solidFill>
              </a:rPr>
              <a:t>этапам</a:t>
            </a:r>
            <a:r>
              <a:rPr lang="ru-RU" sz="1800" dirty="0">
                <a:solidFill>
                  <a:srgbClr val="000000"/>
                </a:solidFill>
              </a:rPr>
              <a:t>:</a:t>
            </a:r>
            <a:endParaRPr lang="ru-RU" sz="180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погружение-знакомство, которое реализуется в различных формах (чтение, просмотр, экскурсии и пр.);</a:t>
            </a:r>
            <a:endParaRPr lang="ru-RU" sz="180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разработка коллективного проекта, в рамках которого создаются творческие продукты;</a:t>
            </a:r>
            <a:endParaRPr lang="ru-RU" sz="1800" dirty="0"/>
          </a:p>
          <a:p>
            <a:pPr marL="342900" lvl="0" indent="-342900" algn="just">
              <a:buClr>
                <a:srgbClr val="000000"/>
              </a:buClr>
              <a:buFont typeface="Symbol" panose="05050102010706020507" pitchFamily="18" charset="2"/>
              <a:buChar char="-"/>
              <a:tabLst>
                <a:tab pos="630555" algn="l"/>
              </a:tabLst>
            </a:pPr>
            <a:r>
              <a:rPr lang="ru-RU" sz="1800" dirty="0">
                <a:solidFill>
                  <a:srgbClr val="000000"/>
                </a:solidFill>
              </a:rPr>
              <a:t>организация события, которое формирует ценности.</a:t>
            </a:r>
            <a:endParaRPr lang="ru-RU" sz="1800" dirty="0"/>
          </a:p>
          <a:p>
            <a:pPr indent="450215" algn="just"/>
            <a:r>
              <a:rPr lang="ru-RU" sz="1800" dirty="0">
                <a:solidFill>
                  <a:srgbClr val="000000"/>
                </a:solidFill>
              </a:rPr>
              <a:t>Данная последовательность является циклом, который при необходимости может повторяться в расширенном, углубленном и соответствующем возрасту варианте неограниченное количество раз. Данный цикл является примерным. На практике цикл может начинаться с яркого события, после которого будет развертываться погружение и приобщение к культурному содержанию на основе ценности. События, формы и методы работы по решению воспитательных задач могут быть интегративными. </a:t>
            </a:r>
            <a:endParaRPr lang="ru-RU" sz="1800" dirty="0"/>
          </a:p>
          <a:p>
            <a:pPr indent="450215" algn="just"/>
            <a:r>
              <a:rPr lang="ru-RU" sz="1800" dirty="0">
                <a:solidFill>
                  <a:srgbClr val="000000"/>
                </a:solidFill>
              </a:rPr>
              <a:t>В течение всего года воспитатель осуществляет </a:t>
            </a:r>
            <a:r>
              <a:rPr lang="ru-RU" sz="1800" b="1" i="1" dirty="0">
                <a:solidFill>
                  <a:srgbClr val="000000"/>
                </a:solidFill>
              </a:rPr>
              <a:t>педагогическую диагностику</a:t>
            </a:r>
            <a:r>
              <a:rPr lang="ru-RU" sz="1800" dirty="0">
                <a:solidFill>
                  <a:srgbClr val="000000"/>
                </a:solidFill>
              </a:rPr>
              <a:t> на основе наблюдения за поведением детей. В фокусе педагогической диагностики находится понимание ребенком смысла конкретной ценности и ее проявление в его поведении.</a:t>
            </a:r>
            <a:endParaRPr lang="ru-RU" sz="1800" dirty="0"/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>
                <a:solidFill>
                  <a:schemeClr val="bg2"/>
                </a:solidFill>
              </a:rPr>
              <a:t>3.7. Примерный календарный план воспитательной работы</a:t>
            </a:r>
            <a:br>
              <a:rPr lang="ru-RU" altLang="ru-RU" dirty="0">
                <a:solidFill>
                  <a:schemeClr val="bg2"/>
                </a:solidFill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0682833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Заголовок 1"/>
          <p:cNvSpPr>
            <a:spLocks noGrp="1"/>
          </p:cNvSpPr>
          <p:nvPr>
            <p:ph type="title"/>
          </p:nvPr>
        </p:nvSpPr>
        <p:spPr>
          <a:xfrm>
            <a:off x="555625" y="365125"/>
            <a:ext cx="11042650" cy="706438"/>
          </a:xfrm>
        </p:spPr>
        <p:txBody>
          <a:bodyPr/>
          <a:lstStyle/>
          <a:p>
            <a:pPr algn="ctr"/>
            <a:r>
              <a:rPr lang="ru-RU" altLang="ru-RU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Планинг-календарь на 2 полугодие 2021 г.</a:t>
            </a:r>
            <a:endParaRPr lang="ru-RU" altLang="ru-RU" b="1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409575" y="1071563"/>
          <a:ext cx="11382375" cy="5656345"/>
        </p:xfrm>
        <a:graphic>
          <a:graphicData uri="http://schemas.openxmlformats.org/drawingml/2006/table">
            <a:tbl>
              <a:tblPr/>
              <a:tblGrid>
                <a:gridCol w="11382375">
                  <a:extLst>
                    <a:ext uri="{9D8B030D-6E8A-4147-A177-3AD203B41FA5}">
                      <a16:colId xmlns:a16="http://schemas.microsoft.com/office/drawing/2014/main" val="2050176376"/>
                    </a:ext>
                  </a:extLst>
                </a:gridCol>
              </a:tblGrid>
              <a:tr h="897824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26-27 августа 12.00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Оценка рабочих программ воспитания и календарных планов воспитательной работы в ДОО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760253"/>
                  </a:ext>
                </a:extLst>
              </a:tr>
              <a:tr h="12801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16-17 сентября 12:00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 в ДОО: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умственного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воспитания, познавательного и речевого развития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693009"/>
                  </a:ext>
                </a:extLst>
              </a:tr>
              <a:tr h="12801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14-15 октября 12:00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 в ДОО: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трудового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 и социально-коммуникативного развития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817581"/>
                  </a:ext>
                </a:extLst>
              </a:tr>
              <a:tr h="1280132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21-22 октября 12:00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Рабочая программа воспитания в ДОО: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организация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нравственного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воспитания и социально-коммуникативного развития</a:t>
                      </a: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0699418"/>
                  </a:ext>
                </a:extLst>
              </a:tr>
              <a:tr h="9180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17-19 ноября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Всероссийская конференция, г. Москва </a:t>
                      </a:r>
                      <a:r>
                        <a:rPr kumimoji="0" lang="ru-RU" altLang="ru-RU" sz="2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«Дошкольное образование - 2021»</a:t>
                      </a:r>
                      <a:endParaRPr kumimoji="0" lang="ru-RU" altLang="ru-RU" sz="2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53525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87634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1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9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4FB9CBB3-B9BA-4B81-B51C-F00FFD488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536" y="108958"/>
            <a:ext cx="8352928" cy="859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844083"/>
            <a:r>
              <a:rPr lang="ru-RU" altLang="ru-RU" sz="4985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Спасибо за внимание!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2B76786-052D-4129-8AD9-ED3426C05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99256" y="5877272"/>
            <a:ext cx="10033065" cy="8309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631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31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31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318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31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Интернет-магазины: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8"/>
              </a:rPr>
              <a:t>www.Labirint.ru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9"/>
              </a:rPr>
              <a:t>https</a:t>
            </a:r>
            <a:r>
              <a:rPr lang="en-US" altLang="ru-RU" sz="2400" b="1" dirty="0">
                <a:solidFill>
                  <a:srgbClr val="002060"/>
                </a:solidFill>
                <a:latin typeface="+mn-lt"/>
                <a:hlinkClick r:id="rId9"/>
              </a:rPr>
              <a:t>://www.wildberries.ru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9"/>
              </a:rPr>
              <a:t>/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10"/>
              </a:rPr>
              <a:t>https</a:t>
            </a:r>
            <a:r>
              <a:rPr lang="en-US" altLang="ru-RU" sz="2400" b="1" dirty="0">
                <a:solidFill>
                  <a:srgbClr val="002060"/>
                </a:solidFill>
                <a:latin typeface="+mn-lt"/>
                <a:hlinkClick r:id="rId10"/>
              </a:rPr>
              <a:t>://shop.prosv.ru/</a:t>
            </a: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 </a:t>
            </a:r>
            <a:r>
              <a:rPr lang="en-US" altLang="ru-RU" sz="2400" b="1" dirty="0">
                <a:solidFill>
                  <a:srgbClr val="002060"/>
                </a:solidFill>
                <a:latin typeface="+mn-lt"/>
              </a:rPr>
              <a:t> 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E5586068-C7DC-4C7E-953C-F1476F43AC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536" y="1268760"/>
            <a:ext cx="6395298" cy="120032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defTabSz="631825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31825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31825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31825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31825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318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Авторская мастерская 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О.В.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+mn-lt"/>
              </a:rPr>
              <a:t>Бережновой</a:t>
            </a:r>
            <a:endParaRPr lang="ru-RU" altLang="ru-RU" sz="2400" b="1" dirty="0" smtClean="0">
              <a:solidFill>
                <a:srgbClr val="002060"/>
              </a:solidFill>
              <a:latin typeface="+mn-lt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r>
              <a:rPr lang="ru-RU" altLang="ru-RU" sz="2400" b="1" dirty="0">
                <a:solidFill>
                  <a:srgbClr val="002060"/>
                </a:solidFill>
                <a:latin typeface="+mn-lt"/>
              </a:rPr>
              <a:t>на сайте издательства «Бином»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rgbClr val="002060"/>
                </a:solidFill>
                <a:latin typeface="+mn-lt"/>
                <a:hlinkClick r:id="rId11"/>
              </a:rPr>
              <a:t>https://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11"/>
              </a:rPr>
              <a:t>lbz.ru/metodist/authors/doshk/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  <a:hlinkClick r:id="rId11"/>
              </a:rPr>
              <a:t>6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  <a:hlinkClick r:id="rId11"/>
              </a:rPr>
              <a:t>/</a:t>
            </a:r>
            <a:r>
              <a:rPr lang="ru-RU" altLang="ru-RU" sz="2400" b="1" dirty="0" smtClean="0">
                <a:solidFill>
                  <a:srgbClr val="002060"/>
                </a:solidFill>
                <a:latin typeface="+mn-lt"/>
              </a:rPr>
              <a:t>  </a:t>
            </a:r>
            <a:r>
              <a:rPr lang="en-US" altLang="ru-RU" sz="2400" b="1" dirty="0" smtClean="0">
                <a:solidFill>
                  <a:srgbClr val="002060"/>
                </a:solidFill>
                <a:latin typeface="+mn-lt"/>
              </a:rPr>
              <a:t> </a:t>
            </a:r>
            <a:endParaRPr lang="ru-RU" altLang="ru-RU" sz="24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" name="Рисунок 1"/>
          <p:cNvPicPr preferRelativeResize="0"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9736" y="3393264"/>
            <a:ext cx="1728000" cy="2412000"/>
          </a:xfrm>
          <a:prstGeom prst="rect">
            <a:avLst/>
          </a:prstGeom>
        </p:spPr>
      </p:pic>
      <p:pic>
        <p:nvPicPr>
          <p:cNvPr id="12" name="Рисунок 11"/>
          <p:cNvPicPr preferRelativeResize="0"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3393264"/>
            <a:ext cx="1728000" cy="2412000"/>
          </a:xfrm>
          <a:prstGeom prst="rect">
            <a:avLst/>
          </a:prstGeom>
        </p:spPr>
      </p:pic>
      <p:pic>
        <p:nvPicPr>
          <p:cNvPr id="4" name="Рисунок 3"/>
          <p:cNvPicPr preferRelativeResize="0"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928" y="3393264"/>
            <a:ext cx="1728000" cy="2412000"/>
          </a:xfrm>
          <a:prstGeom prst="rect">
            <a:avLst/>
          </a:prstGeom>
        </p:spPr>
      </p:pic>
      <p:pic>
        <p:nvPicPr>
          <p:cNvPr id="9" name="Рисунок 8"/>
          <p:cNvPicPr preferRelativeResize="0"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928" y="3393264"/>
            <a:ext cx="1728000" cy="2412000"/>
          </a:xfrm>
          <a:prstGeom prst="rect">
            <a:avLst/>
          </a:prstGeom>
        </p:spPr>
      </p:pic>
      <p:pic>
        <p:nvPicPr>
          <p:cNvPr id="10" name="Рисунок 9"/>
          <p:cNvPicPr preferRelativeResize="0"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120" y="3393264"/>
            <a:ext cx="1728000" cy="2412000"/>
          </a:xfrm>
          <a:prstGeom prst="rect">
            <a:avLst/>
          </a:prstGeom>
        </p:spPr>
      </p:pic>
      <p:pic>
        <p:nvPicPr>
          <p:cNvPr id="16" name="Рисунок 15"/>
          <p:cNvPicPr preferRelativeResize="0"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1544" y="3393264"/>
            <a:ext cx="1728000" cy="2412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7449" y="1111970"/>
            <a:ext cx="2065270" cy="220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27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1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60" y="198512"/>
            <a:ext cx="115212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Макет рабочей </a:t>
            </a: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программы 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воспитания</a:t>
            </a: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27448" y="1412776"/>
            <a:ext cx="4608512" cy="44319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Разработан для дошкольных образовательных организаций, реализующих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комплексную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образовательную программу дошкольного образования «Мир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открытий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» (научный руководитель Л.Г.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Петерсон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под общей редакцией Л.Г.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Петерсон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И.А. Лыковой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2683C6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64152" y="1121842"/>
            <a:ext cx="4100314" cy="5187478"/>
          </a:xfrm>
          <a:prstGeom prst="rect">
            <a:avLst/>
          </a:prstGeom>
          <a:ln>
            <a:solidFill>
              <a:schemeClr val="bg2"/>
            </a:solidFill>
          </a:ln>
        </p:spPr>
      </p:pic>
      <p:sp>
        <p:nvSpPr>
          <p:cNvPr id="5" name="Стрелка вправо 4"/>
          <p:cNvSpPr/>
          <p:nvPr/>
        </p:nvSpPr>
        <p:spPr>
          <a:xfrm>
            <a:off x="6240016" y="3170218"/>
            <a:ext cx="978408" cy="484632"/>
          </a:xfrm>
          <a:prstGeom prst="rightArrow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2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718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5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60" y="198512"/>
            <a:ext cx="114492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>
                <a:ln>
                  <a:noFill/>
                </a:ln>
                <a:solidFill>
                  <a:srgbClr val="2683C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  <a:ea typeface="+mn-ea"/>
                <a:cs typeface="+mn-cs"/>
              </a:rPr>
              <a:t>Структура рабочей программы воспитания</a:t>
            </a:r>
            <a:endParaRPr kumimoji="0" lang="ru-RU" sz="4000" b="1" i="0" u="none" strike="noStrike" kern="1200" cap="none" spc="0" normalizeH="0" baseline="0" noProof="0" dirty="0" smtClean="0">
              <a:ln>
                <a:noFill/>
              </a:ln>
              <a:solidFill>
                <a:srgbClr val="2683C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1344" y="1412776"/>
            <a:ext cx="11521280" cy="53860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Пояснительная записка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Целевой раздел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1.1. Цель Программы воспитания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1.2. Методологические основы и принципы построения Программы воспитания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1.3. Требования к планируемым результатам освоения Примерной программы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Содержательный раздел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2.1. Содержание воспитательной работы по направлениям воспитания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2.2. Особенности реализации воспитательного процесса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2.3. Особенности взаимодействия педагогического коллектива с семьями воспитанников в процессе реализации Программы воспитания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Организационный раздел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3.1. Общие требования к условиям реализации Программы воспитания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3.2. Взаимодействия взрослого с детьми. События ДОО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3.3. Организация предметно-пространственной среды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3.4. Кадровое обеспечение воспитательного процесса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3.5. Нормативно-методическое обеспечение реализации Программы воспитания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3.6. Особые требования к условиям, обеспечивающим достижение планируемых личностных результатов в работе с особыми категориями детей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3.7. Примерный календарный план воспитательной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работы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9245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912475" cy="1325563"/>
          </a:xfrm>
        </p:spPr>
        <p:txBody>
          <a:bodyPr/>
          <a:lstStyle/>
          <a:p>
            <a:pPr algn="ctr"/>
            <a:r>
              <a:rPr lang="ru-RU" altLang="ru-RU" sz="3600" b="1" dirty="0" smtClean="0">
                <a:solidFill>
                  <a:schemeClr val="bg2"/>
                </a:solidFill>
              </a:rPr>
              <a:t>Пояснительная записка</a:t>
            </a:r>
          </a:p>
        </p:txBody>
      </p:sp>
      <p:sp>
        <p:nvSpPr>
          <p:cNvPr id="8195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Tx/>
              <a:buChar char="-"/>
            </a:pPr>
            <a:r>
              <a:rPr lang="ru-RU" altLang="ru-RU" sz="2000" dirty="0" smtClean="0"/>
              <a:t>Нормативные основы</a:t>
            </a:r>
          </a:p>
          <a:p>
            <a:pPr marL="342900" indent="-342900">
              <a:buFontTx/>
              <a:buChar char="-"/>
            </a:pPr>
            <a:r>
              <a:rPr lang="ru-RU" altLang="ru-RU" sz="2000" dirty="0" smtClean="0"/>
              <a:t>Общие положения: основные понятия (образовательная программа, воспитание), преемственность и пр. </a:t>
            </a:r>
          </a:p>
          <a:p>
            <a:pPr marL="342900" indent="-342900">
              <a:buFontTx/>
              <a:buChar char="-"/>
            </a:pPr>
            <a:r>
              <a:rPr lang="ru-RU" altLang="ru-RU" sz="2000" dirty="0" smtClean="0"/>
              <a:t>Важные пояснения: «Программа воспитания является компонентом основной образовательной программы дошкольного образования». «Реализация программы основана на взаимодействии с разными субъектами образовательных отношений».</a:t>
            </a:r>
          </a:p>
          <a:p>
            <a:pPr marL="342900" indent="-342900">
              <a:buFontTx/>
              <a:buChar char="-"/>
            </a:pPr>
            <a:r>
              <a:rPr lang="ru-RU" altLang="ru-RU" sz="2000" b="1" dirty="0" smtClean="0">
                <a:solidFill>
                  <a:schemeClr val="bg2"/>
                </a:solidFill>
              </a:rPr>
              <a:t>Программа </a:t>
            </a:r>
            <a:r>
              <a:rPr lang="ru-RU" altLang="ru-RU" sz="2000" b="1" dirty="0">
                <a:solidFill>
                  <a:schemeClr val="bg2"/>
                </a:solidFill>
              </a:rPr>
              <a:t>разработана с учетом Примерной рабочей программы воспитания для 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образовательных </a:t>
            </a:r>
            <a:r>
              <a:rPr lang="ru-RU" altLang="ru-RU" sz="2000" b="1" dirty="0">
                <a:solidFill>
                  <a:schemeClr val="bg2"/>
                </a:solidFill>
              </a:rPr>
              <a:t>организаций, реализующих образовательные программы дошкольного образования (одобрена решением федерального учебно-методического объединения по общему образованию, протокол от 01.07.2021 г. № 2/21), комплексной образовательной программы дошкольного 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образования </a:t>
            </a:r>
            <a:r>
              <a:rPr lang="ru-RU" altLang="ru-RU" sz="2000" b="1" dirty="0">
                <a:solidFill>
                  <a:schemeClr val="bg2"/>
                </a:solidFill>
              </a:rPr>
              <a:t>«Мир открытий» (научный руководитель Л.Г. </a:t>
            </a:r>
            <a:r>
              <a:rPr lang="ru-RU" altLang="ru-RU" sz="2000" b="1" dirty="0" err="1">
                <a:solidFill>
                  <a:schemeClr val="bg2"/>
                </a:solidFill>
              </a:rPr>
              <a:t>Петерсон</a:t>
            </a:r>
            <a:r>
              <a:rPr lang="ru-RU" altLang="ru-RU" sz="2000" b="1" dirty="0">
                <a:solidFill>
                  <a:schemeClr val="bg2"/>
                </a:solidFill>
              </a:rPr>
              <a:t>) под общей редакцией Л.Г. </a:t>
            </a:r>
            <a:r>
              <a:rPr lang="ru-RU" altLang="ru-RU" sz="2000" b="1" dirty="0" err="1" smtClean="0">
                <a:solidFill>
                  <a:schemeClr val="bg2"/>
                </a:solidFill>
              </a:rPr>
              <a:t>Петерсон</a:t>
            </a:r>
            <a:r>
              <a:rPr lang="ru-RU" altLang="ru-RU" sz="2000" b="1" dirty="0">
                <a:solidFill>
                  <a:schemeClr val="bg2"/>
                </a:solidFill>
              </a:rPr>
              <a:t>, И.А. Лыковой (далее - КОП ДО «Мир открытий</a:t>
            </a:r>
            <a:r>
              <a:rPr lang="ru-RU" altLang="ru-RU" sz="2000" b="1" dirty="0" smtClean="0">
                <a:solidFill>
                  <a:schemeClr val="bg2"/>
                </a:solidFill>
              </a:rPr>
              <a:t>»)</a:t>
            </a:r>
            <a:r>
              <a:rPr lang="ru-RU" altLang="ru-RU" sz="2000" dirty="0" smtClean="0"/>
              <a:t>.</a:t>
            </a:r>
          </a:p>
          <a:p>
            <a:pPr marL="342900" indent="-342900">
              <a:buFontTx/>
              <a:buChar char="-"/>
            </a:pPr>
            <a:r>
              <a:rPr lang="ru-RU" altLang="ru-RU" sz="2000" dirty="0" smtClean="0"/>
              <a:t>Другие </a:t>
            </a:r>
            <a:r>
              <a:rPr lang="ru-RU" altLang="ru-RU" sz="2000" dirty="0"/>
              <a:t>пояснения (социальное партнерство и пр</a:t>
            </a:r>
            <a:r>
              <a:rPr lang="ru-RU" altLang="ru-RU" sz="2000" dirty="0" smtClean="0"/>
              <a:t>.)</a:t>
            </a:r>
          </a:p>
          <a:p>
            <a:pPr marL="342900" indent="-342900">
              <a:buFontTx/>
              <a:buChar char="-"/>
            </a:pPr>
            <a:r>
              <a:rPr lang="ru-RU" altLang="ru-RU" sz="2000" dirty="0" smtClean="0"/>
              <a:t>Ценности, направления воспитания.</a:t>
            </a:r>
          </a:p>
        </p:txBody>
      </p:sp>
    </p:spTree>
    <p:extLst>
      <p:ext uri="{BB962C8B-B14F-4D97-AF65-F5344CB8AC3E}">
        <p14:creationId xmlns:p14="http://schemas.microsoft.com/office/powerpoint/2010/main" val="942749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07368" y="365125"/>
            <a:ext cx="11665296" cy="644525"/>
          </a:xfrm>
        </p:spPr>
        <p:txBody>
          <a:bodyPr/>
          <a:lstStyle/>
          <a:p>
            <a:pPr algn="ctr"/>
            <a:r>
              <a:rPr lang="ru-RU" altLang="ru-RU" sz="2000" b="1" dirty="0" smtClean="0">
                <a:solidFill>
                  <a:schemeClr val="bg2"/>
                </a:solidFill>
                <a:cs typeface="Arial" panose="020B0604020202020204" pitchFamily="34" charset="0"/>
              </a:rPr>
              <a:t>Нормативные основы</a:t>
            </a:r>
            <a:endParaRPr lang="ru-RU" altLang="ru-RU" sz="2000" dirty="0" smtClean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514350" y="1316038"/>
            <a:ext cx="11437938" cy="4860925"/>
          </a:xfrm>
        </p:spPr>
        <p:txBody>
          <a:bodyPr/>
          <a:lstStyle/>
          <a:p>
            <a:pPr>
              <a:defRPr/>
            </a:pPr>
            <a:r>
              <a:rPr lang="ru-RU" altLang="ru-RU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Стратегия развития воспитания в Российской Федерации на период до 2025 г., утверждена распоряжением Правительства Российской Федерации от 29.05.2015 г. № 996-р;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Указ Президента Российской Федерации В.В. Путина от 07.05.2018 г. № 204 «О национальных целях и стратегических задачах развития Российской Федерации на период до 2024 года»;</a:t>
            </a:r>
          </a:p>
          <a:p>
            <a:pPr>
              <a:defRPr/>
            </a:pPr>
            <a:r>
              <a:rPr lang="ru-RU" altLang="ru-RU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31.07.2020 г. № 304-ФЗ «О внесении изменений в Федеральный закон «Об образовании в Российской Федерации» по вопросам воспитания обучающихся;</a:t>
            </a:r>
          </a:p>
          <a:p>
            <a:pPr>
              <a:defRPr/>
            </a:pPr>
            <a:r>
              <a:rPr lang="ru-RU" altLang="ru-RU" sz="2000" b="1" dirty="0" smtClean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Примерная </a:t>
            </a:r>
            <a:r>
              <a:rPr lang="ru-RU" altLang="ru-RU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рабочая программа воспитания для образовательных организаций, реализующих образовательные программы дошкольного образования, одобрена решением федерального учебно-методического объединения по общему образованию от </a:t>
            </a:r>
            <a:r>
              <a:rPr lang="ru-RU" alt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01.07.2021 г.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2/21 - </a:t>
            </a:r>
            <a:r>
              <a:rPr lang="ru-RU" altLang="ru-RU" sz="20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https://fgosreestr.ru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/</a:t>
            </a: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defRPr/>
            </a:pPr>
            <a:r>
              <a:rPr lang="ru-RU" alt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+ ФГОС, ООП, региональные и муниципальные программы воспитания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altLang="ru-RU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altLang="ru-RU" sz="186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altLang="ru-RU" sz="2000" dirty="0"/>
          </a:p>
          <a:p>
            <a:pPr>
              <a:defRPr/>
            </a:pPr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4336282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92250"/>
          </a:xfrm>
        </p:spPr>
        <p:txBody>
          <a:bodyPr/>
          <a:lstStyle/>
          <a:p>
            <a:pPr algn="ctr"/>
            <a:r>
              <a:rPr lang="ru-RU" altLang="ru-RU" sz="2400" b="1" u="sng" dirty="0" smtClean="0">
                <a:solidFill>
                  <a:srgbClr val="FF0000"/>
                </a:solidFill>
              </a:rPr>
              <a:t>Общие положения</a:t>
            </a:r>
            <a:br>
              <a:rPr lang="ru-RU" altLang="ru-RU" sz="2400" b="1" u="sng" dirty="0" smtClean="0">
                <a:solidFill>
                  <a:srgbClr val="FF0000"/>
                </a:solidFill>
              </a:rPr>
            </a:br>
            <a:r>
              <a:rPr lang="ru-RU" altLang="ru-RU" sz="2400" b="1" dirty="0" smtClean="0">
                <a:solidFill>
                  <a:srgbClr val="FF0000"/>
                </a:solidFill>
              </a:rPr>
              <a:t>Федеральный закон от 31.07.2020 г. № 304-ФЗ «О внесении изменений в Федеральный закон «Об образовании в Российской Федерации» по вопросам воспитания обучающихся)</a:t>
            </a:r>
          </a:p>
        </p:txBody>
      </p:sp>
      <p:sp>
        <p:nvSpPr>
          <p:cNvPr id="29699" name="Объект 2"/>
          <p:cNvSpPr>
            <a:spLocks noGrp="1"/>
          </p:cNvSpPr>
          <p:nvPr>
            <p:ph sz="half" idx="1"/>
          </p:nvPr>
        </p:nvSpPr>
        <p:spPr>
          <a:xfrm>
            <a:off x="441325" y="1608138"/>
            <a:ext cx="4524375" cy="4568825"/>
          </a:xfrm>
        </p:spPr>
        <p:txBody>
          <a:bodyPr/>
          <a:lstStyle/>
          <a:p>
            <a:r>
              <a:rPr lang="ru-RU" altLang="ru-RU" sz="2000" b="1" smtClean="0">
                <a:solidFill>
                  <a:srgbClr val="002060"/>
                </a:solidFill>
              </a:rPr>
              <a:t>Образовательная программа - </a:t>
            </a:r>
            <a:r>
              <a:rPr lang="ru-RU" altLang="ru-RU" sz="2000" smtClean="0">
                <a:solidFill>
                  <a:srgbClr val="002060"/>
                </a:solidFill>
              </a:rPr>
              <a:t>комплекс основных характеристик образования (объем, содержание, планируемые результаты) и организационно-педагогических условий, который представлен в виде учебного плана, календарного учебного графика, рабочих программ учебных предметов, курсов, дисциплин (модулей), иных компонентов, оценочных и методических материалов, а также в предусмотренных настоящим Федеральным законом случаях в виде рабочей программы воспитания, календарного плана воспитательной работы, форм аттестации.</a:t>
            </a:r>
          </a:p>
        </p:txBody>
      </p:sp>
      <p:sp>
        <p:nvSpPr>
          <p:cNvPr id="29700" name="Объект 3"/>
          <p:cNvSpPr>
            <a:spLocks noGrp="1"/>
          </p:cNvSpPr>
          <p:nvPr>
            <p:ph sz="half" idx="2"/>
          </p:nvPr>
        </p:nvSpPr>
        <p:spPr>
          <a:xfrm>
            <a:off x="5729288" y="1492250"/>
            <a:ext cx="5948362" cy="4684713"/>
          </a:xfrm>
        </p:spPr>
        <p:txBody>
          <a:bodyPr/>
          <a:lstStyle/>
          <a:p>
            <a:r>
              <a:rPr lang="ru-RU" altLang="ru-RU" sz="2000" b="1" smtClean="0"/>
              <a:t>Воспитание - </a:t>
            </a:r>
            <a:r>
              <a:rPr lang="ru-RU" altLang="ru-RU" sz="2000" smtClean="0"/>
              <a:t>деятельность, направленная на развитие личности, создание условий для самоопределения и социализации обучающихся на основе социокультурных, духовно-нравственных ценностей и принятых в российском обществе правил и норм поведения в интересах человека, семьи, общества и государства, формирование у обучающихся чувства патриотизма, гражданственности, уважения к памяти защитников Отечества и подвигам Героев Отечества, закону и правопорядку, человеку труда и старшему поколению, взаимного уважения, бережного отношения к культурному наследию и традициям многонационального народа Российской Федерации, природе и окружающей среде.</a:t>
            </a:r>
          </a:p>
        </p:txBody>
      </p:sp>
    </p:spTree>
    <p:extLst>
      <p:ext uri="{BB962C8B-B14F-4D97-AF65-F5344CB8AC3E}">
        <p14:creationId xmlns:p14="http://schemas.microsoft.com/office/powerpoint/2010/main" val="1342838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" name="Объект 31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899" name="Слайд think-cell" r:id="rId6" imgW="270" imgH="270" progId="TCLayout.ActiveDocument.1">
                  <p:embed/>
                </p:oleObj>
              </mc:Choice>
              <mc:Fallback>
                <p:oleObj name="Слайд think-cell" r:id="rId6" imgW="270" imgH="270" progId="TCLayout.ActiveDocument.1">
                  <p:embed/>
                  <p:pic>
                    <p:nvPicPr>
                      <p:cNvPr id="32" name="Объект 31" hidden="1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Прямоугольник 30" hidden="1"/>
          <p:cNvSpPr/>
          <p:nvPr>
            <p:custDataLst>
              <p:tags r:id="rId3"/>
            </p:custDataLst>
          </p:nvPr>
        </p:nvSpPr>
        <p:spPr bwMode="auto">
          <a:xfrm>
            <a:off x="1524000" y="0"/>
            <a:ext cx="158750" cy="15875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  <a:sym typeface="Calibri" panose="020F0502020204030204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91344" y="44624"/>
            <a:ext cx="11812103" cy="9233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defPPr>
              <a:defRPr lang="ru-RU"/>
            </a:defPPr>
            <a:lvl1pPr>
              <a:lnSpc>
                <a:spcPct val="100000"/>
              </a:lnSpc>
              <a:spcBef>
                <a:spcPct val="0"/>
              </a:spcBef>
              <a:buNone/>
              <a:defRPr b="1">
                <a:solidFill>
                  <a:srgbClr val="4651A2"/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4651A2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5359" y="198512"/>
            <a:ext cx="1166808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0C22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rebuchet MS" panose="020B0603020202020204"/>
                <a:ea typeface="+mn-ea"/>
                <a:cs typeface="+mn-cs"/>
              </a:rPr>
              <a:t>Направления воспитания и базовые ценности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47928" y="1412776"/>
            <a:ext cx="626469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EBEBEB">
                    <a:lumMod val="75000"/>
                  </a:srgb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Текст слайда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EBEBEB">
                  <a:lumMod val="75000"/>
                </a:srgb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767408" y="1121837"/>
          <a:ext cx="11089232" cy="55050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08467">
                  <a:extLst>
                    <a:ext uri="{9D8B030D-6E8A-4147-A177-3AD203B41FA5}">
                      <a16:colId xmlns:a16="http://schemas.microsoft.com/office/drawing/2014/main" val="1532174326"/>
                    </a:ext>
                  </a:extLst>
                </a:gridCol>
                <a:gridCol w="5380765">
                  <a:extLst>
                    <a:ext uri="{9D8B030D-6E8A-4147-A177-3AD203B41FA5}">
                      <a16:colId xmlns:a16="http://schemas.microsoft.com/office/drawing/2014/main" val="2558585830"/>
                    </a:ext>
                  </a:extLst>
                </a:gridCol>
              </a:tblGrid>
              <a:tr h="888583"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</a:rPr>
                        <a:t>Патриотическое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b="0" dirty="0">
                          <a:solidFill>
                            <a:schemeClr val="tx1"/>
                          </a:solidFill>
                          <a:effectLst/>
                        </a:rPr>
                        <a:t>Родина, природа</a:t>
                      </a:r>
                      <a:endParaRPr lang="ru-RU" sz="3200" b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655366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</a:rPr>
                        <a:t>Социальное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>
                          <a:effectLst/>
                        </a:rPr>
                        <a:t>Человек, семья, дружба, сотрудничество</a:t>
                      </a:r>
                      <a:endParaRPr lang="ru-RU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1881039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</a:rPr>
                        <a:t>Познавательное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>
                          <a:effectLst/>
                        </a:rPr>
                        <a:t>Знание</a:t>
                      </a:r>
                      <a:endParaRPr lang="ru-RU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50980819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</a:rPr>
                        <a:t>Физическое и оздоровительное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>
                          <a:effectLst/>
                        </a:rPr>
                        <a:t>Здоровье </a:t>
                      </a:r>
                      <a:endParaRPr lang="ru-RU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87492889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r>
                        <a:rPr lang="ru-RU" sz="3200" dirty="0">
                          <a:effectLst/>
                        </a:rPr>
                        <a:t>Трудовое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effectLst/>
                        </a:rPr>
                        <a:t>Труд 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73610176"/>
                  </a:ext>
                </a:extLst>
              </a:tr>
              <a:tr h="888583">
                <a:tc>
                  <a:txBody>
                    <a:bodyPr/>
                    <a:lstStyle/>
                    <a:p>
                      <a:r>
                        <a:rPr lang="ru-RU" sz="3200">
                          <a:effectLst/>
                        </a:rPr>
                        <a:t>Этико-эстетическое</a:t>
                      </a:r>
                      <a:endParaRPr lang="ru-RU" sz="320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3200" dirty="0">
                          <a:effectLst/>
                        </a:rPr>
                        <a:t>Культура и красота</a:t>
                      </a:r>
                      <a:endParaRPr lang="ru-RU" sz="32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07448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236437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9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3&quot;&gt;&lt;elem m_fUsage=&quot;4.51486513326615401809E+00&quot;&gt;&lt;m_msothmcolidx val=&quot;0&quot;/&gt;&lt;m_rgb r=&quot;24&quot; g=&quot;C1&quot; b=&quot;38&quot;/&gt;&lt;m_nBrightness endver=&quot;26206&quot; val=&quot;0&quot;/&gt;&lt;/elem&gt;&lt;elem m_fUsage=&quot;2.02827175404256809799E+00&quot;&gt;&lt;m_msothmcolidx val=&quot;0&quot;/&gt;&lt;m_rgb r=&quot;FE&quot; g=&quot;8D&quot; b=&quot;10&quot;/&gt;&lt;m_nBrightness endver=&quot;26206&quot; val=&quot;0&quot;/&gt;&lt;/elem&gt;&lt;elem m_fUsage=&quot;1.00000000000000000000E+00&quot;&gt;&lt;m_msothmcolidx val=&quot;0&quot;/&gt;&lt;m_rgb r=&quot;CC&quot; g=&quot;66&quot; b=&quot;00&quot;/&gt;&lt;m_nBrightness endver=&quot;26206&quot; val=&quot;0&quot;/&gt;&lt;/elem&gt;&lt;elem m_fUsage=&quot;9.00000000000000022204E-01&quot;&gt;&lt;m_msothmcolidx val=&quot;0&quot;/&gt;&lt;m_rgb r=&quot;E0&quot; g=&quot;A3&quot; b=&quot;66&quot;/&gt;&lt;m_nBrightness endver=&quot;26206&quot; val=&quot;0&quot;/&gt;&lt;/elem&gt;&lt;elem m_fUsage=&quot;8.10000000000000053291E-01&quot;&gt;&lt;m_msothmcolidx val=&quot;0&quot;/&gt;&lt;m_rgb r=&quot;DB&quot; g=&quot;94&quot; b=&quot;4D&quot;/&gt;&lt;m_nBrightness endver=&quot;26206&quot; val=&quot;0&quot;/&gt;&lt;/elem&gt;&lt;elem m_fUsage=&quot;5.48617477337473569143E-01&quot;&gt;&lt;m_msothmcolidx val=&quot;0&quot;/&gt;&lt;m_rgb r=&quot;C7&quot; g=&quot;07&quot; b=&quot;0D&quot;/&gt;&lt;m_nBrightness endver=&quot;26206&quot; val=&quot;0&quot;/&gt;&lt;/elem&gt;&lt;elem m_fUsage=&quot;1.48378714908227737901E-01&quot;&gt;&lt;m_msothmcolidx val=&quot;0&quot;/&gt;&lt;m_rgb r=&quot;20&quot; g=&quot;AA&quot; b=&quot;31&quot;/&gt;&lt;m_nBrightness endver=&quot;26206&quot; val=&quot;0&quot;/&gt;&lt;/elem&gt;&lt;elem m_fUsage=&quot;2.92009645302687970148E-02&quot;&gt;&lt;m_msothmcolidx val=&quot;0&quot;/&gt;&lt;m_rgb r=&quot;FE&quot; g=&quot;A0&quot; b=&quot;38&quot;/&gt;&lt;m_nBrightness endver=&quot;26206&quot; val=&quot;0&quot;/&gt;&lt;/elem&gt;&lt;elem m_fUsage=&quot;4.82819848642973472458E-03&quot;&gt;&lt;m_msothmcolidx val=&quot;0&quot;/&gt;&lt;m_rgb r=&quot;2D&quot; g=&quot;34&quot; b=&quot;94&quot;/&gt;&lt;m_nBrightness endver=&quot;26206&quot; val=&quot;0&quot;/&gt;&lt;/elem&gt;&lt;elem m_fUsage=&quot;3.04325272217045731185E-03&quot;&gt;&lt;m_msothmcolidx val=&quot;0&quot;/&gt;&lt;m_rgb r=&quot;FF&quot; g=&quot;F5&quot; b=&quot;40&quot;/&gt;&lt;m_nBrightness endver=&quot;26206&quot; val=&quot;0&quot;/&gt;&lt;/elem&gt;&lt;elem m_fUsage=&quot;2.21853123446226355511E-03&quot;&gt;&lt;m_msothmcolidx val=&quot;0&quot;/&gt;&lt;m_rgb r=&quot;E8&quot; g=&quot;E9&quot; b=&quot;EA&quot;/&gt;&lt;m_nBrightness endver=&quot;26206&quot; val=&quot;0&quot;/&gt;&lt;/elem&gt;&lt;elem m_fUsage=&quot;1.99667811101603706950E-03&quot;&gt;&lt;m_msothmcolidx val=&quot;0&quot;/&gt;&lt;m_rgb r=&quot;E2&quot; g=&quot;76&quot; b=&quot;79&quot;/&gt;&lt;m_nBrightness endver=&quot;26206&quot; val=&quot;0&quot;/&gt;&lt;/elem&gt;&lt;elem m_fUsage=&quot;1.61730926992299014339E-03&quot;&gt;&lt;m_msothmcolidx val=&quot;0&quot;/&gt;&lt;m_rgb r=&quot;A2&quot; g=&quot;BB&quot; b=&quot;DC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xXe8iSWsIzladtRhZMweA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JpqmRfjJbWgNnvR_5.9o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.NWk1JiQo2DZCjPnthms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BmhChnZhEyVjN__5BGPPg"/>
</p:tagLst>
</file>

<file path=ppt/theme/theme1.xml><?xml version="1.0" encoding="utf-8"?>
<a:theme xmlns:a="http://schemas.openxmlformats.org/drawingml/2006/main" name="1_Drofa">
  <a:themeElements>
    <a:clrScheme name="Дрофа_облегченный">
      <a:dk1>
        <a:srgbClr val="181818"/>
      </a:dk1>
      <a:lt1>
        <a:srgbClr val="FFFFFF"/>
      </a:lt1>
      <a:dk2>
        <a:srgbClr val="A3CEED"/>
      </a:dk2>
      <a:lt2>
        <a:srgbClr val="2683C6"/>
      </a:lt2>
      <a:accent1>
        <a:srgbClr val="2683C6"/>
      </a:accent1>
      <a:accent2>
        <a:srgbClr val="A3CEED"/>
      </a:accent2>
      <a:accent3>
        <a:srgbClr val="377461"/>
      </a:accent3>
      <a:accent4>
        <a:srgbClr val="4A9B82"/>
      </a:accent4>
      <a:accent5>
        <a:srgbClr val="B2DACE"/>
      </a:accent5>
      <a:accent6>
        <a:srgbClr val="FFCC99"/>
      </a:accent6>
      <a:hlink>
        <a:srgbClr val="6B9F25"/>
      </a:hlink>
      <a:folHlink>
        <a:srgbClr val="9F6715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 w="9525">
          <a:solidFill>
            <a:schemeClr val="tx2"/>
          </a:solidFill>
        </a:ln>
      </a:spPr>
      <a:bodyPr lIns="72000" tIns="72000" rIns="72000" bIns="72000" rtlCol="0" anchor="ctr"/>
      <a:lstStyle>
        <a:defPPr algn="ctr">
          <a:defRPr sz="1200" dirty="0" err="1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solidFill>
          <a:srgbClr val="AE2C25"/>
        </a:solidFill>
        <a:ln w="9525">
          <a:solidFill>
            <a:schemeClr val="bg2"/>
          </a:solidFill>
          <a:miter lim="800000"/>
          <a:headEnd type="none" w="med" len="med"/>
          <a:tailEnd type="arrow"/>
        </a:ln>
      </a:spPr>
      <a:bodyPr/>
      <a:lstStyle/>
    </a:lnDef>
    <a:txDef>
      <a:spPr>
        <a:noFill/>
      </a:spPr>
      <a:bodyPr wrap="none" lIns="0" tIns="0" rIns="0" bIns="0" rtlCol="0">
        <a:spAutoFit/>
      </a:bodyPr>
      <a:lstStyle>
        <a:defPPr algn="ctr">
          <a:defRPr sz="12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ИЦ Академия_краткий обзор_20200429</Template>
  <TotalTime>44761</TotalTime>
  <Words>3614</Words>
  <Application>Microsoft Office PowerPoint</Application>
  <PresentationFormat>Широкоэкранный</PresentationFormat>
  <Paragraphs>285</Paragraphs>
  <Slides>34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7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34</vt:i4>
      </vt:variant>
    </vt:vector>
  </HeadingPairs>
  <TitlesOfParts>
    <vt:vector size="53" baseType="lpstr">
      <vt:lpstr>Arial</vt:lpstr>
      <vt:lpstr>Arial Narrow</vt:lpstr>
      <vt:lpstr>Calibri</vt:lpstr>
      <vt:lpstr>Calibri Light</vt:lpstr>
      <vt:lpstr>Open Sans Light</vt:lpstr>
      <vt:lpstr>Symbol</vt:lpstr>
      <vt:lpstr>Times New Roman</vt:lpstr>
      <vt:lpstr>Trebuchet MS</vt:lpstr>
      <vt:lpstr>Wingdings</vt:lpstr>
      <vt:lpstr>Wingdings 3</vt:lpstr>
      <vt:lpstr>1_Drofa</vt:lpstr>
      <vt:lpstr>Аспект</vt:lpstr>
      <vt:lpstr>Office Theme</vt:lpstr>
      <vt:lpstr>1_Office Theme</vt:lpstr>
      <vt:lpstr>1_Аспект</vt:lpstr>
      <vt:lpstr>2_Office Theme</vt:lpstr>
      <vt:lpstr>3_Office Theme</vt:lpstr>
      <vt:lpstr>Слайд think-cell</vt:lpstr>
      <vt:lpstr>Документ</vt:lpstr>
      <vt:lpstr>Программа воспитания для ДОО: корректировки перед началом учебного года</vt:lpstr>
      <vt:lpstr>Проблемное поле для обсуждения Программа воспитания для ДОО: корректировки перед началом учебного года</vt:lpstr>
      <vt:lpstr>Планинг-календарь на 2 полугодие 2021 г.</vt:lpstr>
      <vt:lpstr>Презентация PowerPoint</vt:lpstr>
      <vt:lpstr>Презентация PowerPoint</vt:lpstr>
      <vt:lpstr>Пояснительная записка</vt:lpstr>
      <vt:lpstr>Нормативные основы</vt:lpstr>
      <vt:lpstr>Общие положения Федеральный закон от 31.07.2020 г. № 304-ФЗ «О внесении изменений в Федеральный закон «Об образовании в Российской Федерации» по вопросам воспитания обучающихся)</vt:lpstr>
      <vt:lpstr>Презентация PowerPoint</vt:lpstr>
      <vt:lpstr>Части программы</vt:lpstr>
      <vt:lpstr>Раздел 1. Целевой раздел</vt:lpstr>
      <vt:lpstr>1.1. Цель Программы воспитания</vt:lpstr>
      <vt:lpstr>Преемственность целей воспитания</vt:lpstr>
      <vt:lpstr>1.2. Методологические основы и принципы построения Программы воспитания</vt:lpstr>
      <vt:lpstr>1.2. Методологические основы и принципы построения Программы воспитания</vt:lpstr>
      <vt:lpstr>Терминология</vt:lpstr>
      <vt:lpstr>Задачи воспитания на основе планируемых результатов достижения цели воспитания, в соответствии с основными направлениями воспитательной работы</vt:lpstr>
      <vt:lpstr>Деятельности и культурные практики в ДОО</vt:lpstr>
      <vt:lpstr>Сквозные механизмы развития, виды деятельности и формы активности ребенка</vt:lpstr>
      <vt:lpstr>1.3. Требования к планируемым результатам освоения Примерной программы</vt:lpstr>
      <vt:lpstr>Содержательный раздел</vt:lpstr>
      <vt:lpstr>2.1.3. Познавательное направление воспитания </vt:lpstr>
      <vt:lpstr>2.2. Особенности реализации воспитательного процесса </vt:lpstr>
      <vt:lpstr>Раздел III. Организационный раздел</vt:lpstr>
      <vt:lpstr>Презентация PowerPoint</vt:lpstr>
      <vt:lpstr>3.2. Взаимодействия взрослого с детьми. События ДОО </vt:lpstr>
      <vt:lpstr>ПРОФЕССИОНАЛЬНЫЙ СТАНДАРТ «ПЕДАГОГ»</vt:lpstr>
      <vt:lpstr>Трудовая функция «Воспитательная деятельность». Трудовые действия:</vt:lpstr>
      <vt:lpstr>Трудовая функция «Воспитательная деятельность». Трудовые действия:</vt:lpstr>
      <vt:lpstr>3.4. Кадровое обеспечение воспитательного процесса </vt:lpstr>
      <vt:lpstr>3.6. Особые требования к условиям, обеспечивающим достижение планируемых личностных результатов в работе с особыми категориями детей </vt:lpstr>
      <vt:lpstr>3.7. Примерный календарный план воспитательной работы </vt:lpstr>
      <vt:lpstr>Планинг-календарь на 2 полугодие 2021 г.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Маркетинг</dc:creator>
  <cp:lastModifiedBy>Ольга Владимировна</cp:lastModifiedBy>
  <cp:revision>2583</cp:revision>
  <cp:lastPrinted>2020-03-17T12:28:23Z</cp:lastPrinted>
  <dcterms:created xsi:type="dcterms:W3CDTF">2011-07-04T10:53:52Z</dcterms:created>
  <dcterms:modified xsi:type="dcterms:W3CDTF">2021-08-26T22:27:41Z</dcterms:modified>
</cp:coreProperties>
</file>