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3.xml" ContentType="application/vnd.openxmlformats-officedocument.them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4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5.xml" ContentType="application/vnd.openxmlformats-officedocument.them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heme/theme6.xml" ContentType="application/vnd.openxmlformats-officedocument.theme+xml"/>
  <Override PartName="/ppt/theme/theme7.xml" ContentType="application/vnd.openxmlformats-officedocument.them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  <p:sldMasterId id="2147483742" r:id="rId2"/>
    <p:sldMasterId id="2147483774" r:id="rId3"/>
    <p:sldMasterId id="2147483788" r:id="rId4"/>
    <p:sldMasterId id="2147483801" r:id="rId5"/>
  </p:sldMasterIdLst>
  <p:notesMasterIdLst>
    <p:notesMasterId r:id="rId39"/>
  </p:notesMasterIdLst>
  <p:handoutMasterIdLst>
    <p:handoutMasterId r:id="rId40"/>
  </p:handoutMasterIdLst>
  <p:sldIdLst>
    <p:sldId id="359" r:id="rId6"/>
    <p:sldId id="605" r:id="rId7"/>
    <p:sldId id="606" r:id="rId8"/>
    <p:sldId id="550" r:id="rId9"/>
    <p:sldId id="557" r:id="rId10"/>
    <p:sldId id="562" r:id="rId11"/>
    <p:sldId id="595" r:id="rId12"/>
    <p:sldId id="597" r:id="rId13"/>
    <p:sldId id="598" r:id="rId14"/>
    <p:sldId id="599" r:id="rId15"/>
    <p:sldId id="600" r:id="rId16"/>
    <p:sldId id="575" r:id="rId17"/>
    <p:sldId id="602" r:id="rId18"/>
    <p:sldId id="601" r:id="rId19"/>
    <p:sldId id="588" r:id="rId20"/>
    <p:sldId id="590" r:id="rId21"/>
    <p:sldId id="578" r:id="rId22"/>
    <p:sldId id="591" r:id="rId23"/>
    <p:sldId id="592" r:id="rId24"/>
    <p:sldId id="603" r:id="rId25"/>
    <p:sldId id="607" r:id="rId26"/>
    <p:sldId id="608" r:id="rId27"/>
    <p:sldId id="609" r:id="rId28"/>
    <p:sldId id="610" r:id="rId29"/>
    <p:sldId id="611" r:id="rId30"/>
    <p:sldId id="612" r:id="rId31"/>
    <p:sldId id="613" r:id="rId32"/>
    <p:sldId id="614" r:id="rId33"/>
    <p:sldId id="615" r:id="rId34"/>
    <p:sldId id="616" r:id="rId35"/>
    <p:sldId id="618" r:id="rId36"/>
    <p:sldId id="617" r:id="rId37"/>
    <p:sldId id="549" r:id="rId38"/>
  </p:sldIdLst>
  <p:sldSz cx="12192000" cy="6858000"/>
  <p:notesSz cx="6805613" cy="9944100"/>
  <p:custDataLst>
    <p:tags r:id="rId4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orient="horz" pos="1525" userDrawn="1">
          <p15:clr>
            <a:srgbClr val="A4A3A4"/>
          </p15:clr>
        </p15:guide>
        <p15:guide id="3" orient="horz" pos="210" userDrawn="1">
          <p15:clr>
            <a:srgbClr val="A4A3A4"/>
          </p15:clr>
        </p15:guide>
        <p15:guide id="5" pos="982" userDrawn="1">
          <p15:clr>
            <a:srgbClr val="A4A3A4"/>
          </p15:clr>
        </p15:guide>
        <p15:guide id="7" orient="horz" pos="255" userDrawn="1">
          <p15:clr>
            <a:srgbClr val="A4A3A4"/>
          </p15:clr>
        </p15:guide>
        <p15:guide id="8" orient="horz" pos="391" userDrawn="1">
          <p15:clr>
            <a:srgbClr val="A4A3A4"/>
          </p15:clr>
        </p15:guide>
        <p15:guide id="9" pos="547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FF5"/>
    <a:srgbClr val="9DB1CF"/>
    <a:srgbClr val="4C6C9C"/>
    <a:srgbClr val="6F8DB9"/>
    <a:srgbClr val="294790"/>
    <a:srgbClr val="C30C3E"/>
    <a:srgbClr val="BFCCDF"/>
    <a:srgbClr val="4A9B82"/>
    <a:srgbClr val="4651A2"/>
    <a:srgbClr val="2F3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83" autoAdjust="0"/>
    <p:restoredTop sz="95238" autoAdjust="0"/>
  </p:normalViewPr>
  <p:slideViewPr>
    <p:cSldViewPr>
      <p:cViewPr varScale="1">
        <p:scale>
          <a:sx n="87" d="100"/>
          <a:sy n="87" d="100"/>
        </p:scale>
        <p:origin x="822" y="96"/>
      </p:cViewPr>
      <p:guideLst>
        <p:guide orient="horz" pos="346"/>
        <p:guide orient="horz" pos="1525"/>
        <p:guide orient="horz" pos="210"/>
        <p:guide pos="982"/>
        <p:guide orient="horz" pos="255"/>
        <p:guide orient="horz" pos="391"/>
        <p:guide pos="5473"/>
      </p:guideLst>
    </p:cSldViewPr>
  </p:slideViewPr>
  <p:outlineViewPr>
    <p:cViewPr>
      <p:scale>
        <a:sx n="33" d="100"/>
        <a:sy n="33" d="100"/>
      </p:scale>
      <p:origin x="0" y="-178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3972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845466-A576-449C-879B-425DAA141149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64B16BB1-0709-483E-83FD-F48A582AC269}">
      <dgm:prSet phldrT="[Текст]" custT="1"/>
      <dgm:spPr/>
      <dgm:t>
        <a:bodyPr/>
        <a:lstStyle/>
        <a:p>
          <a:r>
            <a:rPr lang="ru-RU" sz="1600" dirty="0" smtClean="0"/>
            <a:t>Непрерывное образование и самообразование взрослых</a:t>
          </a:r>
          <a:endParaRPr lang="ru-RU" sz="1600" dirty="0"/>
        </a:p>
      </dgm:t>
    </dgm:pt>
    <dgm:pt modelId="{07D7A794-7EFF-47CA-9A5B-6BA091A0974C}" type="parTrans" cxnId="{ADE65EDE-9138-4F97-B2A4-88D14FB47F1C}">
      <dgm:prSet/>
      <dgm:spPr/>
      <dgm:t>
        <a:bodyPr/>
        <a:lstStyle/>
        <a:p>
          <a:endParaRPr lang="ru-RU"/>
        </a:p>
      </dgm:t>
    </dgm:pt>
    <dgm:pt modelId="{914695A0-8B74-47A4-914F-74BA7BE074BA}" type="sibTrans" cxnId="{ADE65EDE-9138-4F97-B2A4-88D14FB47F1C}">
      <dgm:prSet/>
      <dgm:spPr/>
      <dgm:t>
        <a:bodyPr/>
        <a:lstStyle/>
        <a:p>
          <a:endParaRPr lang="ru-RU"/>
        </a:p>
      </dgm:t>
    </dgm:pt>
    <dgm:pt modelId="{E6EE8453-B4D7-4FEF-928A-3D0F47205D23}">
      <dgm:prSet phldrT="[Текст]"/>
      <dgm:spPr/>
      <dgm:t>
        <a:bodyPr/>
        <a:lstStyle/>
        <a:p>
          <a:r>
            <a:rPr lang="ru-RU" dirty="0" smtClean="0"/>
            <a:t>Совместная деятельность детей, педагогов и родителей</a:t>
          </a:r>
          <a:endParaRPr lang="ru-RU" dirty="0"/>
        </a:p>
      </dgm:t>
    </dgm:pt>
    <dgm:pt modelId="{9C248E91-E1D8-44E5-8201-F2FD8394C5E8}" type="parTrans" cxnId="{2069D68D-818C-4516-ACE3-39EC18785766}">
      <dgm:prSet/>
      <dgm:spPr/>
      <dgm:t>
        <a:bodyPr/>
        <a:lstStyle/>
        <a:p>
          <a:endParaRPr lang="ru-RU"/>
        </a:p>
      </dgm:t>
    </dgm:pt>
    <dgm:pt modelId="{8DC04D3A-1DDB-454A-B655-344CB198BE80}" type="sibTrans" cxnId="{2069D68D-818C-4516-ACE3-39EC18785766}">
      <dgm:prSet/>
      <dgm:spPr/>
      <dgm:t>
        <a:bodyPr/>
        <a:lstStyle/>
        <a:p>
          <a:endParaRPr lang="ru-RU"/>
        </a:p>
      </dgm:t>
    </dgm:pt>
    <dgm:pt modelId="{DD06EBB8-3597-4BB2-A308-63932F65E7DE}">
      <dgm:prSet phldrT="[Текст]" custT="1"/>
      <dgm:spPr/>
      <dgm:t>
        <a:bodyPr/>
        <a:lstStyle/>
        <a:p>
          <a:r>
            <a:rPr lang="ru-RU" sz="1600" dirty="0" smtClean="0"/>
            <a:t>Взаимное информирование между семьей и детским садом</a:t>
          </a:r>
          <a:endParaRPr lang="ru-RU" sz="1600" dirty="0"/>
        </a:p>
      </dgm:t>
    </dgm:pt>
    <dgm:pt modelId="{E4D68A34-03A0-43C9-9E26-E8B704E9E108}" type="parTrans" cxnId="{DAE6B33D-6D1A-4E59-A886-2AB4B4532E34}">
      <dgm:prSet/>
      <dgm:spPr/>
      <dgm:t>
        <a:bodyPr/>
        <a:lstStyle/>
        <a:p>
          <a:endParaRPr lang="ru-RU"/>
        </a:p>
      </dgm:t>
    </dgm:pt>
    <dgm:pt modelId="{24E43D10-9C9D-4198-BB8D-000A51F37E0D}" type="sibTrans" cxnId="{DAE6B33D-6D1A-4E59-A886-2AB4B4532E34}">
      <dgm:prSet/>
      <dgm:spPr/>
      <dgm:t>
        <a:bodyPr/>
        <a:lstStyle/>
        <a:p>
          <a:endParaRPr lang="ru-RU"/>
        </a:p>
      </dgm:t>
    </dgm:pt>
    <dgm:pt modelId="{C101519D-7239-45D1-91DB-E838BBA7FBD2}" type="pres">
      <dgm:prSet presAssocID="{97845466-A576-449C-879B-425DAA141149}" presName="compositeShape" presStyleCnt="0">
        <dgm:presLayoutVars>
          <dgm:chMax val="7"/>
          <dgm:dir/>
          <dgm:resizeHandles val="exact"/>
        </dgm:presLayoutVars>
      </dgm:prSet>
      <dgm:spPr/>
    </dgm:pt>
    <dgm:pt modelId="{AE44F4AB-2A22-4835-BDA7-68BECE6476D3}" type="pres">
      <dgm:prSet presAssocID="{97845466-A576-449C-879B-425DAA141149}" presName="wedge1" presStyleLbl="node1" presStyleIdx="0" presStyleCnt="3"/>
      <dgm:spPr/>
      <dgm:t>
        <a:bodyPr/>
        <a:lstStyle/>
        <a:p>
          <a:endParaRPr lang="ru-RU"/>
        </a:p>
      </dgm:t>
    </dgm:pt>
    <dgm:pt modelId="{00956E28-D425-4EDF-8AD9-108DE1FE2BFF}" type="pres">
      <dgm:prSet presAssocID="{97845466-A576-449C-879B-425DAA141149}" presName="dummy1a" presStyleCnt="0"/>
      <dgm:spPr/>
    </dgm:pt>
    <dgm:pt modelId="{4E052664-6F70-43EF-8C5D-13193FB9E398}" type="pres">
      <dgm:prSet presAssocID="{97845466-A576-449C-879B-425DAA141149}" presName="dummy1b" presStyleCnt="0"/>
      <dgm:spPr/>
    </dgm:pt>
    <dgm:pt modelId="{874648EE-4262-4BD6-BA80-BB9BA6D2B463}" type="pres">
      <dgm:prSet presAssocID="{97845466-A576-449C-879B-425DAA141149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2F4B89-B4DA-409E-ABF4-4DED9D948C49}" type="pres">
      <dgm:prSet presAssocID="{97845466-A576-449C-879B-425DAA141149}" presName="wedge2" presStyleLbl="node1" presStyleIdx="1" presStyleCnt="3" custScaleX="112400" custScaleY="106652"/>
      <dgm:spPr/>
      <dgm:t>
        <a:bodyPr/>
        <a:lstStyle/>
        <a:p>
          <a:endParaRPr lang="ru-RU"/>
        </a:p>
      </dgm:t>
    </dgm:pt>
    <dgm:pt modelId="{705825E9-BF17-454B-A47A-9BC9572C22B0}" type="pres">
      <dgm:prSet presAssocID="{97845466-A576-449C-879B-425DAA141149}" presName="dummy2a" presStyleCnt="0"/>
      <dgm:spPr/>
    </dgm:pt>
    <dgm:pt modelId="{1107025F-AD08-4993-88CB-EB0E803698A9}" type="pres">
      <dgm:prSet presAssocID="{97845466-A576-449C-879B-425DAA141149}" presName="dummy2b" presStyleCnt="0"/>
      <dgm:spPr/>
    </dgm:pt>
    <dgm:pt modelId="{2679FF96-7917-4FA9-9805-483CDED48C3A}" type="pres">
      <dgm:prSet presAssocID="{97845466-A576-449C-879B-425DAA141149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4EECB1-FA40-4B2C-9956-F6017A574194}" type="pres">
      <dgm:prSet presAssocID="{97845466-A576-449C-879B-425DAA141149}" presName="wedge3" presStyleLbl="node1" presStyleIdx="2" presStyleCnt="3"/>
      <dgm:spPr/>
      <dgm:t>
        <a:bodyPr/>
        <a:lstStyle/>
        <a:p>
          <a:endParaRPr lang="ru-RU"/>
        </a:p>
      </dgm:t>
    </dgm:pt>
    <dgm:pt modelId="{581DB55A-D20D-4C84-B5EE-0B3E938714FE}" type="pres">
      <dgm:prSet presAssocID="{97845466-A576-449C-879B-425DAA141149}" presName="dummy3a" presStyleCnt="0"/>
      <dgm:spPr/>
    </dgm:pt>
    <dgm:pt modelId="{E5D615C2-72D9-450C-BF57-584C9D7D64FE}" type="pres">
      <dgm:prSet presAssocID="{97845466-A576-449C-879B-425DAA141149}" presName="dummy3b" presStyleCnt="0"/>
      <dgm:spPr/>
    </dgm:pt>
    <dgm:pt modelId="{A9DF7A3A-DB59-4521-99BA-1D08687B2069}" type="pres">
      <dgm:prSet presAssocID="{97845466-A576-449C-879B-425DAA141149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072423-F221-499C-B330-66772E920F38}" type="pres">
      <dgm:prSet presAssocID="{914695A0-8B74-47A4-914F-74BA7BE074BA}" presName="arrowWedge1" presStyleLbl="fgSibTrans2D1" presStyleIdx="0" presStyleCnt="3"/>
      <dgm:spPr/>
    </dgm:pt>
    <dgm:pt modelId="{2B38BF7D-C5E7-4184-B744-F61931E3338A}" type="pres">
      <dgm:prSet presAssocID="{8DC04D3A-1DDB-454A-B655-344CB198BE80}" presName="arrowWedge2" presStyleLbl="fgSibTrans2D1" presStyleIdx="1" presStyleCnt="3"/>
      <dgm:spPr/>
    </dgm:pt>
    <dgm:pt modelId="{9814474D-2EFD-4CF6-923F-86AF1609E8C0}" type="pres">
      <dgm:prSet presAssocID="{24E43D10-9C9D-4198-BB8D-000A51F37E0D}" presName="arrowWedge3" presStyleLbl="fgSibTrans2D1" presStyleIdx="2" presStyleCnt="3"/>
      <dgm:spPr/>
    </dgm:pt>
  </dgm:ptLst>
  <dgm:cxnLst>
    <dgm:cxn modelId="{ADE65EDE-9138-4F97-B2A4-88D14FB47F1C}" srcId="{97845466-A576-449C-879B-425DAA141149}" destId="{64B16BB1-0709-483E-83FD-F48A582AC269}" srcOrd="0" destOrd="0" parTransId="{07D7A794-7EFF-47CA-9A5B-6BA091A0974C}" sibTransId="{914695A0-8B74-47A4-914F-74BA7BE074BA}"/>
    <dgm:cxn modelId="{2B116382-15E2-4FE8-AD8F-F9EFF68E5EAC}" type="presOf" srcId="{E6EE8453-B4D7-4FEF-928A-3D0F47205D23}" destId="{6E2F4B89-B4DA-409E-ABF4-4DED9D948C49}" srcOrd="0" destOrd="0" presId="urn:microsoft.com/office/officeart/2005/8/layout/cycle8"/>
    <dgm:cxn modelId="{241583D0-5CF5-45A7-A267-D8ADC71192C2}" type="presOf" srcId="{DD06EBB8-3597-4BB2-A308-63932F65E7DE}" destId="{A9DF7A3A-DB59-4521-99BA-1D08687B2069}" srcOrd="1" destOrd="0" presId="urn:microsoft.com/office/officeart/2005/8/layout/cycle8"/>
    <dgm:cxn modelId="{2069D68D-818C-4516-ACE3-39EC18785766}" srcId="{97845466-A576-449C-879B-425DAA141149}" destId="{E6EE8453-B4D7-4FEF-928A-3D0F47205D23}" srcOrd="1" destOrd="0" parTransId="{9C248E91-E1D8-44E5-8201-F2FD8394C5E8}" sibTransId="{8DC04D3A-1DDB-454A-B655-344CB198BE80}"/>
    <dgm:cxn modelId="{2A7C288E-D26E-48F9-97C8-0BC39757C538}" type="presOf" srcId="{E6EE8453-B4D7-4FEF-928A-3D0F47205D23}" destId="{2679FF96-7917-4FA9-9805-483CDED48C3A}" srcOrd="1" destOrd="0" presId="urn:microsoft.com/office/officeart/2005/8/layout/cycle8"/>
    <dgm:cxn modelId="{DFB5CF9F-368F-4667-9840-F6E067AE802E}" type="presOf" srcId="{97845466-A576-449C-879B-425DAA141149}" destId="{C101519D-7239-45D1-91DB-E838BBA7FBD2}" srcOrd="0" destOrd="0" presId="urn:microsoft.com/office/officeart/2005/8/layout/cycle8"/>
    <dgm:cxn modelId="{3AB9A2CA-B20A-4520-8B3E-62C78FCB34FF}" type="presOf" srcId="{64B16BB1-0709-483E-83FD-F48A582AC269}" destId="{AE44F4AB-2A22-4835-BDA7-68BECE6476D3}" srcOrd="0" destOrd="0" presId="urn:microsoft.com/office/officeart/2005/8/layout/cycle8"/>
    <dgm:cxn modelId="{3EEF65A0-EF0F-4764-9FE5-361C124FC4AA}" type="presOf" srcId="{64B16BB1-0709-483E-83FD-F48A582AC269}" destId="{874648EE-4262-4BD6-BA80-BB9BA6D2B463}" srcOrd="1" destOrd="0" presId="urn:microsoft.com/office/officeart/2005/8/layout/cycle8"/>
    <dgm:cxn modelId="{DAE6B33D-6D1A-4E59-A886-2AB4B4532E34}" srcId="{97845466-A576-449C-879B-425DAA141149}" destId="{DD06EBB8-3597-4BB2-A308-63932F65E7DE}" srcOrd="2" destOrd="0" parTransId="{E4D68A34-03A0-43C9-9E26-E8B704E9E108}" sibTransId="{24E43D10-9C9D-4198-BB8D-000A51F37E0D}"/>
    <dgm:cxn modelId="{0BB5CCC8-E9D4-45BC-9ABC-A7867853E7D2}" type="presOf" srcId="{DD06EBB8-3597-4BB2-A308-63932F65E7DE}" destId="{954EECB1-FA40-4B2C-9956-F6017A574194}" srcOrd="0" destOrd="0" presId="urn:microsoft.com/office/officeart/2005/8/layout/cycle8"/>
    <dgm:cxn modelId="{043AF22A-961E-43AB-BF59-D1D10877CDB7}" type="presParOf" srcId="{C101519D-7239-45D1-91DB-E838BBA7FBD2}" destId="{AE44F4AB-2A22-4835-BDA7-68BECE6476D3}" srcOrd="0" destOrd="0" presId="urn:microsoft.com/office/officeart/2005/8/layout/cycle8"/>
    <dgm:cxn modelId="{2DC20440-3D5C-4B8E-B02E-DAF5ED1A6C6F}" type="presParOf" srcId="{C101519D-7239-45D1-91DB-E838BBA7FBD2}" destId="{00956E28-D425-4EDF-8AD9-108DE1FE2BFF}" srcOrd="1" destOrd="0" presId="urn:microsoft.com/office/officeart/2005/8/layout/cycle8"/>
    <dgm:cxn modelId="{01E174EC-F581-4113-9A59-153A0A3FD1AC}" type="presParOf" srcId="{C101519D-7239-45D1-91DB-E838BBA7FBD2}" destId="{4E052664-6F70-43EF-8C5D-13193FB9E398}" srcOrd="2" destOrd="0" presId="urn:microsoft.com/office/officeart/2005/8/layout/cycle8"/>
    <dgm:cxn modelId="{3ECA35AB-DACA-438C-84DA-15C25FF998D6}" type="presParOf" srcId="{C101519D-7239-45D1-91DB-E838BBA7FBD2}" destId="{874648EE-4262-4BD6-BA80-BB9BA6D2B463}" srcOrd="3" destOrd="0" presId="urn:microsoft.com/office/officeart/2005/8/layout/cycle8"/>
    <dgm:cxn modelId="{592ED8AE-8B34-4158-97C7-2D34234D31E4}" type="presParOf" srcId="{C101519D-7239-45D1-91DB-E838BBA7FBD2}" destId="{6E2F4B89-B4DA-409E-ABF4-4DED9D948C49}" srcOrd="4" destOrd="0" presId="urn:microsoft.com/office/officeart/2005/8/layout/cycle8"/>
    <dgm:cxn modelId="{C5BD4420-7DF1-4EEB-9597-0428992BEC74}" type="presParOf" srcId="{C101519D-7239-45D1-91DB-E838BBA7FBD2}" destId="{705825E9-BF17-454B-A47A-9BC9572C22B0}" srcOrd="5" destOrd="0" presId="urn:microsoft.com/office/officeart/2005/8/layout/cycle8"/>
    <dgm:cxn modelId="{26BBFF34-85D4-4562-A095-4F93036E52DB}" type="presParOf" srcId="{C101519D-7239-45D1-91DB-E838BBA7FBD2}" destId="{1107025F-AD08-4993-88CB-EB0E803698A9}" srcOrd="6" destOrd="0" presId="urn:microsoft.com/office/officeart/2005/8/layout/cycle8"/>
    <dgm:cxn modelId="{693DA018-7F17-4535-A0FD-194CF4BA15EE}" type="presParOf" srcId="{C101519D-7239-45D1-91DB-E838BBA7FBD2}" destId="{2679FF96-7917-4FA9-9805-483CDED48C3A}" srcOrd="7" destOrd="0" presId="urn:microsoft.com/office/officeart/2005/8/layout/cycle8"/>
    <dgm:cxn modelId="{E4328E4A-BE86-48BD-9E17-D4FB1F93BCEF}" type="presParOf" srcId="{C101519D-7239-45D1-91DB-E838BBA7FBD2}" destId="{954EECB1-FA40-4B2C-9956-F6017A574194}" srcOrd="8" destOrd="0" presId="urn:microsoft.com/office/officeart/2005/8/layout/cycle8"/>
    <dgm:cxn modelId="{F1EAEB97-434F-412A-8E1A-743393919E3D}" type="presParOf" srcId="{C101519D-7239-45D1-91DB-E838BBA7FBD2}" destId="{581DB55A-D20D-4C84-B5EE-0B3E938714FE}" srcOrd="9" destOrd="0" presId="urn:microsoft.com/office/officeart/2005/8/layout/cycle8"/>
    <dgm:cxn modelId="{F683F2ED-F0A9-4C6A-BECA-BE3BF0ED260A}" type="presParOf" srcId="{C101519D-7239-45D1-91DB-E838BBA7FBD2}" destId="{E5D615C2-72D9-450C-BF57-584C9D7D64FE}" srcOrd="10" destOrd="0" presId="urn:microsoft.com/office/officeart/2005/8/layout/cycle8"/>
    <dgm:cxn modelId="{8E55D113-1AC1-446E-A5E2-FDD93BC059C8}" type="presParOf" srcId="{C101519D-7239-45D1-91DB-E838BBA7FBD2}" destId="{A9DF7A3A-DB59-4521-99BA-1D08687B2069}" srcOrd="11" destOrd="0" presId="urn:microsoft.com/office/officeart/2005/8/layout/cycle8"/>
    <dgm:cxn modelId="{498BD50C-2EAC-42B6-BE29-D6FAB1785A9E}" type="presParOf" srcId="{C101519D-7239-45D1-91DB-E838BBA7FBD2}" destId="{09072423-F221-499C-B330-66772E920F38}" srcOrd="12" destOrd="0" presId="urn:microsoft.com/office/officeart/2005/8/layout/cycle8"/>
    <dgm:cxn modelId="{654A072E-DED5-4F07-AB72-C27D3CA195A5}" type="presParOf" srcId="{C101519D-7239-45D1-91DB-E838BBA7FBD2}" destId="{2B38BF7D-C5E7-4184-B744-F61931E3338A}" srcOrd="13" destOrd="0" presId="urn:microsoft.com/office/officeart/2005/8/layout/cycle8"/>
    <dgm:cxn modelId="{26BEECF7-2FDF-48E9-A412-B98296218719}" type="presParOf" srcId="{C101519D-7239-45D1-91DB-E838BBA7FBD2}" destId="{9814474D-2EFD-4CF6-923F-86AF1609E8C0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44F4AB-2A22-4835-BDA7-68BECE6476D3}">
      <dsp:nvSpPr>
        <dsp:cNvPr id="0" name=""/>
        <dsp:cNvSpPr/>
      </dsp:nvSpPr>
      <dsp:spPr>
        <a:xfrm>
          <a:off x="3099109" y="228885"/>
          <a:ext cx="3767595" cy="3767595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Непрерывное образование и самообразование взрослых</a:t>
          </a:r>
          <a:endParaRPr lang="ru-RU" sz="1600" kern="1200" dirty="0"/>
        </a:p>
      </dsp:txBody>
      <dsp:txXfrm>
        <a:off x="5084721" y="1027256"/>
        <a:ext cx="1345569" cy="1121308"/>
      </dsp:txXfrm>
    </dsp:sp>
    <dsp:sp modelId="{6E2F4B89-B4DA-409E-ABF4-4DED9D948C49}">
      <dsp:nvSpPr>
        <dsp:cNvPr id="0" name=""/>
        <dsp:cNvSpPr/>
      </dsp:nvSpPr>
      <dsp:spPr>
        <a:xfrm>
          <a:off x="2787923" y="238131"/>
          <a:ext cx="4234777" cy="4018216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Совместная деятельность детей, педагогов и родителей</a:t>
          </a:r>
          <a:endParaRPr lang="ru-RU" sz="1700" kern="1200" dirty="0"/>
        </a:p>
      </dsp:txBody>
      <dsp:txXfrm>
        <a:off x="3796204" y="2845188"/>
        <a:ext cx="2268630" cy="1052389"/>
      </dsp:txXfrm>
    </dsp:sp>
    <dsp:sp modelId="{954EECB1-FA40-4B2C-9956-F6017A574194}">
      <dsp:nvSpPr>
        <dsp:cNvPr id="0" name=""/>
        <dsp:cNvSpPr/>
      </dsp:nvSpPr>
      <dsp:spPr>
        <a:xfrm>
          <a:off x="2943920" y="228885"/>
          <a:ext cx="3767595" cy="3767595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Взаимное информирование между семьей и детским садом</a:t>
          </a:r>
          <a:endParaRPr lang="ru-RU" sz="1600" kern="1200" dirty="0"/>
        </a:p>
      </dsp:txBody>
      <dsp:txXfrm>
        <a:off x="3380333" y="1027256"/>
        <a:ext cx="1345569" cy="1121308"/>
      </dsp:txXfrm>
    </dsp:sp>
    <dsp:sp modelId="{09072423-F221-499C-B330-66772E920F38}">
      <dsp:nvSpPr>
        <dsp:cNvPr id="0" name=""/>
        <dsp:cNvSpPr/>
      </dsp:nvSpPr>
      <dsp:spPr>
        <a:xfrm>
          <a:off x="2866188" y="-4347"/>
          <a:ext cx="4234059" cy="4234059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38BF7D-C5E7-4184-B744-F61931E3338A}">
      <dsp:nvSpPr>
        <dsp:cNvPr id="0" name=""/>
        <dsp:cNvSpPr/>
      </dsp:nvSpPr>
      <dsp:spPr>
        <a:xfrm>
          <a:off x="2785773" y="128694"/>
          <a:ext cx="4234059" cy="4234059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14474D-2EFD-4CF6-923F-86AF1609E8C0}">
      <dsp:nvSpPr>
        <dsp:cNvPr id="0" name=""/>
        <dsp:cNvSpPr/>
      </dsp:nvSpPr>
      <dsp:spPr>
        <a:xfrm>
          <a:off x="2710377" y="-4347"/>
          <a:ext cx="4234059" cy="4234059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2949841" cy="498804"/>
          </a:xfrm>
          <a:prstGeom prst="rect">
            <a:avLst/>
          </a:prstGeom>
        </p:spPr>
        <p:txBody>
          <a:bodyPr vert="horz" lIns="91627" tIns="45814" rIns="91627" bIns="45814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189" y="1"/>
            <a:ext cx="2949841" cy="498804"/>
          </a:xfrm>
          <a:prstGeom prst="rect">
            <a:avLst/>
          </a:prstGeom>
        </p:spPr>
        <p:txBody>
          <a:bodyPr vert="horz" lIns="91627" tIns="45814" rIns="91627" bIns="45814" rtlCol="0"/>
          <a:lstStyle>
            <a:lvl1pPr algn="r">
              <a:defRPr sz="1100"/>
            </a:lvl1pPr>
          </a:lstStyle>
          <a:p>
            <a:fld id="{E1861F00-2111-439B-B6A4-2886F1B708E8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4" y="9445300"/>
            <a:ext cx="2949841" cy="498804"/>
          </a:xfrm>
          <a:prstGeom prst="rect">
            <a:avLst/>
          </a:prstGeom>
        </p:spPr>
        <p:txBody>
          <a:bodyPr vert="horz" lIns="91627" tIns="45814" rIns="91627" bIns="45814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189" y="9445300"/>
            <a:ext cx="2949841" cy="498804"/>
          </a:xfrm>
          <a:prstGeom prst="rect">
            <a:avLst/>
          </a:prstGeom>
        </p:spPr>
        <p:txBody>
          <a:bodyPr vert="horz" lIns="91627" tIns="45814" rIns="91627" bIns="45814" rtlCol="0" anchor="b"/>
          <a:lstStyle>
            <a:lvl1pPr algn="r">
              <a:defRPr sz="1100"/>
            </a:lvl1pPr>
          </a:lstStyle>
          <a:p>
            <a:fld id="{0E4A44FB-600E-4736-9864-2F9B8AA1E1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106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3"/>
            <a:ext cx="2949102" cy="497206"/>
          </a:xfrm>
          <a:prstGeom prst="rect">
            <a:avLst/>
          </a:prstGeom>
        </p:spPr>
        <p:txBody>
          <a:bodyPr vert="horz" lIns="93020" tIns="46509" rIns="93020" bIns="46509" rtlCol="0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45" y="3"/>
            <a:ext cx="2949102" cy="497206"/>
          </a:xfrm>
          <a:prstGeom prst="rect">
            <a:avLst/>
          </a:prstGeom>
        </p:spPr>
        <p:txBody>
          <a:bodyPr vert="horz" lIns="93020" tIns="46509" rIns="93020" bIns="46509" rtlCol="0"/>
          <a:lstStyle>
            <a:lvl1pPr algn="r">
              <a:defRPr sz="1100"/>
            </a:lvl1pPr>
          </a:lstStyle>
          <a:p>
            <a:fld id="{4D0E216C-3BF1-4714-851B-ADD0545D47CD}" type="datetimeFigureOut">
              <a:rPr lang="ru-RU" smtClean="0"/>
              <a:pPr/>
              <a:t>11.02.2022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7713"/>
            <a:ext cx="6630987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20" tIns="46509" rIns="93020" bIns="46509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5" y="4723453"/>
            <a:ext cx="5444490" cy="4474844"/>
          </a:xfrm>
          <a:prstGeom prst="rect">
            <a:avLst/>
          </a:prstGeom>
        </p:spPr>
        <p:txBody>
          <a:bodyPr vert="horz" lIns="93020" tIns="46509" rIns="93020" bIns="46509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9445173"/>
            <a:ext cx="2949102" cy="497206"/>
          </a:xfrm>
          <a:prstGeom prst="rect">
            <a:avLst/>
          </a:prstGeom>
        </p:spPr>
        <p:txBody>
          <a:bodyPr vert="horz" lIns="93020" tIns="46509" rIns="93020" bIns="46509" rtlCol="0" anchor="b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45" y="9445173"/>
            <a:ext cx="2949102" cy="497206"/>
          </a:xfrm>
          <a:prstGeom prst="rect">
            <a:avLst/>
          </a:prstGeom>
        </p:spPr>
        <p:txBody>
          <a:bodyPr vert="horz" lIns="93020" tIns="46509" rIns="93020" bIns="46509" rtlCol="0" anchor="b"/>
          <a:lstStyle>
            <a:lvl1pPr algn="r">
              <a:defRPr sz="1100"/>
            </a:lvl1pPr>
          </a:lstStyle>
          <a:p>
            <a:fld id="{AD6589B5-5F50-4E8F-963F-8AB0E4CE608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9951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589B5-5F50-4E8F-963F-8AB0E4CE6084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6498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589B5-5F50-4E8F-963F-8AB0E4CE6084}" type="slidenum">
              <a:rPr lang="ru-RU" smtClean="0"/>
              <a:pPr/>
              <a:t>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9388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jpe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8.png"/><Relationship Id="rId2" Type="http://schemas.openxmlformats.org/officeDocument/2006/relationships/tags" Target="../tags/tag18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.emf"/><Relationship Id="rId5" Type="http://schemas.openxmlformats.org/officeDocument/2006/relationships/image" Target="../media/image4.emf"/><Relationship Id="rId4" Type="http://schemas.openxmlformats.org/officeDocument/2006/relationships/oleObject" Target="../embeddings/oleObject15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6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7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8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0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1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5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2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oleObject" Target="../embeddings/oleObject4.bin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6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3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8.png"/><Relationship Id="rId2" Type="http://schemas.openxmlformats.org/officeDocument/2006/relationships/tags" Target="../tags/tag2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2.emf"/><Relationship Id="rId5" Type="http://schemas.openxmlformats.org/officeDocument/2006/relationships/image" Target="../media/image7.emf"/><Relationship Id="rId4" Type="http://schemas.openxmlformats.org/officeDocument/2006/relationships/oleObject" Target="../embeddings/oleObject24.bin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1.emf"/><Relationship Id="rId2" Type="http://schemas.openxmlformats.org/officeDocument/2006/relationships/tags" Target="../tags/tag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9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5.bin"/><Relationship Id="rId4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8.png"/><Relationship Id="rId2" Type="http://schemas.openxmlformats.org/officeDocument/2006/relationships/tags" Target="../tags/tag30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2.emf"/><Relationship Id="rId5" Type="http://schemas.openxmlformats.org/officeDocument/2006/relationships/image" Target="../media/image4.emf"/><Relationship Id="rId4" Type="http://schemas.openxmlformats.org/officeDocument/2006/relationships/oleObject" Target="../embeddings/oleObject15.bin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1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6.bin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2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7.bin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3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8.bin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4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.bin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5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0.bin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6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1.bin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7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2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8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3.bin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8.png"/><Relationship Id="rId2" Type="http://schemas.openxmlformats.org/officeDocument/2006/relationships/tags" Target="../tags/tag39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2.emf"/><Relationship Id="rId5" Type="http://schemas.openxmlformats.org/officeDocument/2006/relationships/image" Target="../media/image7.emf"/><Relationship Id="rId4" Type="http://schemas.openxmlformats.org/officeDocument/2006/relationships/oleObject" Target="../embeddings/oleObject24.bin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6.bin"/><Relationship Id="rId4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7" Type="http://schemas.openxmlformats.org/officeDocument/2006/relationships/oleObject" Target="../embeddings/oleObject28.bin"/><Relationship Id="rId2" Type="http://schemas.openxmlformats.org/officeDocument/2006/relationships/tags" Target="../tags/tag42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7.bin"/><Relationship Id="rId4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oleObject" Target="../embeddings/oleObject10.bin"/><Relationship Id="rId2" Type="http://schemas.openxmlformats.org/officeDocument/2006/relationships/tags" Target="../tags/tag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9.bin"/><Relationship Id="rId4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7" Type="http://schemas.openxmlformats.org/officeDocument/2006/relationships/oleObject" Target="../embeddings/oleObject31.bin"/><Relationship Id="rId2" Type="http://schemas.openxmlformats.org/officeDocument/2006/relationships/tags" Target="../tags/tag46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30.bin"/><Relationship Id="rId4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Пере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0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0" y="1340768"/>
            <a:ext cx="12192000" cy="1830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>
            <a:normAutofit/>
          </a:bodyPr>
          <a:lstStyle>
            <a:lvl1pPr algn="ctr">
              <a:defRPr sz="4400" b="1">
                <a:solidFill>
                  <a:srgbClr val="294790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1173176" y="5202062"/>
            <a:ext cx="1008000" cy="0"/>
          </a:xfrm>
          <a:prstGeom prst="line">
            <a:avLst/>
          </a:prstGeom>
          <a:solidFill>
            <a:srgbClr val="AE2C25"/>
          </a:solidFill>
          <a:ln w="22225">
            <a:solidFill>
              <a:srgbClr val="FC0652"/>
            </a:solidFill>
            <a:miter lim="800000"/>
            <a:headEnd type="none" w="med" len="med"/>
            <a:tailEnd type="none"/>
          </a:ln>
        </p:spPr>
      </p:cxnSp>
      <p:cxnSp>
        <p:nvCxnSpPr>
          <p:cNvPr id="6" name="Прямая соединительная линия 5"/>
          <p:cNvCxnSpPr/>
          <p:nvPr/>
        </p:nvCxnSpPr>
        <p:spPr>
          <a:xfrm>
            <a:off x="11173176" y="5178146"/>
            <a:ext cx="1008000" cy="0"/>
          </a:xfrm>
          <a:prstGeom prst="line">
            <a:avLst/>
          </a:prstGeom>
          <a:solidFill>
            <a:srgbClr val="AE2C25"/>
          </a:solidFill>
          <a:ln w="28575">
            <a:solidFill>
              <a:srgbClr val="2F3696"/>
            </a:solidFill>
            <a:miter lim="800000"/>
            <a:headEnd type="none" w="med" len="med"/>
            <a:tailEnd type="none"/>
          </a:ln>
        </p:spPr>
      </p:cxnSp>
      <p:cxnSp>
        <p:nvCxnSpPr>
          <p:cNvPr id="11" name="Прямая соединительная линия 10"/>
          <p:cNvCxnSpPr/>
          <p:nvPr/>
        </p:nvCxnSpPr>
        <p:spPr>
          <a:xfrm>
            <a:off x="0" y="5202062"/>
            <a:ext cx="1008000" cy="0"/>
          </a:xfrm>
          <a:prstGeom prst="line">
            <a:avLst/>
          </a:prstGeom>
          <a:solidFill>
            <a:srgbClr val="AE2C25"/>
          </a:solidFill>
          <a:ln w="22225">
            <a:solidFill>
              <a:srgbClr val="FC0652"/>
            </a:solidFill>
            <a:miter lim="800000"/>
            <a:headEnd type="none" w="med" len="med"/>
            <a:tailEnd type="none"/>
          </a:ln>
        </p:spPr>
      </p:cxnSp>
      <p:cxnSp>
        <p:nvCxnSpPr>
          <p:cNvPr id="12" name="Прямая соединительная линия 11"/>
          <p:cNvCxnSpPr/>
          <p:nvPr/>
        </p:nvCxnSpPr>
        <p:spPr>
          <a:xfrm>
            <a:off x="0" y="5178146"/>
            <a:ext cx="1008000" cy="0"/>
          </a:xfrm>
          <a:prstGeom prst="line">
            <a:avLst/>
          </a:prstGeom>
          <a:solidFill>
            <a:srgbClr val="AE2C25"/>
          </a:solidFill>
          <a:ln w="28575">
            <a:solidFill>
              <a:srgbClr val="2F3696"/>
            </a:solidFill>
            <a:miter lim="800000"/>
            <a:headEnd type="none" w="med" len="med"/>
            <a:tailEnd type="none"/>
          </a:ln>
        </p:spPr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9646" y="4860081"/>
            <a:ext cx="2808312" cy="666646"/>
          </a:xfrm>
          <a:prstGeom prst="rect">
            <a:avLst/>
          </a:prstGeom>
        </p:spPr>
      </p:pic>
      <p:grpSp>
        <p:nvGrpSpPr>
          <p:cNvPr id="13" name="Группа 44"/>
          <p:cNvGrpSpPr>
            <a:grpSpLocks noChangeAspect="1"/>
          </p:cNvGrpSpPr>
          <p:nvPr/>
        </p:nvGrpSpPr>
        <p:grpSpPr>
          <a:xfrm>
            <a:off x="1333610" y="4851123"/>
            <a:ext cx="1979798" cy="684563"/>
            <a:chOff x="338369" y="163286"/>
            <a:chExt cx="1440066" cy="497938"/>
          </a:xfrm>
        </p:grpSpPr>
        <p:sp>
          <p:nvSpPr>
            <p:cNvPr id="14" name="AutoShape 4"/>
            <p:cNvSpPr>
              <a:spLocks noChangeAspect="1" noChangeArrowheads="1" noTextEdit="1"/>
            </p:cNvSpPr>
            <p:nvPr/>
          </p:nvSpPr>
          <p:spPr bwMode="auto">
            <a:xfrm>
              <a:off x="338369" y="163286"/>
              <a:ext cx="1429001" cy="493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343111" y="397237"/>
              <a:ext cx="548521" cy="31615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1223591" y="397237"/>
              <a:ext cx="548521" cy="31615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338369" y="511052"/>
              <a:ext cx="124880" cy="116976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485379" y="511052"/>
              <a:ext cx="85361" cy="116976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Freeform 10"/>
            <p:cNvSpPr>
              <a:spLocks noEditPoints="1"/>
            </p:cNvSpPr>
            <p:nvPr/>
          </p:nvSpPr>
          <p:spPr bwMode="auto">
            <a:xfrm>
              <a:off x="594451" y="509471"/>
              <a:ext cx="115395" cy="12013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736719" y="509471"/>
              <a:ext cx="105910" cy="12013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Freeform 12"/>
            <p:cNvSpPr>
              <a:spLocks noEditPoints="1"/>
            </p:cNvSpPr>
            <p:nvPr/>
          </p:nvSpPr>
          <p:spPr bwMode="auto">
            <a:xfrm>
              <a:off x="866341" y="511052"/>
              <a:ext cx="91684" cy="116976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Freeform 13"/>
            <p:cNvSpPr>
              <a:spLocks/>
            </p:cNvSpPr>
            <p:nvPr/>
          </p:nvSpPr>
          <p:spPr bwMode="auto">
            <a:xfrm>
              <a:off x="984897" y="511052"/>
              <a:ext cx="85361" cy="116976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1093969" y="511052"/>
              <a:ext cx="180206" cy="150172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1291563" y="511052"/>
              <a:ext cx="86941" cy="116976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1402216" y="511052"/>
              <a:ext cx="123299" cy="116976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Freeform 17"/>
            <p:cNvSpPr>
              <a:spLocks/>
            </p:cNvSpPr>
            <p:nvPr/>
          </p:nvSpPr>
          <p:spPr bwMode="auto">
            <a:xfrm>
              <a:off x="1546065" y="511052"/>
              <a:ext cx="124880" cy="116976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Freeform 18"/>
            <p:cNvSpPr>
              <a:spLocks/>
            </p:cNvSpPr>
            <p:nvPr/>
          </p:nvSpPr>
          <p:spPr bwMode="auto">
            <a:xfrm>
              <a:off x="1689913" y="511052"/>
              <a:ext cx="88522" cy="116976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Freeform 19"/>
            <p:cNvSpPr>
              <a:spLocks noEditPoints="1"/>
            </p:cNvSpPr>
            <p:nvPr/>
          </p:nvSpPr>
          <p:spPr bwMode="auto">
            <a:xfrm>
              <a:off x="943798" y="163286"/>
              <a:ext cx="229209" cy="289278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cxnSp>
        <p:nvCxnSpPr>
          <p:cNvPr id="31" name="Прямая соединительная линия 30"/>
          <p:cNvCxnSpPr/>
          <p:nvPr/>
        </p:nvCxnSpPr>
        <p:spPr>
          <a:xfrm>
            <a:off x="3612296" y="5204814"/>
            <a:ext cx="720000" cy="0"/>
          </a:xfrm>
          <a:prstGeom prst="line">
            <a:avLst/>
          </a:prstGeom>
          <a:solidFill>
            <a:srgbClr val="AE2C25"/>
          </a:solidFill>
          <a:ln w="22225">
            <a:solidFill>
              <a:srgbClr val="FC0652"/>
            </a:solidFill>
            <a:miter lim="800000"/>
            <a:headEnd type="none" w="med" len="med"/>
            <a:tailEnd type="none"/>
          </a:ln>
        </p:spPr>
      </p:cxnSp>
      <p:cxnSp>
        <p:nvCxnSpPr>
          <p:cNvPr id="32" name="Прямая соединительная линия 31"/>
          <p:cNvCxnSpPr/>
          <p:nvPr/>
        </p:nvCxnSpPr>
        <p:spPr>
          <a:xfrm>
            <a:off x="3612296" y="5180898"/>
            <a:ext cx="720000" cy="0"/>
          </a:xfrm>
          <a:prstGeom prst="line">
            <a:avLst/>
          </a:prstGeom>
          <a:solidFill>
            <a:srgbClr val="AE2C25"/>
          </a:solidFill>
          <a:ln w="28575">
            <a:solidFill>
              <a:srgbClr val="2F3696"/>
            </a:solidFill>
            <a:miter lim="800000"/>
            <a:headEnd type="none" w="med" len="med"/>
            <a:tailEnd type="none"/>
          </a:ln>
        </p:spPr>
      </p:cxnSp>
      <p:pic>
        <p:nvPicPr>
          <p:cNvPr id="30" name="Picture 10" descr="Картинки по запросу &quot;бином лого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3761" y="4725560"/>
            <a:ext cx="2183271" cy="935688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Прямая соединительная линия 38"/>
          <p:cNvCxnSpPr/>
          <p:nvPr/>
        </p:nvCxnSpPr>
        <p:spPr>
          <a:xfrm>
            <a:off x="7752760" y="5204814"/>
            <a:ext cx="756000" cy="0"/>
          </a:xfrm>
          <a:prstGeom prst="line">
            <a:avLst/>
          </a:prstGeom>
          <a:solidFill>
            <a:srgbClr val="AE2C25"/>
          </a:solidFill>
          <a:ln w="22225">
            <a:solidFill>
              <a:srgbClr val="FC0652"/>
            </a:solidFill>
            <a:miter lim="800000"/>
            <a:headEnd type="none" w="med" len="med"/>
            <a:tailEnd type="none"/>
          </a:ln>
        </p:spPr>
      </p:cxnSp>
      <p:cxnSp>
        <p:nvCxnSpPr>
          <p:cNvPr id="40" name="Прямая соединительная линия 39"/>
          <p:cNvCxnSpPr/>
          <p:nvPr/>
        </p:nvCxnSpPr>
        <p:spPr>
          <a:xfrm>
            <a:off x="7752760" y="5180898"/>
            <a:ext cx="756000" cy="0"/>
          </a:xfrm>
          <a:prstGeom prst="line">
            <a:avLst/>
          </a:prstGeom>
          <a:solidFill>
            <a:srgbClr val="AE2C25"/>
          </a:solidFill>
          <a:ln w="28575">
            <a:solidFill>
              <a:srgbClr val="2F3696"/>
            </a:solidFill>
            <a:miter lim="800000"/>
            <a:headEnd type="none" w="med" len="med"/>
            <a:tailEnd type="none"/>
          </a:ln>
        </p:spPr>
      </p:cxnSp>
      <p:sp>
        <p:nvSpPr>
          <p:cNvPr id="41" name="TextBox 40"/>
          <p:cNvSpPr txBox="1"/>
          <p:nvPr/>
        </p:nvSpPr>
        <p:spPr>
          <a:xfrm>
            <a:off x="334963" y="6103158"/>
            <a:ext cx="699787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Все права защищены. Никакая часть презентации не может быть воспроизведена в какой бы то ни было форме и какими бы то ни было средствами, 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ru-RU" sz="800" dirty="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включая размещение в сети Интернет и в корпоративных сетях, а также запись в память ЭВМ, для частного или публичного использования, 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ru-RU" sz="800" dirty="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без письменного разрешения владельца авторских прав. 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ru-RU" sz="800" dirty="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АО «Издательство "Просвещение"», 20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20</a:t>
            </a:r>
            <a:r>
              <a:rPr lang="ru-RU" sz="800" dirty="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г.</a:t>
            </a:r>
          </a:p>
        </p:txBody>
      </p:sp>
      <p:cxnSp>
        <p:nvCxnSpPr>
          <p:cNvPr id="42" name="Прямая соединительная линия 41"/>
          <p:cNvCxnSpPr/>
          <p:nvPr userDrawn="1"/>
        </p:nvCxnSpPr>
        <p:spPr>
          <a:xfrm>
            <a:off x="0" y="5193184"/>
            <a:ext cx="1080000" cy="0"/>
          </a:xfrm>
          <a:prstGeom prst="line">
            <a:avLst/>
          </a:prstGeom>
          <a:solidFill>
            <a:srgbClr val="AE2C25"/>
          </a:solidFill>
          <a:ln w="22225">
            <a:solidFill>
              <a:srgbClr val="FC0652"/>
            </a:solidFill>
            <a:miter lim="800000"/>
            <a:headEnd type="none" w="med" len="med"/>
            <a:tailEnd type="none"/>
          </a:ln>
        </p:spPr>
      </p:cxnSp>
      <p:cxnSp>
        <p:nvCxnSpPr>
          <p:cNvPr id="43" name="Прямая соединительная линия 42"/>
          <p:cNvCxnSpPr/>
          <p:nvPr userDrawn="1"/>
        </p:nvCxnSpPr>
        <p:spPr>
          <a:xfrm>
            <a:off x="0" y="5178146"/>
            <a:ext cx="1080000" cy="0"/>
          </a:xfrm>
          <a:prstGeom prst="line">
            <a:avLst/>
          </a:prstGeom>
          <a:solidFill>
            <a:srgbClr val="AE2C25"/>
          </a:solidFill>
          <a:ln w="28575">
            <a:solidFill>
              <a:srgbClr val="2F3696"/>
            </a:solidFill>
            <a:miter lim="800000"/>
            <a:headEnd type="none" w="med" len="med"/>
            <a:tailEnd type="none"/>
          </a:ln>
        </p:spPr>
      </p:cxnSp>
    </p:spTree>
    <p:extLst>
      <p:ext uri="{BB962C8B-B14F-4D97-AF65-F5344CB8AC3E}">
        <p14:creationId xmlns:p14="http://schemas.microsoft.com/office/powerpoint/2010/main" val="8123851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3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6" name="Слайд think-cell" r:id="rId4" imgW="360" imgH="360" progId="TCLayout.ActiveDocument.1">
                  <p:embed/>
                </p:oleObj>
              </mc:Choice>
              <mc:Fallback>
                <p:oleObj name="Слайд think-cell" r:id="rId4" imgW="360" imgH="360" progId="TCLayout.ActiveDocument.1">
                  <p:embed/>
                  <p:pic>
                    <p:nvPicPr>
                      <p:cNvPr id="15" name="Объект 1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Текст 12"/>
          <p:cNvSpPr>
            <a:spLocks noGrp="1"/>
          </p:cNvSpPr>
          <p:nvPr>
            <p:ph type="body" sz="quarter" idx="15"/>
          </p:nvPr>
        </p:nvSpPr>
        <p:spPr>
          <a:xfrm>
            <a:off x="334433" y="1628800"/>
            <a:ext cx="3648000" cy="4320431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2" name="Текст 12"/>
          <p:cNvSpPr>
            <a:spLocks noGrp="1"/>
          </p:cNvSpPr>
          <p:nvPr>
            <p:ph type="body" sz="quarter" idx="16"/>
          </p:nvPr>
        </p:nvSpPr>
        <p:spPr>
          <a:xfrm>
            <a:off x="4272000" y="1619136"/>
            <a:ext cx="3648000" cy="4330095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7"/>
          </p:nvPr>
        </p:nvSpPr>
        <p:spPr>
          <a:xfrm>
            <a:off x="8208000" y="1628800"/>
            <a:ext cx="3648000" cy="4320431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3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334433" y="1268800"/>
            <a:ext cx="3648000" cy="360000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4272000" y="1268800"/>
            <a:ext cx="3648000" cy="360000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25" name="Текст 7"/>
          <p:cNvSpPr>
            <a:spLocks noGrp="1"/>
          </p:cNvSpPr>
          <p:nvPr>
            <p:ph type="body" sz="quarter" idx="21" hasCustomPrompt="1"/>
          </p:nvPr>
        </p:nvSpPr>
        <p:spPr>
          <a:xfrm>
            <a:off x="8208000" y="1259136"/>
            <a:ext cx="3648000" cy="360000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857911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1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1142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Объект 15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0" name="Слайд think-cell" r:id="rId4" imgW="360" imgH="360" progId="TCLayout.ActiveDocument.1">
                  <p:embed/>
                </p:oleObj>
              </mc:Choice>
              <mc:Fallback>
                <p:oleObj name="Слайд think-cell" r:id="rId4" imgW="360" imgH="360" progId="TCLayout.ActiveDocument.1">
                  <p:embed/>
                  <p:pic>
                    <p:nvPicPr>
                      <p:cNvPr id="16" name="Объект 1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Текст 12"/>
          <p:cNvSpPr>
            <a:spLocks noGrp="1"/>
          </p:cNvSpPr>
          <p:nvPr>
            <p:ph type="body" sz="quarter" idx="16"/>
          </p:nvPr>
        </p:nvSpPr>
        <p:spPr>
          <a:xfrm>
            <a:off x="407368" y="1494774"/>
            <a:ext cx="5568951" cy="1979648"/>
          </a:xfrm>
          <a:ln w="12700">
            <a:solidFill>
              <a:srgbClr val="2F3696"/>
            </a:solidFill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21" hasCustomPrompt="1"/>
          </p:nvPr>
        </p:nvSpPr>
        <p:spPr>
          <a:xfrm>
            <a:off x="2003677" y="1369025"/>
            <a:ext cx="2508147" cy="251497"/>
          </a:xfrm>
          <a:solidFill>
            <a:schemeClr val="bg1"/>
          </a:solidFill>
          <a:ln>
            <a:noFill/>
          </a:ln>
          <a:effectLst/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rgbClr val="2F3696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17" name="Текст 12"/>
          <p:cNvSpPr>
            <a:spLocks noGrp="1"/>
          </p:cNvSpPr>
          <p:nvPr>
            <p:ph type="body" sz="quarter" idx="22"/>
          </p:nvPr>
        </p:nvSpPr>
        <p:spPr>
          <a:xfrm>
            <a:off x="6168008" y="1494774"/>
            <a:ext cx="5568951" cy="1979648"/>
          </a:xfrm>
          <a:ln w="12700">
            <a:solidFill>
              <a:srgbClr val="2F3696"/>
            </a:solidFill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8" name="Текст 7"/>
          <p:cNvSpPr>
            <a:spLocks noGrp="1"/>
          </p:cNvSpPr>
          <p:nvPr>
            <p:ph type="body" sz="quarter" idx="23" hasCustomPrompt="1"/>
          </p:nvPr>
        </p:nvSpPr>
        <p:spPr>
          <a:xfrm>
            <a:off x="7764317" y="1369025"/>
            <a:ext cx="2508147" cy="251497"/>
          </a:xfrm>
          <a:solidFill>
            <a:schemeClr val="bg1"/>
          </a:solidFill>
          <a:ln>
            <a:noFill/>
          </a:ln>
          <a:effectLst/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rgbClr val="2F3696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20" name="Текст 12"/>
          <p:cNvSpPr>
            <a:spLocks noGrp="1"/>
          </p:cNvSpPr>
          <p:nvPr>
            <p:ph type="body" sz="quarter" idx="24"/>
          </p:nvPr>
        </p:nvSpPr>
        <p:spPr>
          <a:xfrm>
            <a:off x="407368" y="3842781"/>
            <a:ext cx="5568951" cy="1979648"/>
          </a:xfrm>
          <a:ln w="12700">
            <a:solidFill>
              <a:srgbClr val="2F3696"/>
            </a:solidFill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1" name="Текст 7"/>
          <p:cNvSpPr>
            <a:spLocks noGrp="1"/>
          </p:cNvSpPr>
          <p:nvPr>
            <p:ph type="body" sz="quarter" idx="25" hasCustomPrompt="1"/>
          </p:nvPr>
        </p:nvSpPr>
        <p:spPr>
          <a:xfrm>
            <a:off x="2003677" y="3717032"/>
            <a:ext cx="2508147" cy="251497"/>
          </a:xfrm>
          <a:solidFill>
            <a:schemeClr val="bg1"/>
          </a:solidFill>
          <a:ln>
            <a:noFill/>
          </a:ln>
          <a:effectLst/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rgbClr val="2F3696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22" name="Текст 12"/>
          <p:cNvSpPr>
            <a:spLocks noGrp="1"/>
          </p:cNvSpPr>
          <p:nvPr>
            <p:ph type="body" sz="quarter" idx="26"/>
          </p:nvPr>
        </p:nvSpPr>
        <p:spPr>
          <a:xfrm>
            <a:off x="6168008" y="3842781"/>
            <a:ext cx="5568951" cy="1979648"/>
          </a:xfrm>
          <a:ln w="12700">
            <a:solidFill>
              <a:srgbClr val="2F3696"/>
            </a:solidFill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3" name="Текст 7"/>
          <p:cNvSpPr>
            <a:spLocks noGrp="1"/>
          </p:cNvSpPr>
          <p:nvPr>
            <p:ph type="body" sz="quarter" idx="27" hasCustomPrompt="1"/>
          </p:nvPr>
        </p:nvSpPr>
        <p:spPr>
          <a:xfrm>
            <a:off x="7764317" y="3717032"/>
            <a:ext cx="2508147" cy="251497"/>
          </a:xfrm>
          <a:solidFill>
            <a:schemeClr val="bg1"/>
          </a:solidFill>
          <a:ln>
            <a:noFill/>
          </a:ln>
          <a:effectLst/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rgbClr val="2F3696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13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785903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4689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Пере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8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0" y="1598935"/>
            <a:ext cx="12192000" cy="1830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>
            <a:normAutofit/>
          </a:bodyPr>
          <a:lstStyle>
            <a:lvl1pPr algn="ctr">
              <a:defRPr sz="5400" b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5" name="Прямая соединительная линия 4"/>
          <p:cNvCxnSpPr/>
          <p:nvPr userDrawn="1"/>
        </p:nvCxnSpPr>
        <p:spPr>
          <a:xfrm>
            <a:off x="4655840" y="4932770"/>
            <a:ext cx="7560000" cy="0"/>
          </a:xfrm>
          <a:prstGeom prst="line">
            <a:avLst/>
          </a:prstGeom>
          <a:solidFill>
            <a:srgbClr val="AE2C25"/>
          </a:solidFill>
          <a:ln w="22225">
            <a:solidFill>
              <a:srgbClr val="FC0652"/>
            </a:solidFill>
            <a:miter lim="800000"/>
            <a:headEnd type="none" w="med" len="med"/>
            <a:tailEnd type="none"/>
          </a:ln>
        </p:spPr>
      </p:cxnSp>
      <p:cxnSp>
        <p:nvCxnSpPr>
          <p:cNvPr id="6" name="Прямая соединительная линия 5"/>
          <p:cNvCxnSpPr/>
          <p:nvPr userDrawn="1"/>
        </p:nvCxnSpPr>
        <p:spPr>
          <a:xfrm>
            <a:off x="4655840" y="4917732"/>
            <a:ext cx="7560000" cy="0"/>
          </a:xfrm>
          <a:prstGeom prst="line">
            <a:avLst/>
          </a:prstGeom>
          <a:solidFill>
            <a:srgbClr val="AE2C25"/>
          </a:solidFill>
          <a:ln w="28575">
            <a:solidFill>
              <a:srgbClr val="2F3696"/>
            </a:solidFill>
            <a:miter lim="800000"/>
            <a:headEnd type="none" w="med" len="med"/>
            <a:tailEnd type="none"/>
          </a:ln>
        </p:spPr>
      </p:cxnSp>
      <p:grpSp>
        <p:nvGrpSpPr>
          <p:cNvPr id="7" name="Группа 6"/>
          <p:cNvGrpSpPr/>
          <p:nvPr userDrawn="1"/>
        </p:nvGrpSpPr>
        <p:grpSpPr>
          <a:xfrm>
            <a:off x="1487488" y="4642666"/>
            <a:ext cx="2808312" cy="1039958"/>
            <a:chOff x="1487488" y="4642666"/>
            <a:chExt cx="3528392" cy="1306614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87488" y="4642666"/>
              <a:ext cx="3528392" cy="837581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7767" y="5582108"/>
              <a:ext cx="993054" cy="367172"/>
            </a:xfrm>
            <a:prstGeom prst="rect">
              <a:avLst/>
            </a:prstGeom>
          </p:spPr>
        </p:pic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0" y="4932770"/>
            <a:ext cx="1080000" cy="0"/>
          </a:xfrm>
          <a:prstGeom prst="line">
            <a:avLst/>
          </a:prstGeom>
          <a:solidFill>
            <a:srgbClr val="AE2C25"/>
          </a:solidFill>
          <a:ln w="22225">
            <a:solidFill>
              <a:srgbClr val="FC0652"/>
            </a:solidFill>
            <a:miter lim="800000"/>
            <a:headEnd type="none" w="med" len="med"/>
            <a:tailEnd type="none"/>
          </a:ln>
        </p:spPr>
      </p:cxnSp>
      <p:cxnSp>
        <p:nvCxnSpPr>
          <p:cNvPr id="12" name="Прямая соединительная линия 11"/>
          <p:cNvCxnSpPr/>
          <p:nvPr userDrawn="1"/>
        </p:nvCxnSpPr>
        <p:spPr>
          <a:xfrm>
            <a:off x="0" y="4917732"/>
            <a:ext cx="1080000" cy="0"/>
          </a:xfrm>
          <a:prstGeom prst="line">
            <a:avLst/>
          </a:prstGeom>
          <a:solidFill>
            <a:srgbClr val="AE2C25"/>
          </a:solidFill>
          <a:ln w="28575">
            <a:solidFill>
              <a:srgbClr val="2F3696"/>
            </a:solidFill>
            <a:miter lim="800000"/>
            <a:headEnd type="none" w="med" len="med"/>
            <a:tailEnd type="none"/>
          </a:ln>
        </p:spPr>
      </p:cxnSp>
    </p:spTree>
    <p:extLst>
      <p:ext uri="{BB962C8B-B14F-4D97-AF65-F5344CB8AC3E}">
        <p14:creationId xmlns:p14="http://schemas.microsoft.com/office/powerpoint/2010/main" val="2560044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2" name="Слайд think-cell" r:id="rId4" imgW="416" imgH="416" progId="TCLayout.ActiveDocument.1">
                  <p:embed/>
                </p:oleObj>
              </mc:Choice>
              <mc:Fallback>
                <p:oleObj name="Слайд think-cell" r:id="rId4" imgW="416" imgH="416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Текст 10"/>
          <p:cNvSpPr>
            <a:spLocks noGrp="1"/>
          </p:cNvSpPr>
          <p:nvPr>
            <p:ph type="body" sz="quarter" idx="12"/>
          </p:nvPr>
        </p:nvSpPr>
        <p:spPr>
          <a:xfrm>
            <a:off x="334433" y="1052736"/>
            <a:ext cx="11520000" cy="4896544"/>
          </a:xfrm>
        </p:spPr>
        <p:txBody>
          <a:bodyPr/>
          <a:lstStyle>
            <a:lvl1pPr>
              <a:spcBef>
                <a:spcPts val="600"/>
              </a:spcBef>
              <a:buClr>
                <a:srgbClr val="2D3494"/>
              </a:buClr>
              <a:defRPr sz="1400" b="0" i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spcBef>
                <a:spcPts val="600"/>
              </a:spcBef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929919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0748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6" name="Слайд think-cell" r:id="rId4" imgW="353" imgH="353" progId="TCLayout.ActiveDocument.1">
                  <p:embed/>
                </p:oleObj>
              </mc:Choice>
              <mc:Fallback>
                <p:oleObj name="Слайд think-cell" r:id="rId4" imgW="353" imgH="353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Текст 11"/>
          <p:cNvSpPr>
            <a:spLocks noGrp="1"/>
          </p:cNvSpPr>
          <p:nvPr>
            <p:ph type="body" sz="quarter" idx="16" hasCustomPrompt="1"/>
          </p:nvPr>
        </p:nvSpPr>
        <p:spPr>
          <a:xfrm>
            <a:off x="1487488" y="1591629"/>
            <a:ext cx="8712968" cy="360363"/>
          </a:xfrm>
          <a:noFill/>
          <a:ln>
            <a:noFill/>
          </a:ln>
        </p:spPr>
        <p:txBody>
          <a:bodyPr anchor="ctr"/>
          <a:lstStyle>
            <a:lvl1pPr algn="l">
              <a:defRPr sz="1400" b="1">
                <a:solidFill>
                  <a:srgbClr val="2F3696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Название главы</a:t>
            </a:r>
          </a:p>
        </p:txBody>
      </p:sp>
      <p:sp>
        <p:nvSpPr>
          <p:cNvPr id="20" name="Текст 11"/>
          <p:cNvSpPr>
            <a:spLocks noGrp="1"/>
          </p:cNvSpPr>
          <p:nvPr>
            <p:ph type="body" sz="quarter" idx="18" hasCustomPrompt="1"/>
          </p:nvPr>
        </p:nvSpPr>
        <p:spPr>
          <a:xfrm>
            <a:off x="1487488" y="3140645"/>
            <a:ext cx="8712968" cy="360363"/>
          </a:xfrm>
          <a:noFill/>
        </p:spPr>
        <p:txBody>
          <a:bodyPr anchor="ctr"/>
          <a:lstStyle>
            <a:lvl1pPr algn="l">
              <a:defRPr sz="1400" b="1">
                <a:solidFill>
                  <a:srgbClr val="2F3696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Название следующей главы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2135560" y="2097944"/>
            <a:ext cx="8064896" cy="864368"/>
          </a:xfrm>
        </p:spPr>
        <p:txBody>
          <a:bodyPr/>
          <a:lstStyle>
            <a:lvl1pPr>
              <a:defRPr sz="1400" b="1">
                <a:solidFill>
                  <a:srgbClr val="2F3696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Название слайда</a:t>
            </a:r>
          </a:p>
        </p:txBody>
      </p:sp>
      <p:sp>
        <p:nvSpPr>
          <p:cNvPr id="13" name="Текст 2"/>
          <p:cNvSpPr>
            <a:spLocks noGrp="1"/>
          </p:cNvSpPr>
          <p:nvPr>
            <p:ph type="body" sz="quarter" idx="20" hasCustomPrompt="1"/>
          </p:nvPr>
        </p:nvSpPr>
        <p:spPr>
          <a:xfrm>
            <a:off x="2138852" y="3641656"/>
            <a:ext cx="8061604" cy="86436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Tx/>
              <a:buFont typeface="Arial" pitchFamily="34" charset="0"/>
              <a:buNone/>
              <a:tabLst/>
              <a:defRPr sz="1400" b="1">
                <a:solidFill>
                  <a:srgbClr val="2F3696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Tx/>
              <a:buFont typeface="Arial" pitchFamily="34" charset="0"/>
              <a:buNone/>
              <a:tabLst/>
              <a:defRPr/>
            </a:pPr>
            <a:r>
              <a:rPr lang="ru-RU" dirty="0"/>
              <a:t>Название слайда</a:t>
            </a:r>
          </a:p>
        </p:txBody>
      </p:sp>
      <p:sp>
        <p:nvSpPr>
          <p:cNvPr id="15" name="Текст 2"/>
          <p:cNvSpPr>
            <a:spLocks noGrp="1"/>
          </p:cNvSpPr>
          <p:nvPr>
            <p:ph type="body" sz="quarter" idx="21" hasCustomPrompt="1"/>
          </p:nvPr>
        </p:nvSpPr>
        <p:spPr>
          <a:xfrm>
            <a:off x="10200456" y="1591629"/>
            <a:ext cx="603572" cy="362477"/>
          </a:xfrm>
        </p:spPr>
        <p:txBody>
          <a:bodyPr/>
          <a:lstStyle>
            <a:lvl1pPr algn="ctr">
              <a:defRPr sz="1400" b="1">
                <a:solidFill>
                  <a:srgbClr val="2F3696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6" name="Текст 2"/>
          <p:cNvSpPr>
            <a:spLocks noGrp="1"/>
          </p:cNvSpPr>
          <p:nvPr>
            <p:ph type="body" sz="quarter" idx="22" hasCustomPrompt="1"/>
          </p:nvPr>
        </p:nvSpPr>
        <p:spPr>
          <a:xfrm>
            <a:off x="10200456" y="3139587"/>
            <a:ext cx="603572" cy="362477"/>
          </a:xfrm>
        </p:spPr>
        <p:txBody>
          <a:bodyPr/>
          <a:lstStyle>
            <a:lvl1pPr algn="ctr">
              <a:defRPr sz="1400" b="1">
                <a:solidFill>
                  <a:srgbClr val="2F3696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7" name="Текст 2"/>
          <p:cNvSpPr>
            <a:spLocks noGrp="1"/>
          </p:cNvSpPr>
          <p:nvPr>
            <p:ph type="body" sz="quarter" idx="23" hasCustomPrompt="1"/>
          </p:nvPr>
        </p:nvSpPr>
        <p:spPr>
          <a:xfrm>
            <a:off x="10202386" y="2097943"/>
            <a:ext cx="601642" cy="864369"/>
          </a:xfrm>
        </p:spPr>
        <p:txBody>
          <a:bodyPr/>
          <a:lstStyle>
            <a:lvl1pPr algn="ctr">
              <a:defRPr sz="1400" b="1">
                <a:solidFill>
                  <a:srgbClr val="2F3696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№</a:t>
            </a:r>
          </a:p>
          <a:p>
            <a:pPr lvl="0"/>
            <a:endParaRPr lang="ru-RU" dirty="0"/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24" hasCustomPrompt="1"/>
          </p:nvPr>
        </p:nvSpPr>
        <p:spPr>
          <a:xfrm>
            <a:off x="10200456" y="3641126"/>
            <a:ext cx="603572" cy="865427"/>
          </a:xfrm>
        </p:spPr>
        <p:txBody>
          <a:bodyPr/>
          <a:lstStyle>
            <a:lvl1pPr algn="ctr">
              <a:defRPr sz="1400" b="1">
                <a:solidFill>
                  <a:srgbClr val="2F3696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785903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</p:spTree>
    <p:extLst>
      <p:ext uri="{BB962C8B-B14F-4D97-AF65-F5344CB8AC3E}">
        <p14:creationId xmlns:p14="http://schemas.microsoft.com/office/powerpoint/2010/main" val="1803743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0" name="Слайд think-cell" r:id="rId4" imgW="353" imgH="353" progId="TCLayout.ActiveDocument.1">
                  <p:embed/>
                </p:oleObj>
              </mc:Choice>
              <mc:Fallback>
                <p:oleObj name="Слайд think-cell" r:id="rId4" imgW="353" imgH="353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Текст 11"/>
          <p:cNvSpPr>
            <a:spLocks noGrp="1"/>
          </p:cNvSpPr>
          <p:nvPr>
            <p:ph type="body" sz="quarter" idx="16" hasCustomPrompt="1"/>
          </p:nvPr>
        </p:nvSpPr>
        <p:spPr>
          <a:xfrm>
            <a:off x="1487488" y="1591629"/>
            <a:ext cx="9316540" cy="360363"/>
          </a:xfrm>
          <a:noFill/>
          <a:ln>
            <a:noFill/>
          </a:ln>
        </p:spPr>
        <p:txBody>
          <a:bodyPr anchor="ctr"/>
          <a:lstStyle>
            <a:lvl1pPr algn="l">
              <a:defRPr sz="1400" b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Название главы</a:t>
            </a:r>
          </a:p>
        </p:txBody>
      </p:sp>
      <p:sp>
        <p:nvSpPr>
          <p:cNvPr id="20" name="Текст 11"/>
          <p:cNvSpPr>
            <a:spLocks noGrp="1"/>
          </p:cNvSpPr>
          <p:nvPr>
            <p:ph type="body" sz="quarter" idx="18" hasCustomPrompt="1"/>
          </p:nvPr>
        </p:nvSpPr>
        <p:spPr>
          <a:xfrm>
            <a:off x="1485173" y="2132856"/>
            <a:ext cx="9316540" cy="360363"/>
          </a:xfrm>
          <a:noFill/>
        </p:spPr>
        <p:txBody>
          <a:bodyPr anchor="ctr"/>
          <a:lstStyle>
            <a:lvl1pPr algn="l"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Название следующей главы</a:t>
            </a:r>
          </a:p>
        </p:txBody>
      </p:sp>
      <p:sp>
        <p:nvSpPr>
          <p:cNvPr id="15" name="Текст 2"/>
          <p:cNvSpPr>
            <a:spLocks noGrp="1"/>
          </p:cNvSpPr>
          <p:nvPr>
            <p:ph type="body" sz="quarter" idx="21" hasCustomPrompt="1"/>
          </p:nvPr>
        </p:nvSpPr>
        <p:spPr>
          <a:xfrm>
            <a:off x="10200456" y="1591629"/>
            <a:ext cx="603572" cy="362477"/>
          </a:xfrm>
        </p:spPr>
        <p:txBody>
          <a:bodyPr/>
          <a:lstStyle>
            <a:lvl1pPr algn="ctr"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6" name="Текст 2"/>
          <p:cNvSpPr>
            <a:spLocks noGrp="1"/>
          </p:cNvSpPr>
          <p:nvPr>
            <p:ph type="body" sz="quarter" idx="22" hasCustomPrompt="1"/>
          </p:nvPr>
        </p:nvSpPr>
        <p:spPr>
          <a:xfrm>
            <a:off x="10198141" y="2131798"/>
            <a:ext cx="603572" cy="362477"/>
          </a:xfrm>
        </p:spPr>
        <p:txBody>
          <a:bodyPr/>
          <a:lstStyle>
            <a:lvl1pPr algn="ctr"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4" name="Текст 11"/>
          <p:cNvSpPr>
            <a:spLocks noGrp="1"/>
          </p:cNvSpPr>
          <p:nvPr>
            <p:ph type="body" sz="quarter" idx="23" hasCustomPrompt="1"/>
          </p:nvPr>
        </p:nvSpPr>
        <p:spPr>
          <a:xfrm>
            <a:off x="1485173" y="2671967"/>
            <a:ext cx="9316540" cy="360363"/>
          </a:xfrm>
          <a:noFill/>
        </p:spPr>
        <p:txBody>
          <a:bodyPr anchor="ctr"/>
          <a:lstStyle>
            <a:lvl1pPr algn="l"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Название следующей главы</a:t>
            </a:r>
          </a:p>
        </p:txBody>
      </p:sp>
      <p:sp>
        <p:nvSpPr>
          <p:cNvPr id="21" name="Текст 2"/>
          <p:cNvSpPr>
            <a:spLocks noGrp="1"/>
          </p:cNvSpPr>
          <p:nvPr>
            <p:ph type="body" sz="quarter" idx="24" hasCustomPrompt="1"/>
          </p:nvPr>
        </p:nvSpPr>
        <p:spPr>
          <a:xfrm>
            <a:off x="10198141" y="2670909"/>
            <a:ext cx="603572" cy="362477"/>
          </a:xfrm>
        </p:spPr>
        <p:txBody>
          <a:bodyPr/>
          <a:lstStyle>
            <a:lvl1pPr algn="ctr"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22" name="Текст 11"/>
          <p:cNvSpPr>
            <a:spLocks noGrp="1"/>
          </p:cNvSpPr>
          <p:nvPr>
            <p:ph type="body" sz="quarter" idx="25" hasCustomPrompt="1"/>
          </p:nvPr>
        </p:nvSpPr>
        <p:spPr>
          <a:xfrm>
            <a:off x="1485173" y="3210020"/>
            <a:ext cx="9316540" cy="360363"/>
          </a:xfrm>
          <a:noFill/>
        </p:spPr>
        <p:txBody>
          <a:bodyPr anchor="ctr"/>
          <a:lstStyle>
            <a:lvl1pPr algn="l"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Название следующей главы</a:t>
            </a:r>
          </a:p>
        </p:txBody>
      </p:sp>
      <p:sp>
        <p:nvSpPr>
          <p:cNvPr id="23" name="Текст 2"/>
          <p:cNvSpPr>
            <a:spLocks noGrp="1"/>
          </p:cNvSpPr>
          <p:nvPr>
            <p:ph type="body" sz="quarter" idx="26" hasCustomPrompt="1"/>
          </p:nvPr>
        </p:nvSpPr>
        <p:spPr>
          <a:xfrm>
            <a:off x="10198141" y="3208962"/>
            <a:ext cx="603572" cy="362477"/>
          </a:xfrm>
        </p:spPr>
        <p:txBody>
          <a:bodyPr/>
          <a:lstStyle>
            <a:lvl1pPr algn="ctr"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857911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1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22509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+2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4" name="Слайд think-cell" r:id="rId4" imgW="360" imgH="360" progId="TCLayout.ActiveDocument.1">
                  <p:embed/>
                </p:oleObj>
              </mc:Choice>
              <mc:Fallback>
                <p:oleObj name="Слайд think-cell" r:id="rId4" imgW="360" imgH="360" progId="TCLayout.ActiveDocument.1">
                  <p:embed/>
                  <p:pic>
                    <p:nvPicPr>
                      <p:cNvPr id="15" name="Объект 1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Текст 12"/>
          <p:cNvSpPr>
            <a:spLocks noGrp="1"/>
          </p:cNvSpPr>
          <p:nvPr>
            <p:ph type="body" sz="quarter" idx="15"/>
          </p:nvPr>
        </p:nvSpPr>
        <p:spPr>
          <a:xfrm>
            <a:off x="334434" y="1628800"/>
            <a:ext cx="5568951" cy="4320480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endParaRPr lang="ru-RU" dirty="0"/>
          </a:p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9" name="Текст 12"/>
          <p:cNvSpPr>
            <a:spLocks noGrp="1"/>
          </p:cNvSpPr>
          <p:nvPr>
            <p:ph type="body" sz="quarter" idx="16"/>
          </p:nvPr>
        </p:nvSpPr>
        <p:spPr>
          <a:xfrm>
            <a:off x="6288617" y="1628800"/>
            <a:ext cx="5568951" cy="1728191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endParaRPr lang="ru-RU" dirty="0"/>
          </a:p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0" name="Текст 12"/>
          <p:cNvSpPr>
            <a:spLocks noGrp="1"/>
          </p:cNvSpPr>
          <p:nvPr>
            <p:ph type="body" sz="quarter" idx="17"/>
          </p:nvPr>
        </p:nvSpPr>
        <p:spPr>
          <a:xfrm>
            <a:off x="6288617" y="4005064"/>
            <a:ext cx="5568951" cy="1944216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endParaRPr lang="ru-RU" dirty="0"/>
          </a:p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9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334433" y="1268760"/>
            <a:ext cx="5568952" cy="360040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21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6288618" y="1268760"/>
            <a:ext cx="5568952" cy="360040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22" name="Текст 7"/>
          <p:cNvSpPr>
            <a:spLocks noGrp="1"/>
          </p:cNvSpPr>
          <p:nvPr>
            <p:ph type="body" sz="quarter" idx="21" hasCustomPrompt="1"/>
          </p:nvPr>
        </p:nvSpPr>
        <p:spPr>
          <a:xfrm>
            <a:off x="6285481" y="3645023"/>
            <a:ext cx="5568952" cy="360039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857911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38242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8" name="Слайд think-cell" r:id="rId4" imgW="353" imgH="353" progId="TCLayout.ActiveDocument.1">
                  <p:embed/>
                </p:oleObj>
              </mc:Choice>
              <mc:Fallback>
                <p:oleObj name="Слайд think-cell" r:id="rId4" imgW="353" imgH="353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5719853" y="1052736"/>
            <a:ext cx="6121400" cy="4896252"/>
          </a:xfrm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7"/>
          </p:nvPr>
        </p:nvSpPr>
        <p:spPr>
          <a:xfrm>
            <a:off x="334963" y="1052742"/>
            <a:ext cx="5113337" cy="4896537"/>
          </a:xfrm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929919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79184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2" name="Слайд think-cell" r:id="rId4" imgW="353" imgH="353" progId="TCLayout.ActiveDocument.1">
                  <p:embed/>
                </p:oleObj>
              </mc:Choice>
              <mc:Fallback>
                <p:oleObj name="Слайд think-cell" r:id="rId4" imgW="353" imgH="353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334433" y="1047150"/>
            <a:ext cx="6121400" cy="4896252"/>
          </a:xfrm>
        </p:spPr>
        <p:txBody>
          <a:bodyPr/>
          <a:lstStyle>
            <a:lvl1pP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7"/>
          </p:nvPr>
        </p:nvSpPr>
        <p:spPr>
          <a:xfrm>
            <a:off x="6736863" y="1047150"/>
            <a:ext cx="5113337" cy="4896537"/>
          </a:xfrm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929919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20061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6" name="Слайд think-cell" r:id="rId4" imgW="353" imgH="353" progId="TCLayout.ActiveDocument.1">
                  <p:embed/>
                </p:oleObj>
              </mc:Choice>
              <mc:Fallback>
                <p:oleObj name="Слайд think-cell" r:id="rId4" imgW="353" imgH="353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Текст 8"/>
          <p:cNvSpPr>
            <a:spLocks noGrp="1"/>
          </p:cNvSpPr>
          <p:nvPr>
            <p:ph type="body" sz="quarter" idx="17"/>
          </p:nvPr>
        </p:nvSpPr>
        <p:spPr>
          <a:xfrm>
            <a:off x="334963" y="1052742"/>
            <a:ext cx="5113337" cy="4896537"/>
          </a:xfrm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sz="quarter" idx="18"/>
          </p:nvPr>
        </p:nvSpPr>
        <p:spPr>
          <a:xfrm>
            <a:off x="5808663" y="1052513"/>
            <a:ext cx="6045200" cy="4897437"/>
          </a:xfrm>
        </p:spPr>
        <p:txBody>
          <a:bodyPr/>
          <a:lstStyle>
            <a:lvl1pP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785903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2992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0" name="Слайд think-cell" r:id="rId5" imgW="416" imgH="416" progId="TCLayout.ActiveDocument.1">
                  <p:embed/>
                </p:oleObj>
              </mc:Choice>
              <mc:Fallback>
                <p:oleObj name="Слайд think-cell" r:id="rId5" imgW="416" imgH="416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Текст 10"/>
          <p:cNvSpPr>
            <a:spLocks noGrp="1"/>
          </p:cNvSpPr>
          <p:nvPr>
            <p:ph type="body" sz="quarter" idx="12"/>
          </p:nvPr>
        </p:nvSpPr>
        <p:spPr>
          <a:xfrm>
            <a:off x="334433" y="1052736"/>
            <a:ext cx="11520000" cy="4896544"/>
          </a:xfrm>
        </p:spPr>
        <p:txBody>
          <a:bodyPr/>
          <a:lstStyle>
            <a:lvl1pPr>
              <a:spcBef>
                <a:spcPts val="600"/>
              </a:spcBef>
              <a:buClr>
                <a:srgbClr val="2D3494"/>
              </a:buClr>
              <a:defRPr sz="1400" b="0" i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spcBef>
                <a:spcPts val="600"/>
              </a:spcBef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425863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  <p:graphicFrame>
        <p:nvGraphicFramePr>
          <p:cNvPr id="8" name="Объект 7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1" name="Слайд think-cell" r:id="rId7" imgW="416" imgH="416" progId="TCLayout.ActiveDocument.1">
                  <p:embed/>
                </p:oleObj>
              </mc:Choice>
              <mc:Fallback>
                <p:oleObj name="Слайд think-cell" r:id="rId7" imgW="416" imgH="416" progId="TCLayout.ActiveDocument.1">
                  <p:embed/>
                  <p:pic>
                    <p:nvPicPr>
                      <p:cNvPr id="8" name="Объект 7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6425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0" name="Слайд think-cell" r:id="rId4" imgW="353" imgH="353" progId="TCLayout.ActiveDocument.1">
                  <p:embed/>
                </p:oleObj>
              </mc:Choice>
              <mc:Fallback>
                <p:oleObj name="Слайд think-cell" r:id="rId4" imgW="353" imgH="353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Таблица 3"/>
          <p:cNvSpPr>
            <a:spLocks noGrp="1"/>
          </p:cNvSpPr>
          <p:nvPr>
            <p:ph type="tbl" sz="quarter" idx="18"/>
          </p:nvPr>
        </p:nvSpPr>
        <p:spPr>
          <a:xfrm>
            <a:off x="334433" y="1052513"/>
            <a:ext cx="11519999" cy="4897437"/>
          </a:xfrm>
        </p:spPr>
        <p:txBody>
          <a:bodyPr/>
          <a:lstStyle>
            <a:lvl1pP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7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929919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95566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пасибо за вним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4" name="Слайд think-cell" r:id="rId4" imgW="353" imgH="353" progId="TCLayout.ActiveDocument.1">
                  <p:embed/>
                </p:oleObj>
              </mc:Choice>
              <mc:Fallback>
                <p:oleObj name="Слайд think-cell" r:id="rId4" imgW="353" imgH="353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0" y="1772816"/>
            <a:ext cx="12192000" cy="1830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>
            <a:normAutofit/>
          </a:bodyPr>
          <a:lstStyle>
            <a:lvl1pPr algn="ctr">
              <a:defRPr sz="5400" b="1">
                <a:solidFill>
                  <a:srgbClr val="2F3696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ТЕКСТ</a:t>
            </a:r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4655840" y="4932770"/>
            <a:ext cx="7560000" cy="0"/>
          </a:xfrm>
          <a:prstGeom prst="line">
            <a:avLst/>
          </a:prstGeom>
          <a:solidFill>
            <a:srgbClr val="AE2C25"/>
          </a:solidFill>
          <a:ln w="22225">
            <a:solidFill>
              <a:srgbClr val="FC0652"/>
            </a:solidFill>
            <a:miter lim="800000"/>
            <a:headEnd type="none" w="med" len="med"/>
            <a:tailEnd type="none"/>
          </a:ln>
        </p:spPr>
      </p:cxnSp>
      <p:cxnSp>
        <p:nvCxnSpPr>
          <p:cNvPr id="5" name="Прямая соединительная линия 4"/>
          <p:cNvCxnSpPr/>
          <p:nvPr userDrawn="1"/>
        </p:nvCxnSpPr>
        <p:spPr>
          <a:xfrm>
            <a:off x="4655840" y="4917732"/>
            <a:ext cx="7560000" cy="0"/>
          </a:xfrm>
          <a:prstGeom prst="line">
            <a:avLst/>
          </a:prstGeom>
          <a:solidFill>
            <a:srgbClr val="AE2C25"/>
          </a:solidFill>
          <a:ln w="28575">
            <a:solidFill>
              <a:srgbClr val="2F3696"/>
            </a:solidFill>
            <a:miter lim="800000"/>
            <a:headEnd type="none" w="med" len="med"/>
            <a:tailEnd type="none"/>
          </a:ln>
        </p:spPr>
      </p:cxnSp>
      <p:grpSp>
        <p:nvGrpSpPr>
          <p:cNvPr id="6" name="Группа 5"/>
          <p:cNvGrpSpPr/>
          <p:nvPr userDrawn="1"/>
        </p:nvGrpSpPr>
        <p:grpSpPr>
          <a:xfrm>
            <a:off x="1487488" y="4642666"/>
            <a:ext cx="2808312" cy="1039958"/>
            <a:chOff x="1487488" y="4642666"/>
            <a:chExt cx="3528392" cy="1306614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87488" y="4642666"/>
              <a:ext cx="3528392" cy="837581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7767" y="5582108"/>
              <a:ext cx="993054" cy="367172"/>
            </a:xfrm>
            <a:prstGeom prst="rect">
              <a:avLst/>
            </a:prstGeom>
          </p:spPr>
        </p:pic>
      </p:grpSp>
      <p:cxnSp>
        <p:nvCxnSpPr>
          <p:cNvPr id="10" name="Прямая соединительная линия 9"/>
          <p:cNvCxnSpPr/>
          <p:nvPr userDrawn="1"/>
        </p:nvCxnSpPr>
        <p:spPr>
          <a:xfrm>
            <a:off x="0" y="4932770"/>
            <a:ext cx="1080000" cy="0"/>
          </a:xfrm>
          <a:prstGeom prst="line">
            <a:avLst/>
          </a:prstGeom>
          <a:solidFill>
            <a:srgbClr val="AE2C25"/>
          </a:solidFill>
          <a:ln w="22225">
            <a:solidFill>
              <a:srgbClr val="FC0652"/>
            </a:solidFill>
            <a:miter lim="800000"/>
            <a:headEnd type="none" w="med" len="med"/>
            <a:tailEnd type="none"/>
          </a:ln>
        </p:spPr>
      </p:cxnSp>
      <p:cxnSp>
        <p:nvCxnSpPr>
          <p:cNvPr id="11" name="Прямая соединительная линия 10"/>
          <p:cNvCxnSpPr/>
          <p:nvPr userDrawn="1"/>
        </p:nvCxnSpPr>
        <p:spPr>
          <a:xfrm>
            <a:off x="0" y="4917732"/>
            <a:ext cx="1080000" cy="0"/>
          </a:xfrm>
          <a:prstGeom prst="line">
            <a:avLst/>
          </a:prstGeom>
          <a:solidFill>
            <a:srgbClr val="AE2C25"/>
          </a:solidFill>
          <a:ln w="28575">
            <a:solidFill>
              <a:srgbClr val="2F3696"/>
            </a:solidFill>
            <a:miter lim="800000"/>
            <a:headEnd type="none" w="med" len="med"/>
            <a:tailEnd type="none"/>
          </a:ln>
        </p:spPr>
      </p:cxnSp>
    </p:spTree>
    <p:extLst>
      <p:ext uri="{BB962C8B-B14F-4D97-AF65-F5344CB8AC3E}">
        <p14:creationId xmlns:p14="http://schemas.microsoft.com/office/powerpoint/2010/main" val="18928918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D7522-44D4-49B9-B839-941681267026}" type="datetimeFigureOut">
              <a:rPr lang="ru-RU"/>
              <a:pPr>
                <a:defRPr/>
              </a:pPr>
              <a:t>11.02.2022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4B64D-1998-4E87-A2BF-2DC0814E0F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15604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B5849-672C-4C3F-B1B6-CA985827A6B4}" type="datetimeFigureOut">
              <a:rPr lang="ru-RU"/>
              <a:pPr>
                <a:defRPr/>
              </a:pPr>
              <a:t>11.02.2022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BC9F8-4B33-46DE-AFFF-83563E6357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8455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890390"/>
      </p:ext>
    </p:extLst>
  </p:cSld>
  <p:clrMapOvr>
    <a:masterClrMapping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91483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914895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354448"/>
      </p:ext>
    </p:extLst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307259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935105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8" name="Слайд think-cell" r:id="rId4" imgW="360" imgH="360" progId="TCLayout.ActiveDocument.1">
                  <p:embed/>
                </p:oleObj>
              </mc:Choice>
              <mc:Fallback>
                <p:oleObj name="Слайд think-cell" r:id="rId4" imgW="360" imgH="360" progId="TCLayout.ActiveDocument.1">
                  <p:embed/>
                  <p:pic>
                    <p:nvPicPr>
                      <p:cNvPr id="15" name="Объект 1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Текст 12"/>
          <p:cNvSpPr>
            <a:spLocks noGrp="1"/>
          </p:cNvSpPr>
          <p:nvPr>
            <p:ph type="body" sz="quarter" idx="14"/>
          </p:nvPr>
        </p:nvSpPr>
        <p:spPr>
          <a:xfrm>
            <a:off x="334434" y="1628800"/>
            <a:ext cx="5568951" cy="4608512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 i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4" name="Текст 12"/>
          <p:cNvSpPr>
            <a:spLocks noGrp="1"/>
          </p:cNvSpPr>
          <p:nvPr>
            <p:ph type="body" sz="quarter" idx="15"/>
          </p:nvPr>
        </p:nvSpPr>
        <p:spPr>
          <a:xfrm>
            <a:off x="6288618" y="1628800"/>
            <a:ext cx="5568951" cy="4608512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334433" y="1268760"/>
            <a:ext cx="5568952" cy="360040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19" name="Текст 7"/>
          <p:cNvSpPr>
            <a:spLocks noGrp="1"/>
          </p:cNvSpPr>
          <p:nvPr>
            <p:ph type="body" sz="quarter" idx="18" hasCustomPrompt="1"/>
          </p:nvPr>
        </p:nvSpPr>
        <p:spPr>
          <a:xfrm>
            <a:off x="6288618" y="1268760"/>
            <a:ext cx="5568952" cy="360040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F3696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713895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89485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211000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2557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61413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856222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7490762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536964"/>
      </p:ext>
    </p:extLst>
  </p:cSld>
  <p:clrMapOvr>
    <a:masterClrMapping/>
  </p:clrMapOvr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7578234"/>
      </p:ext>
    </p:extLst>
  </p:cSld>
  <p:clrMapOvr>
    <a:masterClrMapping/>
  </p:clrMapOvr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12162"/>
      </p:ext>
    </p:extLst>
  </p:cSld>
  <p:clrMapOvr>
    <a:masterClrMapping/>
  </p:clrMapOvr>
  <p:hf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135402"/>
      </p:ext>
    </p:extLst>
  </p:cSld>
  <p:clrMapOvr>
    <a:masterClrMapping/>
  </p:clrMapOvr>
  <p:hf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758408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2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2" name="Слайд think-cell" r:id="rId6" imgW="360" imgH="360" progId="TCLayout.ActiveDocument.1">
                  <p:embed/>
                </p:oleObj>
              </mc:Choice>
              <mc:Fallback>
                <p:oleObj name="Слайд think-cell" r:id="rId6" imgW="360" imgH="360" progId="TCLayout.ActiveDocument.1">
                  <p:embed/>
                  <p:pic>
                    <p:nvPicPr>
                      <p:cNvPr id="15" name="Объект 1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Текст 12"/>
          <p:cNvSpPr>
            <a:spLocks noGrp="1"/>
          </p:cNvSpPr>
          <p:nvPr>
            <p:ph type="body" sz="quarter" idx="14"/>
          </p:nvPr>
        </p:nvSpPr>
        <p:spPr>
          <a:xfrm>
            <a:off x="334435" y="1628800"/>
            <a:ext cx="5257510" cy="4320480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 i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4" name="Текст 12"/>
          <p:cNvSpPr>
            <a:spLocks noGrp="1"/>
          </p:cNvSpPr>
          <p:nvPr>
            <p:ph type="body" sz="quarter" idx="15"/>
          </p:nvPr>
        </p:nvSpPr>
        <p:spPr>
          <a:xfrm>
            <a:off x="6600058" y="1628800"/>
            <a:ext cx="5257511" cy="4320480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7" name="AutoShape 8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 rot="5400000">
            <a:off x="4059448" y="3665353"/>
            <a:ext cx="4176464" cy="391393"/>
          </a:xfrm>
          <a:prstGeom prst="triangle">
            <a:avLst>
              <a:gd name="adj" fmla="val 50000"/>
            </a:avLst>
          </a:prstGeom>
          <a:solidFill>
            <a:srgbClr val="B2B2B2"/>
          </a:solidFill>
          <a:ln w="9525" algn="ctr">
            <a:solidFill>
              <a:srgbClr val="B2B2B2"/>
            </a:solidFill>
            <a:miter lim="800000"/>
            <a:headEnd/>
            <a:tailEnd/>
          </a:ln>
        </p:spPr>
        <p:txBody>
          <a:bodyPr wrap="none" lIns="91434" tIns="45718" rIns="91434" bIns="45718" anchor="ctr"/>
          <a:lstStyle/>
          <a:p>
            <a:pPr algn="ctr"/>
            <a:endParaRPr lang="ru-RU" b="0">
              <a:solidFill>
                <a:srgbClr val="000000"/>
              </a:solidFill>
            </a:endParaRPr>
          </a:p>
        </p:txBody>
      </p:sp>
      <p:sp>
        <p:nvSpPr>
          <p:cNvPr id="19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334434" y="1268760"/>
            <a:ext cx="5257512" cy="360040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F3696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21" name="Текст 7"/>
          <p:cNvSpPr>
            <a:spLocks noGrp="1"/>
          </p:cNvSpPr>
          <p:nvPr>
            <p:ph type="body" sz="quarter" idx="18" hasCustomPrompt="1"/>
          </p:nvPr>
        </p:nvSpPr>
        <p:spPr>
          <a:xfrm>
            <a:off x="6596921" y="1268760"/>
            <a:ext cx="5257512" cy="360040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F3696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857911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  <p:sp>
        <p:nvSpPr>
          <p:cNvPr id="34" name="AutoShape 8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gray">
          <a:xfrm rot="5400000">
            <a:off x="4059448" y="3665353"/>
            <a:ext cx="4176464" cy="391393"/>
          </a:xfrm>
          <a:prstGeom prst="triangle">
            <a:avLst>
              <a:gd name="adj" fmla="val 50000"/>
            </a:avLst>
          </a:prstGeom>
          <a:solidFill>
            <a:srgbClr val="B2B2B2"/>
          </a:solidFill>
          <a:ln w="9525" algn="ctr">
            <a:solidFill>
              <a:srgbClr val="B2B2B2"/>
            </a:solidFill>
            <a:miter lim="800000"/>
            <a:headEnd/>
            <a:tailEnd/>
          </a:ln>
        </p:spPr>
        <p:txBody>
          <a:bodyPr wrap="none" lIns="91434" tIns="45718" rIns="91434" bIns="45718" anchor="ctr"/>
          <a:lstStyle/>
          <a:p>
            <a:pPr algn="ctr"/>
            <a:endParaRPr lang="ru-RU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3338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Пере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0" y="1340768"/>
            <a:ext cx="12192000" cy="1830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>
            <a:normAutofit/>
          </a:bodyPr>
          <a:lstStyle>
            <a:lvl1pPr algn="ctr">
              <a:defRPr sz="4400" b="1">
                <a:solidFill>
                  <a:srgbClr val="294790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42" name="Прямая соединительная линия 41"/>
          <p:cNvCxnSpPr/>
          <p:nvPr userDrawn="1"/>
        </p:nvCxnSpPr>
        <p:spPr>
          <a:xfrm>
            <a:off x="0" y="5193184"/>
            <a:ext cx="1080000" cy="0"/>
          </a:xfrm>
          <a:prstGeom prst="line">
            <a:avLst/>
          </a:prstGeom>
          <a:solidFill>
            <a:srgbClr val="AE2C25"/>
          </a:solidFill>
          <a:ln w="22225">
            <a:solidFill>
              <a:srgbClr val="FC0652"/>
            </a:solidFill>
            <a:miter lim="800000"/>
            <a:headEnd type="none" w="med" len="med"/>
            <a:tailEnd type="none"/>
          </a:ln>
        </p:spPr>
      </p:cxnSp>
      <p:cxnSp>
        <p:nvCxnSpPr>
          <p:cNvPr id="43" name="Прямая соединительная линия 42"/>
          <p:cNvCxnSpPr/>
          <p:nvPr userDrawn="1"/>
        </p:nvCxnSpPr>
        <p:spPr>
          <a:xfrm>
            <a:off x="0" y="5178146"/>
            <a:ext cx="1080000" cy="0"/>
          </a:xfrm>
          <a:prstGeom prst="line">
            <a:avLst/>
          </a:prstGeom>
          <a:solidFill>
            <a:srgbClr val="AE2C25"/>
          </a:solidFill>
          <a:ln w="28575">
            <a:solidFill>
              <a:srgbClr val="2F3696"/>
            </a:solidFill>
            <a:miter lim="800000"/>
            <a:headEnd type="none" w="med" len="med"/>
            <a:tailEnd type="none"/>
          </a:ln>
        </p:spPr>
      </p:cxnSp>
    </p:spTree>
    <p:extLst>
      <p:ext uri="{BB962C8B-B14F-4D97-AF65-F5344CB8AC3E}">
        <p14:creationId xmlns:p14="http://schemas.microsoft.com/office/powerpoint/2010/main" val="281595196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Баз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56271549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5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4" name="Объект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ru-RU" sz="1800" b="0" i="0" baseline="0" dirty="0" err="1">
              <a:solidFill>
                <a:schemeClr val="bg1"/>
              </a:solidFill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3" name="Текст 8"/>
          <p:cNvSpPr>
            <a:spLocks noGrp="1"/>
          </p:cNvSpPr>
          <p:nvPr>
            <p:ph type="body" sz="quarter" idx="12" hasCustomPrompt="1"/>
          </p:nvPr>
        </p:nvSpPr>
        <p:spPr>
          <a:xfrm>
            <a:off x="334433" y="6309320"/>
            <a:ext cx="8857911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332086"/>
            <a:ext cx="11520000" cy="7858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772454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Пере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3598754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1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0" y="1598935"/>
            <a:ext cx="12192000" cy="1830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>
            <a:normAutofit/>
          </a:bodyPr>
          <a:lstStyle>
            <a:lvl1pPr algn="ctr">
              <a:defRPr sz="5400" b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5" name="Прямая соединительная линия 4"/>
          <p:cNvCxnSpPr/>
          <p:nvPr userDrawn="1"/>
        </p:nvCxnSpPr>
        <p:spPr>
          <a:xfrm>
            <a:off x="4655840" y="4932770"/>
            <a:ext cx="7560000" cy="0"/>
          </a:xfrm>
          <a:prstGeom prst="line">
            <a:avLst/>
          </a:prstGeom>
          <a:solidFill>
            <a:srgbClr val="AE2C25"/>
          </a:solidFill>
          <a:ln w="22225">
            <a:solidFill>
              <a:srgbClr val="FC0652"/>
            </a:solidFill>
            <a:miter lim="800000"/>
            <a:headEnd type="none" w="med" len="med"/>
            <a:tailEnd type="none"/>
          </a:ln>
        </p:spPr>
      </p:cxnSp>
      <p:cxnSp>
        <p:nvCxnSpPr>
          <p:cNvPr id="6" name="Прямая соединительная линия 5"/>
          <p:cNvCxnSpPr/>
          <p:nvPr userDrawn="1"/>
        </p:nvCxnSpPr>
        <p:spPr>
          <a:xfrm>
            <a:off x="4655840" y="4917732"/>
            <a:ext cx="7560000" cy="0"/>
          </a:xfrm>
          <a:prstGeom prst="line">
            <a:avLst/>
          </a:prstGeom>
          <a:solidFill>
            <a:srgbClr val="AE2C25"/>
          </a:solidFill>
          <a:ln w="28575">
            <a:solidFill>
              <a:srgbClr val="2F3696"/>
            </a:solidFill>
            <a:miter lim="800000"/>
            <a:headEnd type="none" w="med" len="med"/>
            <a:tailEnd type="none"/>
          </a:ln>
        </p:spPr>
      </p:cxnSp>
      <p:grpSp>
        <p:nvGrpSpPr>
          <p:cNvPr id="7" name="Группа 6"/>
          <p:cNvGrpSpPr/>
          <p:nvPr userDrawn="1"/>
        </p:nvGrpSpPr>
        <p:grpSpPr>
          <a:xfrm>
            <a:off x="1487488" y="4642666"/>
            <a:ext cx="2808312" cy="1039958"/>
            <a:chOff x="1487488" y="4642666"/>
            <a:chExt cx="3528392" cy="1306614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87488" y="4642666"/>
              <a:ext cx="3528392" cy="837581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7767" y="5582108"/>
              <a:ext cx="993054" cy="367172"/>
            </a:xfrm>
            <a:prstGeom prst="rect">
              <a:avLst/>
            </a:prstGeom>
          </p:spPr>
        </p:pic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0" y="4932770"/>
            <a:ext cx="1080000" cy="0"/>
          </a:xfrm>
          <a:prstGeom prst="line">
            <a:avLst/>
          </a:prstGeom>
          <a:solidFill>
            <a:srgbClr val="AE2C25"/>
          </a:solidFill>
          <a:ln w="22225">
            <a:solidFill>
              <a:srgbClr val="FC0652"/>
            </a:solidFill>
            <a:miter lim="800000"/>
            <a:headEnd type="none" w="med" len="med"/>
            <a:tailEnd type="none"/>
          </a:ln>
        </p:spPr>
      </p:cxnSp>
      <p:cxnSp>
        <p:nvCxnSpPr>
          <p:cNvPr id="12" name="Прямая соединительная линия 11"/>
          <p:cNvCxnSpPr/>
          <p:nvPr userDrawn="1"/>
        </p:nvCxnSpPr>
        <p:spPr>
          <a:xfrm>
            <a:off x="0" y="4917732"/>
            <a:ext cx="1080000" cy="0"/>
          </a:xfrm>
          <a:prstGeom prst="line">
            <a:avLst/>
          </a:prstGeom>
          <a:solidFill>
            <a:srgbClr val="AE2C25"/>
          </a:solidFill>
          <a:ln w="28575">
            <a:solidFill>
              <a:srgbClr val="2F3696"/>
            </a:solidFill>
            <a:miter lim="800000"/>
            <a:headEnd type="none" w="med" len="med"/>
            <a:tailEnd type="none"/>
          </a:ln>
        </p:spPr>
      </p:cxnSp>
    </p:spTree>
    <p:extLst>
      <p:ext uri="{BB962C8B-B14F-4D97-AF65-F5344CB8AC3E}">
        <p14:creationId xmlns:p14="http://schemas.microsoft.com/office/powerpoint/2010/main" val="35879856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47220441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5" name="Слайд think-cell" r:id="rId4" imgW="416" imgH="416" progId="TCLayout.ActiveDocument.1">
                  <p:embed/>
                </p:oleObj>
              </mc:Choice>
              <mc:Fallback>
                <p:oleObj name="Слайд think-cell" r:id="rId4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Текст 10"/>
          <p:cNvSpPr>
            <a:spLocks noGrp="1"/>
          </p:cNvSpPr>
          <p:nvPr>
            <p:ph type="body" sz="quarter" idx="12"/>
          </p:nvPr>
        </p:nvSpPr>
        <p:spPr>
          <a:xfrm>
            <a:off x="334433" y="1052736"/>
            <a:ext cx="11520000" cy="4896544"/>
          </a:xfrm>
        </p:spPr>
        <p:txBody>
          <a:bodyPr/>
          <a:lstStyle>
            <a:lvl1pPr>
              <a:spcBef>
                <a:spcPts val="600"/>
              </a:spcBef>
              <a:buClr>
                <a:srgbClr val="2D3494"/>
              </a:buClr>
              <a:defRPr sz="1400" b="0" i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spcBef>
                <a:spcPts val="600"/>
              </a:spcBef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929919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674786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9" name="Слайд think-cell" r:id="rId4" imgW="353" imgH="353" progId="TCLayout.ActiveDocument.1">
                  <p:embed/>
                </p:oleObj>
              </mc:Choice>
              <mc:Fallback>
                <p:oleObj name="Слайд think-cell" r:id="rId4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Текст 11"/>
          <p:cNvSpPr>
            <a:spLocks noGrp="1"/>
          </p:cNvSpPr>
          <p:nvPr>
            <p:ph type="body" sz="quarter" idx="16" hasCustomPrompt="1"/>
          </p:nvPr>
        </p:nvSpPr>
        <p:spPr>
          <a:xfrm>
            <a:off x="1487488" y="1591629"/>
            <a:ext cx="8712968" cy="360363"/>
          </a:xfrm>
          <a:noFill/>
          <a:ln>
            <a:noFill/>
          </a:ln>
        </p:spPr>
        <p:txBody>
          <a:bodyPr anchor="ctr"/>
          <a:lstStyle>
            <a:lvl1pPr algn="l">
              <a:defRPr sz="1400" b="1">
                <a:solidFill>
                  <a:srgbClr val="2F3696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Название главы</a:t>
            </a:r>
          </a:p>
        </p:txBody>
      </p:sp>
      <p:sp>
        <p:nvSpPr>
          <p:cNvPr id="20" name="Текст 11"/>
          <p:cNvSpPr>
            <a:spLocks noGrp="1"/>
          </p:cNvSpPr>
          <p:nvPr>
            <p:ph type="body" sz="quarter" idx="18" hasCustomPrompt="1"/>
          </p:nvPr>
        </p:nvSpPr>
        <p:spPr>
          <a:xfrm>
            <a:off x="1487488" y="3140645"/>
            <a:ext cx="8712968" cy="360363"/>
          </a:xfrm>
          <a:noFill/>
        </p:spPr>
        <p:txBody>
          <a:bodyPr anchor="ctr"/>
          <a:lstStyle>
            <a:lvl1pPr algn="l">
              <a:defRPr sz="1400" b="1">
                <a:solidFill>
                  <a:srgbClr val="2F3696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Название следующей главы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2135560" y="2097944"/>
            <a:ext cx="8064896" cy="864368"/>
          </a:xfrm>
        </p:spPr>
        <p:txBody>
          <a:bodyPr/>
          <a:lstStyle>
            <a:lvl1pPr>
              <a:defRPr sz="1400" b="1">
                <a:solidFill>
                  <a:srgbClr val="2F3696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Название слайда</a:t>
            </a:r>
          </a:p>
        </p:txBody>
      </p:sp>
      <p:sp>
        <p:nvSpPr>
          <p:cNvPr id="13" name="Текст 2"/>
          <p:cNvSpPr>
            <a:spLocks noGrp="1"/>
          </p:cNvSpPr>
          <p:nvPr>
            <p:ph type="body" sz="quarter" idx="20" hasCustomPrompt="1"/>
          </p:nvPr>
        </p:nvSpPr>
        <p:spPr>
          <a:xfrm>
            <a:off x="2138852" y="3641656"/>
            <a:ext cx="8061604" cy="86436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Tx/>
              <a:buFont typeface="Arial" pitchFamily="34" charset="0"/>
              <a:buNone/>
              <a:tabLst/>
              <a:defRPr sz="1400" b="1">
                <a:solidFill>
                  <a:srgbClr val="2F3696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Tx/>
              <a:buFont typeface="Arial" pitchFamily="34" charset="0"/>
              <a:buNone/>
              <a:tabLst/>
              <a:defRPr/>
            </a:pPr>
            <a:r>
              <a:rPr lang="ru-RU" dirty="0"/>
              <a:t>Название слайда</a:t>
            </a:r>
          </a:p>
        </p:txBody>
      </p:sp>
      <p:sp>
        <p:nvSpPr>
          <p:cNvPr id="15" name="Текст 2"/>
          <p:cNvSpPr>
            <a:spLocks noGrp="1"/>
          </p:cNvSpPr>
          <p:nvPr>
            <p:ph type="body" sz="quarter" idx="21" hasCustomPrompt="1"/>
          </p:nvPr>
        </p:nvSpPr>
        <p:spPr>
          <a:xfrm>
            <a:off x="10200456" y="1591629"/>
            <a:ext cx="603572" cy="362477"/>
          </a:xfrm>
        </p:spPr>
        <p:txBody>
          <a:bodyPr/>
          <a:lstStyle>
            <a:lvl1pPr algn="ctr">
              <a:defRPr sz="1400" b="1">
                <a:solidFill>
                  <a:srgbClr val="2F3696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6" name="Текст 2"/>
          <p:cNvSpPr>
            <a:spLocks noGrp="1"/>
          </p:cNvSpPr>
          <p:nvPr>
            <p:ph type="body" sz="quarter" idx="22" hasCustomPrompt="1"/>
          </p:nvPr>
        </p:nvSpPr>
        <p:spPr>
          <a:xfrm>
            <a:off x="10200456" y="3139587"/>
            <a:ext cx="603572" cy="362477"/>
          </a:xfrm>
        </p:spPr>
        <p:txBody>
          <a:bodyPr/>
          <a:lstStyle>
            <a:lvl1pPr algn="ctr">
              <a:defRPr sz="1400" b="1">
                <a:solidFill>
                  <a:srgbClr val="2F3696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7" name="Текст 2"/>
          <p:cNvSpPr>
            <a:spLocks noGrp="1"/>
          </p:cNvSpPr>
          <p:nvPr>
            <p:ph type="body" sz="quarter" idx="23" hasCustomPrompt="1"/>
          </p:nvPr>
        </p:nvSpPr>
        <p:spPr>
          <a:xfrm>
            <a:off x="10202386" y="2097943"/>
            <a:ext cx="601642" cy="864369"/>
          </a:xfrm>
        </p:spPr>
        <p:txBody>
          <a:bodyPr/>
          <a:lstStyle>
            <a:lvl1pPr algn="ctr">
              <a:defRPr sz="1400" b="1">
                <a:solidFill>
                  <a:srgbClr val="2F3696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№</a:t>
            </a:r>
          </a:p>
          <a:p>
            <a:pPr lvl="0"/>
            <a:endParaRPr lang="ru-RU" dirty="0"/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24" hasCustomPrompt="1"/>
          </p:nvPr>
        </p:nvSpPr>
        <p:spPr>
          <a:xfrm>
            <a:off x="10200456" y="3641126"/>
            <a:ext cx="603572" cy="865427"/>
          </a:xfrm>
        </p:spPr>
        <p:txBody>
          <a:bodyPr/>
          <a:lstStyle>
            <a:lvl1pPr algn="ctr">
              <a:defRPr sz="1400" b="1">
                <a:solidFill>
                  <a:srgbClr val="2F3696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785903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852704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3" name="Слайд think-cell" r:id="rId4" imgW="353" imgH="353" progId="TCLayout.ActiveDocument.1">
                  <p:embed/>
                </p:oleObj>
              </mc:Choice>
              <mc:Fallback>
                <p:oleObj name="Слайд think-cell" r:id="rId4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Текст 11"/>
          <p:cNvSpPr>
            <a:spLocks noGrp="1"/>
          </p:cNvSpPr>
          <p:nvPr>
            <p:ph type="body" sz="quarter" idx="16" hasCustomPrompt="1"/>
          </p:nvPr>
        </p:nvSpPr>
        <p:spPr>
          <a:xfrm>
            <a:off x="1487488" y="1591629"/>
            <a:ext cx="9316540" cy="360363"/>
          </a:xfrm>
          <a:noFill/>
          <a:ln>
            <a:noFill/>
          </a:ln>
        </p:spPr>
        <p:txBody>
          <a:bodyPr anchor="ctr"/>
          <a:lstStyle>
            <a:lvl1pPr algn="l">
              <a:defRPr sz="1400" b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Название главы</a:t>
            </a:r>
          </a:p>
        </p:txBody>
      </p:sp>
      <p:sp>
        <p:nvSpPr>
          <p:cNvPr id="20" name="Текст 11"/>
          <p:cNvSpPr>
            <a:spLocks noGrp="1"/>
          </p:cNvSpPr>
          <p:nvPr>
            <p:ph type="body" sz="quarter" idx="18" hasCustomPrompt="1"/>
          </p:nvPr>
        </p:nvSpPr>
        <p:spPr>
          <a:xfrm>
            <a:off x="1485173" y="2132856"/>
            <a:ext cx="9316540" cy="360363"/>
          </a:xfrm>
          <a:noFill/>
        </p:spPr>
        <p:txBody>
          <a:bodyPr anchor="ctr"/>
          <a:lstStyle>
            <a:lvl1pPr algn="l"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Название следующей главы</a:t>
            </a:r>
          </a:p>
        </p:txBody>
      </p:sp>
      <p:sp>
        <p:nvSpPr>
          <p:cNvPr id="15" name="Текст 2"/>
          <p:cNvSpPr>
            <a:spLocks noGrp="1"/>
          </p:cNvSpPr>
          <p:nvPr>
            <p:ph type="body" sz="quarter" idx="21" hasCustomPrompt="1"/>
          </p:nvPr>
        </p:nvSpPr>
        <p:spPr>
          <a:xfrm>
            <a:off x="10200456" y="1591629"/>
            <a:ext cx="603572" cy="362477"/>
          </a:xfrm>
        </p:spPr>
        <p:txBody>
          <a:bodyPr/>
          <a:lstStyle>
            <a:lvl1pPr algn="ctr"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6" name="Текст 2"/>
          <p:cNvSpPr>
            <a:spLocks noGrp="1"/>
          </p:cNvSpPr>
          <p:nvPr>
            <p:ph type="body" sz="quarter" idx="22" hasCustomPrompt="1"/>
          </p:nvPr>
        </p:nvSpPr>
        <p:spPr>
          <a:xfrm>
            <a:off x="10198141" y="2131798"/>
            <a:ext cx="603572" cy="362477"/>
          </a:xfrm>
        </p:spPr>
        <p:txBody>
          <a:bodyPr/>
          <a:lstStyle>
            <a:lvl1pPr algn="ctr"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4" name="Текст 11"/>
          <p:cNvSpPr>
            <a:spLocks noGrp="1"/>
          </p:cNvSpPr>
          <p:nvPr>
            <p:ph type="body" sz="quarter" idx="23" hasCustomPrompt="1"/>
          </p:nvPr>
        </p:nvSpPr>
        <p:spPr>
          <a:xfrm>
            <a:off x="1485173" y="2671967"/>
            <a:ext cx="9316540" cy="360363"/>
          </a:xfrm>
          <a:noFill/>
        </p:spPr>
        <p:txBody>
          <a:bodyPr anchor="ctr"/>
          <a:lstStyle>
            <a:lvl1pPr algn="l"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Название следующей главы</a:t>
            </a:r>
          </a:p>
        </p:txBody>
      </p:sp>
      <p:sp>
        <p:nvSpPr>
          <p:cNvPr id="21" name="Текст 2"/>
          <p:cNvSpPr>
            <a:spLocks noGrp="1"/>
          </p:cNvSpPr>
          <p:nvPr>
            <p:ph type="body" sz="quarter" idx="24" hasCustomPrompt="1"/>
          </p:nvPr>
        </p:nvSpPr>
        <p:spPr>
          <a:xfrm>
            <a:off x="10198141" y="2670909"/>
            <a:ext cx="603572" cy="362477"/>
          </a:xfrm>
        </p:spPr>
        <p:txBody>
          <a:bodyPr/>
          <a:lstStyle>
            <a:lvl1pPr algn="ctr"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22" name="Текст 11"/>
          <p:cNvSpPr>
            <a:spLocks noGrp="1"/>
          </p:cNvSpPr>
          <p:nvPr>
            <p:ph type="body" sz="quarter" idx="25" hasCustomPrompt="1"/>
          </p:nvPr>
        </p:nvSpPr>
        <p:spPr>
          <a:xfrm>
            <a:off x="1485173" y="3210020"/>
            <a:ext cx="9316540" cy="360363"/>
          </a:xfrm>
          <a:noFill/>
        </p:spPr>
        <p:txBody>
          <a:bodyPr anchor="ctr"/>
          <a:lstStyle>
            <a:lvl1pPr algn="l"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Название следующей главы</a:t>
            </a:r>
          </a:p>
        </p:txBody>
      </p:sp>
      <p:sp>
        <p:nvSpPr>
          <p:cNvPr id="23" name="Текст 2"/>
          <p:cNvSpPr>
            <a:spLocks noGrp="1"/>
          </p:cNvSpPr>
          <p:nvPr>
            <p:ph type="body" sz="quarter" idx="26" hasCustomPrompt="1"/>
          </p:nvPr>
        </p:nvSpPr>
        <p:spPr>
          <a:xfrm>
            <a:off x="10198141" y="3208962"/>
            <a:ext cx="603572" cy="362477"/>
          </a:xfrm>
        </p:spPr>
        <p:txBody>
          <a:bodyPr/>
          <a:lstStyle>
            <a:lvl1pPr algn="ctr"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857911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1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20612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+2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75912482"/>
              </p:ext>
            </p:extLst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7" name="Слайд think-cell" r:id="rId4" imgW="360" imgH="360" progId="TCLayout.ActiveDocument.1">
                  <p:embed/>
                </p:oleObj>
              </mc:Choice>
              <mc:Fallback>
                <p:oleObj name="Слайд think-cell" r:id="rId4" imgW="360" imgH="360" progId="TCLayout.ActiveDocument.1">
                  <p:embed/>
                  <p:pic>
                    <p:nvPicPr>
                      <p:cNvPr id="0" name="Picture 1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Текст 12"/>
          <p:cNvSpPr>
            <a:spLocks noGrp="1"/>
          </p:cNvSpPr>
          <p:nvPr>
            <p:ph type="body" sz="quarter" idx="15"/>
          </p:nvPr>
        </p:nvSpPr>
        <p:spPr>
          <a:xfrm>
            <a:off x="334434" y="1628800"/>
            <a:ext cx="5568951" cy="4320480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endParaRPr lang="ru-RU" dirty="0"/>
          </a:p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9" name="Текст 12"/>
          <p:cNvSpPr>
            <a:spLocks noGrp="1"/>
          </p:cNvSpPr>
          <p:nvPr>
            <p:ph type="body" sz="quarter" idx="16"/>
          </p:nvPr>
        </p:nvSpPr>
        <p:spPr>
          <a:xfrm>
            <a:off x="6288617" y="1628800"/>
            <a:ext cx="5568951" cy="1728191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endParaRPr lang="ru-RU" dirty="0"/>
          </a:p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0" name="Текст 12"/>
          <p:cNvSpPr>
            <a:spLocks noGrp="1"/>
          </p:cNvSpPr>
          <p:nvPr>
            <p:ph type="body" sz="quarter" idx="17"/>
          </p:nvPr>
        </p:nvSpPr>
        <p:spPr>
          <a:xfrm>
            <a:off x="6288617" y="4005064"/>
            <a:ext cx="5568951" cy="1944216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endParaRPr lang="ru-RU" dirty="0"/>
          </a:p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9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334433" y="1268760"/>
            <a:ext cx="5568952" cy="360040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21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6288618" y="1268760"/>
            <a:ext cx="5568952" cy="360040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22" name="Текст 7"/>
          <p:cNvSpPr>
            <a:spLocks noGrp="1"/>
          </p:cNvSpPr>
          <p:nvPr>
            <p:ph type="body" sz="quarter" idx="21" hasCustomPrompt="1"/>
          </p:nvPr>
        </p:nvSpPr>
        <p:spPr>
          <a:xfrm>
            <a:off x="6285481" y="3645023"/>
            <a:ext cx="5568952" cy="360039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857911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139405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1" name="Слайд think-cell" r:id="rId4" imgW="353" imgH="353" progId="TCLayout.ActiveDocument.1">
                  <p:embed/>
                </p:oleObj>
              </mc:Choice>
              <mc:Fallback>
                <p:oleObj name="Слайд think-cell" r:id="rId4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5719853" y="1052736"/>
            <a:ext cx="6121400" cy="4896252"/>
          </a:xfrm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7"/>
          </p:nvPr>
        </p:nvSpPr>
        <p:spPr>
          <a:xfrm>
            <a:off x="334963" y="1052742"/>
            <a:ext cx="5113337" cy="4896537"/>
          </a:xfrm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929919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47384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512000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5" name="Слайд think-cell" r:id="rId4" imgW="353" imgH="353" progId="TCLayout.ActiveDocument.1">
                  <p:embed/>
                </p:oleObj>
              </mc:Choice>
              <mc:Fallback>
                <p:oleObj name="Слайд think-cell" r:id="rId4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334433" y="1047150"/>
            <a:ext cx="6121400" cy="4896252"/>
          </a:xfrm>
        </p:spPr>
        <p:txBody>
          <a:bodyPr/>
          <a:lstStyle>
            <a:lvl1pP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7"/>
          </p:nvPr>
        </p:nvSpPr>
        <p:spPr>
          <a:xfrm>
            <a:off x="6736863" y="1047150"/>
            <a:ext cx="5113337" cy="4896537"/>
          </a:xfrm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929919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20278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171959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9" name="Слайд think-cell" r:id="rId4" imgW="353" imgH="353" progId="TCLayout.ActiveDocument.1">
                  <p:embed/>
                </p:oleObj>
              </mc:Choice>
              <mc:Fallback>
                <p:oleObj name="Слайд think-cell" r:id="rId4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Текст 8"/>
          <p:cNvSpPr>
            <a:spLocks noGrp="1"/>
          </p:cNvSpPr>
          <p:nvPr>
            <p:ph type="body" sz="quarter" idx="17"/>
          </p:nvPr>
        </p:nvSpPr>
        <p:spPr>
          <a:xfrm>
            <a:off x="334963" y="1052742"/>
            <a:ext cx="5113337" cy="4896537"/>
          </a:xfrm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sz="quarter" idx="18"/>
          </p:nvPr>
        </p:nvSpPr>
        <p:spPr>
          <a:xfrm>
            <a:off x="5808663" y="1052513"/>
            <a:ext cx="6045200" cy="4897437"/>
          </a:xfrm>
        </p:spPr>
        <p:txBody>
          <a:bodyPr/>
          <a:lstStyle>
            <a:lvl1pP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785903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477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'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6" name="Слайд think-cell" r:id="rId4" imgW="360" imgH="360" progId="TCLayout.ActiveDocument.1">
                  <p:embed/>
                </p:oleObj>
              </mc:Choice>
              <mc:Fallback>
                <p:oleObj name="Слайд think-cell" r:id="rId4" imgW="360" imgH="360" progId="TCLayout.ActiveDocument.1">
                  <p:embed/>
                  <p:pic>
                    <p:nvPicPr>
                      <p:cNvPr id="15" name="Объект 1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Текст 12"/>
          <p:cNvSpPr>
            <a:spLocks noGrp="1"/>
          </p:cNvSpPr>
          <p:nvPr>
            <p:ph type="body" sz="quarter" idx="14"/>
          </p:nvPr>
        </p:nvSpPr>
        <p:spPr>
          <a:xfrm>
            <a:off x="334432" y="1628800"/>
            <a:ext cx="7488000" cy="4320480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4" name="Текст 12"/>
          <p:cNvSpPr>
            <a:spLocks noGrp="1"/>
          </p:cNvSpPr>
          <p:nvPr>
            <p:ph type="body" sz="quarter" idx="15"/>
          </p:nvPr>
        </p:nvSpPr>
        <p:spPr>
          <a:xfrm>
            <a:off x="8208000" y="1628800"/>
            <a:ext cx="3648000" cy="4320480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9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334432" y="1268760"/>
            <a:ext cx="7488000" cy="360040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30" name="Текст 7"/>
          <p:cNvSpPr>
            <a:spLocks noGrp="1"/>
          </p:cNvSpPr>
          <p:nvPr>
            <p:ph type="body" sz="quarter" idx="18" hasCustomPrompt="1"/>
          </p:nvPr>
        </p:nvSpPr>
        <p:spPr>
          <a:xfrm>
            <a:off x="8208000" y="1268760"/>
            <a:ext cx="3649570" cy="360040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857911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07380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420846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3" name="Слайд think-cell" r:id="rId4" imgW="353" imgH="353" progId="TCLayout.ActiveDocument.1">
                  <p:embed/>
                </p:oleObj>
              </mc:Choice>
              <mc:Fallback>
                <p:oleObj name="Слайд think-cell" r:id="rId4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Таблица 3"/>
          <p:cNvSpPr>
            <a:spLocks noGrp="1"/>
          </p:cNvSpPr>
          <p:nvPr>
            <p:ph type="tbl" sz="quarter" idx="18"/>
          </p:nvPr>
        </p:nvSpPr>
        <p:spPr>
          <a:xfrm>
            <a:off x="334433" y="1052513"/>
            <a:ext cx="11519999" cy="4897437"/>
          </a:xfrm>
        </p:spPr>
        <p:txBody>
          <a:bodyPr/>
          <a:lstStyle>
            <a:lvl1pP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7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929919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87018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пасибо за вним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712743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7" name="Слайд think-cell" r:id="rId4" imgW="353" imgH="353" progId="TCLayout.ActiveDocument.1">
                  <p:embed/>
                </p:oleObj>
              </mc:Choice>
              <mc:Fallback>
                <p:oleObj name="Слайд think-cell" r:id="rId4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0" y="1772816"/>
            <a:ext cx="12192000" cy="1830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>
            <a:normAutofit/>
          </a:bodyPr>
          <a:lstStyle>
            <a:lvl1pPr algn="ctr">
              <a:defRPr sz="5400" b="1">
                <a:solidFill>
                  <a:srgbClr val="2F3696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ТЕКСТ</a:t>
            </a:r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4655840" y="4932770"/>
            <a:ext cx="7560000" cy="0"/>
          </a:xfrm>
          <a:prstGeom prst="line">
            <a:avLst/>
          </a:prstGeom>
          <a:solidFill>
            <a:srgbClr val="AE2C25"/>
          </a:solidFill>
          <a:ln w="22225">
            <a:solidFill>
              <a:srgbClr val="FC0652"/>
            </a:solidFill>
            <a:miter lim="800000"/>
            <a:headEnd type="none" w="med" len="med"/>
            <a:tailEnd type="none"/>
          </a:ln>
        </p:spPr>
      </p:cxnSp>
      <p:cxnSp>
        <p:nvCxnSpPr>
          <p:cNvPr id="5" name="Прямая соединительная линия 4"/>
          <p:cNvCxnSpPr/>
          <p:nvPr userDrawn="1"/>
        </p:nvCxnSpPr>
        <p:spPr>
          <a:xfrm>
            <a:off x="4655840" y="4917732"/>
            <a:ext cx="7560000" cy="0"/>
          </a:xfrm>
          <a:prstGeom prst="line">
            <a:avLst/>
          </a:prstGeom>
          <a:solidFill>
            <a:srgbClr val="AE2C25"/>
          </a:solidFill>
          <a:ln w="28575">
            <a:solidFill>
              <a:srgbClr val="2F3696"/>
            </a:solidFill>
            <a:miter lim="800000"/>
            <a:headEnd type="none" w="med" len="med"/>
            <a:tailEnd type="none"/>
          </a:ln>
        </p:spPr>
      </p:cxnSp>
      <p:grpSp>
        <p:nvGrpSpPr>
          <p:cNvPr id="6" name="Группа 5"/>
          <p:cNvGrpSpPr/>
          <p:nvPr userDrawn="1"/>
        </p:nvGrpSpPr>
        <p:grpSpPr>
          <a:xfrm>
            <a:off x="1487488" y="4642666"/>
            <a:ext cx="2808312" cy="1039958"/>
            <a:chOff x="1487488" y="4642666"/>
            <a:chExt cx="3528392" cy="1306614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87488" y="4642666"/>
              <a:ext cx="3528392" cy="837581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7767" y="5582108"/>
              <a:ext cx="993054" cy="367172"/>
            </a:xfrm>
            <a:prstGeom prst="rect">
              <a:avLst/>
            </a:prstGeom>
          </p:spPr>
        </p:pic>
      </p:grpSp>
      <p:cxnSp>
        <p:nvCxnSpPr>
          <p:cNvPr id="10" name="Прямая соединительная линия 9"/>
          <p:cNvCxnSpPr/>
          <p:nvPr userDrawn="1"/>
        </p:nvCxnSpPr>
        <p:spPr>
          <a:xfrm>
            <a:off x="0" y="4932770"/>
            <a:ext cx="1080000" cy="0"/>
          </a:xfrm>
          <a:prstGeom prst="line">
            <a:avLst/>
          </a:prstGeom>
          <a:solidFill>
            <a:srgbClr val="AE2C25"/>
          </a:solidFill>
          <a:ln w="22225">
            <a:solidFill>
              <a:srgbClr val="FC0652"/>
            </a:solidFill>
            <a:miter lim="800000"/>
            <a:headEnd type="none" w="med" len="med"/>
            <a:tailEnd type="none"/>
          </a:ln>
        </p:spPr>
      </p:cxnSp>
      <p:cxnSp>
        <p:nvCxnSpPr>
          <p:cNvPr id="11" name="Прямая соединительная линия 10"/>
          <p:cNvCxnSpPr/>
          <p:nvPr userDrawn="1"/>
        </p:nvCxnSpPr>
        <p:spPr>
          <a:xfrm>
            <a:off x="0" y="4917732"/>
            <a:ext cx="1080000" cy="0"/>
          </a:xfrm>
          <a:prstGeom prst="line">
            <a:avLst/>
          </a:prstGeom>
          <a:solidFill>
            <a:srgbClr val="AE2C25"/>
          </a:solidFill>
          <a:ln w="28575">
            <a:solidFill>
              <a:srgbClr val="2F3696"/>
            </a:solidFill>
            <a:miter lim="800000"/>
            <a:headEnd type="none" w="med" len="med"/>
            <a:tailEnd type="none"/>
          </a:ln>
        </p:spPr>
      </p:cxnSp>
    </p:spTree>
    <p:extLst>
      <p:ext uri="{BB962C8B-B14F-4D97-AF65-F5344CB8AC3E}">
        <p14:creationId xmlns:p14="http://schemas.microsoft.com/office/powerpoint/2010/main" val="12196454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86960-17A1-4FB0-A840-1D6B144669F6}" type="datetimeFigureOut">
              <a:rPr lang="ru-RU"/>
              <a:pPr>
                <a:defRPr/>
              </a:pPr>
              <a:t>11.02.2022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E67C6-998F-45F0-9967-5082BE90ECE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5850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86960-17A1-4FB0-A840-1D6B144669F6}" type="datetimeFigureOut">
              <a:rPr lang="ru-RU"/>
              <a:pPr>
                <a:defRPr/>
              </a:pPr>
              <a:t>11.02.2022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924A1-1974-41CE-A68A-85CF2CEA92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50464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86960-17A1-4FB0-A840-1D6B144669F6}" type="datetimeFigureOut">
              <a:rPr lang="ru-RU"/>
              <a:pPr>
                <a:defRPr/>
              </a:pPr>
              <a:t>11.02.2022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2931C-113D-4F60-9BD2-C73F8B90F9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24829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86960-17A1-4FB0-A840-1D6B144669F6}" type="datetimeFigureOut">
              <a:rPr lang="ru-RU"/>
              <a:pPr>
                <a:defRPr/>
              </a:pPr>
              <a:t>11.02.2022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0BC95-D57C-4AF3-A712-49CD53936D4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0264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86960-17A1-4FB0-A840-1D6B144669F6}" type="datetimeFigureOut">
              <a:rPr lang="ru-RU"/>
              <a:pPr>
                <a:defRPr/>
              </a:pPr>
              <a:t>11.02.2022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4CF10-BD86-4862-B172-EF310988F1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69265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86960-17A1-4FB0-A840-1D6B144669F6}" type="datetimeFigureOut">
              <a:rPr lang="ru-RU"/>
              <a:pPr>
                <a:defRPr/>
              </a:pPr>
              <a:t>11.02.2022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E944B-C7D5-4E9D-A714-48A31F54192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172176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86960-17A1-4FB0-A840-1D6B144669F6}" type="datetimeFigureOut">
              <a:rPr lang="ru-RU"/>
              <a:pPr>
                <a:defRPr/>
              </a:pPr>
              <a:t>11.02.2022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7F04A-1E72-4F4A-B693-C5F7747827E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6933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86960-17A1-4FB0-A840-1D6B144669F6}" type="datetimeFigureOut">
              <a:rPr lang="ru-RU"/>
              <a:pPr>
                <a:defRPr/>
              </a:pPr>
              <a:t>11.02.2022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2159C-1FA4-4741-B069-FA006BC7FAE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2388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2'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0" name="Слайд think-cell" r:id="rId4" imgW="360" imgH="360" progId="TCLayout.ActiveDocument.1">
                  <p:embed/>
                </p:oleObj>
              </mc:Choice>
              <mc:Fallback>
                <p:oleObj name="Слайд think-cell" r:id="rId4" imgW="360" imgH="360" progId="TCLayout.ActiveDocument.1">
                  <p:embed/>
                  <p:pic>
                    <p:nvPicPr>
                      <p:cNvPr id="15" name="Объект 1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Текст 12"/>
          <p:cNvSpPr>
            <a:spLocks noGrp="1"/>
          </p:cNvSpPr>
          <p:nvPr>
            <p:ph type="body" sz="quarter" idx="14"/>
          </p:nvPr>
        </p:nvSpPr>
        <p:spPr>
          <a:xfrm>
            <a:off x="334432" y="1834235"/>
            <a:ext cx="2665224" cy="1666772"/>
          </a:xfrm>
          <a:solidFill>
            <a:srgbClr val="ABD2EF"/>
          </a:solidFill>
          <a:ln>
            <a:noFill/>
          </a:ln>
        </p:spPr>
        <p:txBody>
          <a:bodyPr/>
          <a:lstStyle>
            <a:lvl1pPr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4" name="Текст 12"/>
          <p:cNvSpPr>
            <a:spLocks noGrp="1"/>
          </p:cNvSpPr>
          <p:nvPr>
            <p:ph type="body" sz="quarter" idx="15"/>
          </p:nvPr>
        </p:nvSpPr>
        <p:spPr>
          <a:xfrm>
            <a:off x="3385223" y="1834235"/>
            <a:ext cx="8470777" cy="1666772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6" name="Текст 12"/>
          <p:cNvSpPr>
            <a:spLocks noGrp="1"/>
          </p:cNvSpPr>
          <p:nvPr>
            <p:ph type="body" sz="quarter" idx="18"/>
          </p:nvPr>
        </p:nvSpPr>
        <p:spPr>
          <a:xfrm>
            <a:off x="328211" y="3869808"/>
            <a:ext cx="2665224" cy="1719432"/>
          </a:xfrm>
          <a:solidFill>
            <a:srgbClr val="ABD2EF"/>
          </a:solidFill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7" name="Текст 12"/>
          <p:cNvSpPr>
            <a:spLocks noGrp="1"/>
          </p:cNvSpPr>
          <p:nvPr>
            <p:ph type="body" sz="quarter" idx="19"/>
          </p:nvPr>
        </p:nvSpPr>
        <p:spPr>
          <a:xfrm>
            <a:off x="3383655" y="3869808"/>
            <a:ext cx="8470777" cy="1719432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V="1">
            <a:off x="328211" y="3663518"/>
            <a:ext cx="11526221" cy="855"/>
          </a:xfrm>
          <a:prstGeom prst="line">
            <a:avLst/>
          </a:prstGeom>
          <a:solidFill>
            <a:srgbClr val="AE2C25"/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med" len="med"/>
            <a:tailEnd type="none"/>
          </a:ln>
        </p:spPr>
      </p:cxnSp>
      <p:sp>
        <p:nvSpPr>
          <p:cNvPr id="20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334433" y="1268760"/>
            <a:ext cx="2659002" cy="359975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22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3383655" y="1268760"/>
            <a:ext cx="8473915" cy="359975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785903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2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  <p:cxnSp>
        <p:nvCxnSpPr>
          <p:cNvPr id="38" name="Прямая соединительная линия 37"/>
          <p:cNvCxnSpPr/>
          <p:nvPr userDrawn="1"/>
        </p:nvCxnSpPr>
        <p:spPr>
          <a:xfrm flipV="1">
            <a:off x="328211" y="3663518"/>
            <a:ext cx="11526221" cy="855"/>
          </a:xfrm>
          <a:prstGeom prst="line">
            <a:avLst/>
          </a:prstGeom>
          <a:solidFill>
            <a:srgbClr val="AE2C25"/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med" len="med"/>
            <a:tailEnd type="none"/>
          </a:ln>
        </p:spPr>
      </p:cxnSp>
    </p:spTree>
    <p:extLst>
      <p:ext uri="{BB962C8B-B14F-4D97-AF65-F5344CB8AC3E}">
        <p14:creationId xmlns:p14="http://schemas.microsoft.com/office/powerpoint/2010/main" val="70517655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86960-17A1-4FB0-A840-1D6B144669F6}" type="datetimeFigureOut">
              <a:rPr lang="ru-RU"/>
              <a:pPr>
                <a:defRPr/>
              </a:pPr>
              <a:t>11.02.2022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45C6B-2CEE-4014-8007-5AA4A226AF4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34411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86960-17A1-4FB0-A840-1D6B144669F6}" type="datetimeFigureOut">
              <a:rPr lang="ru-RU"/>
              <a:pPr>
                <a:defRPr/>
              </a:pPr>
              <a:t>11.02.2022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34BD4-E454-4126-997C-B1A9DE2C860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8971206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86960-17A1-4FB0-A840-1D6B144669F6}" type="datetimeFigureOut">
              <a:rPr lang="ru-RU"/>
              <a:pPr>
                <a:defRPr/>
              </a:pPr>
              <a:t>11.02.2022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A7EB9-BB1D-46B6-86DE-C05A6920B9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480887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Баз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0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4" name="Объект 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/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>
              <a:defRPr/>
            </a:pPr>
            <a:endParaRPr lang="ru-RU" sz="1800" dirty="0" err="1">
              <a:solidFill>
                <a:schemeClr val="bg1"/>
              </a:solidFill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3" name="Текст 8"/>
          <p:cNvSpPr>
            <a:spLocks noGrp="1"/>
          </p:cNvSpPr>
          <p:nvPr>
            <p:ph type="body" sz="quarter" idx="12"/>
          </p:nvPr>
        </p:nvSpPr>
        <p:spPr>
          <a:xfrm>
            <a:off x="334434" y="6309320"/>
            <a:ext cx="8857911" cy="288000"/>
          </a:xfrm>
        </p:spPr>
        <p:txBody>
          <a:bodyPr lIns="0" tIns="0" rIns="0" bIns="0" anchor="b"/>
          <a:lstStyle>
            <a:lvl1pPr>
              <a:spcBef>
                <a:spcPts val="225"/>
              </a:spcBef>
              <a:defRPr sz="6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34433" y="332086"/>
            <a:ext cx="11520000" cy="785818"/>
          </a:xfrm>
          <a:prstGeom prst="rect">
            <a:avLst/>
          </a:prstGeom>
        </p:spPr>
        <p:txBody>
          <a:bodyPr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73313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6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5" name="Объект 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7" name="Слайд think-cell" r:id="rId7" imgW="360" imgH="360" progId="TCLayout.ActiveDocument.1">
                  <p:embed/>
                </p:oleObj>
              </mc:Choice>
              <mc:Fallback>
                <p:oleObj name="Слайд think-cell" r:id="rId7" imgW="360" imgH="360" progId="TCLayout.ActiveDocument.1">
                  <p:embed/>
                  <p:pic>
                    <p:nvPicPr>
                      <p:cNvPr id="8" name="Объект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Текст 10"/>
          <p:cNvSpPr>
            <a:spLocks noGrp="1"/>
          </p:cNvSpPr>
          <p:nvPr>
            <p:ph type="body" sz="quarter" idx="12"/>
          </p:nvPr>
        </p:nvSpPr>
        <p:spPr>
          <a:xfrm>
            <a:off x="334433" y="1052736"/>
            <a:ext cx="11520000" cy="4896544"/>
          </a:xfrm>
        </p:spPr>
        <p:txBody>
          <a:bodyPr/>
          <a:lstStyle>
            <a:lvl1pPr>
              <a:spcBef>
                <a:spcPts val="450"/>
              </a:spcBef>
              <a:buClr>
                <a:srgbClr val="2D3494"/>
              </a:buClr>
              <a:defRPr sz="1050" b="0" i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spcBef>
                <a:spcPts val="450"/>
              </a:spcBef>
              <a:buClr>
                <a:srgbClr val="2D3494"/>
              </a:buClr>
              <a:defRPr sz="105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05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05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05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3"/>
          </p:nvPr>
        </p:nvSpPr>
        <p:spPr>
          <a:xfrm>
            <a:off x="334434" y="6453336"/>
            <a:ext cx="8425863" cy="288000"/>
          </a:xfrm>
        </p:spPr>
        <p:txBody>
          <a:bodyPr lIns="0" tIns="0" rIns="0" bIns="0" anchor="b"/>
          <a:lstStyle>
            <a:lvl1pPr>
              <a:spcBef>
                <a:spcPts val="225"/>
              </a:spcBef>
              <a:defRPr sz="6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>
              <a:lnSpc>
                <a:spcPct val="100000"/>
              </a:lnSpc>
              <a:defRPr sz="15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77478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78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87466-FA10-473B-A0ED-A7D008401D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0111957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48F1D-8E5B-4ECC-8BF3-538A5AD6BE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8551039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5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22EEC-6486-430D-87F9-B1CDAEC919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1759740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4B4BC-0A9C-4385-B574-347CF2C9246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5454582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0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40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64BD-90B1-4E74-B80C-1D6B4B2502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386306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0" name="Слайд think-cell" r:id="rId5" imgW="353" imgH="353" progId="TCLayout.ActiveDocument.1">
                  <p:embed/>
                </p:oleObj>
              </mc:Choice>
              <mc:Fallback>
                <p:oleObj name="Слайд think-cell" r:id="rId5" imgW="353" imgH="353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Текст 12"/>
          <p:cNvSpPr>
            <a:spLocks noGrp="1"/>
          </p:cNvSpPr>
          <p:nvPr>
            <p:ph type="body" sz="quarter" idx="14"/>
          </p:nvPr>
        </p:nvSpPr>
        <p:spPr>
          <a:xfrm>
            <a:off x="334432" y="1834235"/>
            <a:ext cx="2665224" cy="1666772"/>
          </a:xfrm>
          <a:solidFill>
            <a:srgbClr val="ABD2EF"/>
          </a:solidFill>
          <a:ln>
            <a:noFill/>
          </a:ln>
        </p:spPr>
        <p:txBody>
          <a:bodyPr/>
          <a:lstStyle>
            <a:lvl1pPr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Текст 12"/>
          <p:cNvSpPr>
            <a:spLocks noGrp="1"/>
          </p:cNvSpPr>
          <p:nvPr>
            <p:ph type="body" sz="quarter" idx="15"/>
          </p:nvPr>
        </p:nvSpPr>
        <p:spPr>
          <a:xfrm>
            <a:off x="3385223" y="1834235"/>
            <a:ext cx="5447081" cy="1666772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2" name="Текст 12"/>
          <p:cNvSpPr>
            <a:spLocks noGrp="1"/>
          </p:cNvSpPr>
          <p:nvPr>
            <p:ph type="body" sz="quarter" idx="18"/>
          </p:nvPr>
        </p:nvSpPr>
        <p:spPr>
          <a:xfrm>
            <a:off x="328211" y="3869808"/>
            <a:ext cx="2665224" cy="1719432"/>
          </a:xfrm>
          <a:solidFill>
            <a:srgbClr val="ABD2EF"/>
          </a:solidFill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9"/>
          </p:nvPr>
        </p:nvSpPr>
        <p:spPr>
          <a:xfrm>
            <a:off x="3383655" y="3869808"/>
            <a:ext cx="5447081" cy="1719432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328211" y="3663518"/>
            <a:ext cx="11526221" cy="855"/>
          </a:xfrm>
          <a:prstGeom prst="line">
            <a:avLst/>
          </a:prstGeom>
          <a:solidFill>
            <a:srgbClr val="AE2C25"/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med" len="med"/>
            <a:tailEnd type="none"/>
          </a:ln>
        </p:spPr>
      </p:cxnSp>
      <p:sp>
        <p:nvSpPr>
          <p:cNvPr id="16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334433" y="1268760"/>
            <a:ext cx="2659002" cy="359975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17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3383655" y="1268760"/>
            <a:ext cx="5449099" cy="359975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18" name="Текст 12"/>
          <p:cNvSpPr>
            <a:spLocks noGrp="1"/>
          </p:cNvSpPr>
          <p:nvPr>
            <p:ph type="body" sz="quarter" idx="21"/>
          </p:nvPr>
        </p:nvSpPr>
        <p:spPr>
          <a:xfrm>
            <a:off x="9193913" y="1834235"/>
            <a:ext cx="2660520" cy="1666772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9" name="Текст 12"/>
          <p:cNvSpPr>
            <a:spLocks noGrp="1"/>
          </p:cNvSpPr>
          <p:nvPr>
            <p:ph type="body" sz="quarter" idx="22"/>
          </p:nvPr>
        </p:nvSpPr>
        <p:spPr>
          <a:xfrm>
            <a:off x="9192345" y="3869808"/>
            <a:ext cx="2660520" cy="1719432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0" name="Текст 7"/>
          <p:cNvSpPr>
            <a:spLocks noGrp="1"/>
          </p:cNvSpPr>
          <p:nvPr>
            <p:ph type="body" sz="quarter" idx="23" hasCustomPrompt="1"/>
          </p:nvPr>
        </p:nvSpPr>
        <p:spPr>
          <a:xfrm>
            <a:off x="9192345" y="1268760"/>
            <a:ext cx="2661506" cy="359975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21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857912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2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  <p:graphicFrame>
        <p:nvGraphicFramePr>
          <p:cNvPr id="38" name="Объект 37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1" name="Слайд think-cell" r:id="rId7" imgW="353" imgH="353" progId="TCLayout.ActiveDocument.1">
                  <p:embed/>
                </p:oleObj>
              </mc:Choice>
              <mc:Fallback>
                <p:oleObj name="Слайд think-cell" r:id="rId7" imgW="353" imgH="353" progId="TCLayout.ActiveDocument.1">
                  <p:embed/>
                  <p:pic>
                    <p:nvPicPr>
                      <p:cNvPr id="38" name="Объект 37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Прямая соединительная линия 38"/>
          <p:cNvCxnSpPr/>
          <p:nvPr userDrawn="1"/>
        </p:nvCxnSpPr>
        <p:spPr>
          <a:xfrm flipV="1">
            <a:off x="328211" y="3663518"/>
            <a:ext cx="11526221" cy="855"/>
          </a:xfrm>
          <a:prstGeom prst="line">
            <a:avLst/>
          </a:prstGeom>
          <a:solidFill>
            <a:srgbClr val="AE2C25"/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med" len="med"/>
            <a:tailEnd type="none"/>
          </a:ln>
        </p:spPr>
      </p:cxnSp>
    </p:spTree>
    <p:extLst>
      <p:ext uri="{BB962C8B-B14F-4D97-AF65-F5344CB8AC3E}">
        <p14:creationId xmlns:p14="http://schemas.microsoft.com/office/powerpoint/2010/main" val="238944376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92AE5-9A39-449D-8B99-C33E6AF8614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3885892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15CB8-B2F5-40FA-B60E-A927A7692D1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8164122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10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F1776-89B5-4085-93C7-C02D2385576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7789989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4CBF1-6A60-4416-AD96-CCE91146C2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339620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79710-0146-40C9-897B-A230C49A47A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0885831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52458-A9C2-487E-897E-9B73C3EE28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95515893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BC8BB-0AFE-4C0A-9C46-61F524FC7B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1743614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A8356-B93C-41A8-99F9-BC965156E66B}" type="datetimeFigureOut">
              <a:rPr lang="ru-RU"/>
              <a:pPr>
                <a:defRPr/>
              </a:pPr>
              <a:t>11.02.2022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D8951-35D9-4EAB-B124-BC976B766B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325957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1D4D8-512B-42E5-A95A-269AA7E84615}" type="datetimeFigureOut">
              <a:rPr lang="ru-RU"/>
              <a:pPr>
                <a:defRPr/>
              </a:pPr>
              <a:t>11.02.2022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DB051-9F07-43BC-ACD0-410C5DBFDC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870290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1575F-076F-44C9-A460-2E4F71EFB5D2}" type="datetimeFigureOut">
              <a:rPr lang="ru-RU"/>
              <a:pPr>
                <a:defRPr/>
              </a:pPr>
              <a:t>11.02.2022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D9232-C3BE-4A21-A1CC-DE52E84624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20780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2'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8" name="Слайд think-cell" r:id="rId4" imgW="360" imgH="360" progId="TCLayout.ActiveDocument.1">
                  <p:embed/>
                </p:oleObj>
              </mc:Choice>
              <mc:Fallback>
                <p:oleObj name="Слайд think-cell" r:id="rId4" imgW="360" imgH="360" progId="TCLayout.ActiveDocument.1">
                  <p:embed/>
                  <p:pic>
                    <p:nvPicPr>
                      <p:cNvPr id="15" name="Объект 1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Текст 12"/>
          <p:cNvSpPr>
            <a:spLocks noGrp="1"/>
          </p:cNvSpPr>
          <p:nvPr>
            <p:ph type="body" sz="quarter" idx="14"/>
          </p:nvPr>
        </p:nvSpPr>
        <p:spPr>
          <a:xfrm>
            <a:off x="334433" y="1814120"/>
            <a:ext cx="1441088" cy="745200"/>
          </a:xfrm>
          <a:solidFill>
            <a:srgbClr val="ABD2EF"/>
          </a:solidFill>
          <a:ln>
            <a:noFill/>
          </a:ln>
        </p:spPr>
        <p:txBody>
          <a:bodyPr anchor="ctr"/>
          <a:lstStyle>
            <a:lvl1pPr algn="ctr"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Текст 12"/>
          <p:cNvSpPr>
            <a:spLocks noGrp="1"/>
          </p:cNvSpPr>
          <p:nvPr>
            <p:ph type="body" sz="quarter" idx="21"/>
          </p:nvPr>
        </p:nvSpPr>
        <p:spPr>
          <a:xfrm>
            <a:off x="2069774" y="1816952"/>
            <a:ext cx="3839832" cy="745200"/>
          </a:xfrm>
          <a:ln>
            <a:noFill/>
          </a:ln>
        </p:spPr>
        <p:txBody>
          <a:bodyPr anchor="ctr"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Текст 12"/>
          <p:cNvSpPr>
            <a:spLocks noGrp="1"/>
          </p:cNvSpPr>
          <p:nvPr>
            <p:ph type="body" sz="quarter" idx="22"/>
          </p:nvPr>
        </p:nvSpPr>
        <p:spPr>
          <a:xfrm>
            <a:off x="6456040" y="1814120"/>
            <a:ext cx="1441088" cy="745200"/>
          </a:xfrm>
          <a:solidFill>
            <a:srgbClr val="ABD2EF"/>
          </a:solidFill>
          <a:ln>
            <a:noFill/>
          </a:ln>
        </p:spPr>
        <p:txBody>
          <a:bodyPr anchor="ctr"/>
          <a:lstStyle>
            <a:lvl1pPr algn="ctr"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Текст 12"/>
          <p:cNvSpPr>
            <a:spLocks noGrp="1"/>
          </p:cNvSpPr>
          <p:nvPr>
            <p:ph type="body" sz="quarter" idx="23"/>
          </p:nvPr>
        </p:nvSpPr>
        <p:spPr>
          <a:xfrm>
            <a:off x="8195530" y="1816952"/>
            <a:ext cx="3652679" cy="745200"/>
          </a:xfrm>
          <a:ln>
            <a:noFill/>
          </a:ln>
        </p:spPr>
        <p:txBody>
          <a:bodyPr anchor="ctr"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7" name="Текст 12"/>
          <p:cNvSpPr>
            <a:spLocks noGrp="1"/>
          </p:cNvSpPr>
          <p:nvPr>
            <p:ph type="body" sz="quarter" idx="24"/>
          </p:nvPr>
        </p:nvSpPr>
        <p:spPr>
          <a:xfrm>
            <a:off x="328211" y="2895184"/>
            <a:ext cx="1441088" cy="743785"/>
          </a:xfrm>
          <a:solidFill>
            <a:srgbClr val="ABD2EF"/>
          </a:solidFill>
          <a:ln>
            <a:noFill/>
          </a:ln>
        </p:spPr>
        <p:txBody>
          <a:bodyPr anchor="ctr"/>
          <a:lstStyle>
            <a:lvl1pPr algn="ctr"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Текст 12"/>
          <p:cNvSpPr>
            <a:spLocks noGrp="1"/>
          </p:cNvSpPr>
          <p:nvPr>
            <p:ph type="body" sz="quarter" idx="25"/>
          </p:nvPr>
        </p:nvSpPr>
        <p:spPr>
          <a:xfrm>
            <a:off x="2063552" y="2891836"/>
            <a:ext cx="3839832" cy="751638"/>
          </a:xfrm>
          <a:ln>
            <a:noFill/>
          </a:ln>
        </p:spPr>
        <p:txBody>
          <a:bodyPr anchor="ctr"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Текст 12"/>
          <p:cNvSpPr>
            <a:spLocks noGrp="1"/>
          </p:cNvSpPr>
          <p:nvPr>
            <p:ph type="body" sz="quarter" idx="26"/>
          </p:nvPr>
        </p:nvSpPr>
        <p:spPr>
          <a:xfrm>
            <a:off x="6449818" y="2895184"/>
            <a:ext cx="1441088" cy="743785"/>
          </a:xfrm>
          <a:solidFill>
            <a:srgbClr val="ABD2EF"/>
          </a:solidFill>
          <a:ln>
            <a:noFill/>
          </a:ln>
        </p:spPr>
        <p:txBody>
          <a:bodyPr anchor="ctr"/>
          <a:lstStyle>
            <a:lvl1pPr algn="ctr"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Текст 12"/>
          <p:cNvSpPr>
            <a:spLocks noGrp="1"/>
          </p:cNvSpPr>
          <p:nvPr>
            <p:ph type="body" sz="quarter" idx="27"/>
          </p:nvPr>
        </p:nvSpPr>
        <p:spPr>
          <a:xfrm>
            <a:off x="8189308" y="2891836"/>
            <a:ext cx="3652679" cy="751638"/>
          </a:xfrm>
          <a:ln>
            <a:noFill/>
          </a:ln>
        </p:spPr>
        <p:txBody>
          <a:bodyPr anchor="ctr"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2" name="Текст 12"/>
          <p:cNvSpPr>
            <a:spLocks noGrp="1"/>
          </p:cNvSpPr>
          <p:nvPr>
            <p:ph type="body" sz="quarter" idx="28"/>
          </p:nvPr>
        </p:nvSpPr>
        <p:spPr>
          <a:xfrm>
            <a:off x="323135" y="3974833"/>
            <a:ext cx="1441088" cy="743785"/>
          </a:xfrm>
          <a:solidFill>
            <a:srgbClr val="ABD2EF"/>
          </a:solidFill>
          <a:ln>
            <a:noFill/>
          </a:ln>
        </p:spPr>
        <p:txBody>
          <a:bodyPr anchor="ctr"/>
          <a:lstStyle>
            <a:lvl1pPr algn="ctr"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4" name="Текст 12"/>
          <p:cNvSpPr>
            <a:spLocks noGrp="1"/>
          </p:cNvSpPr>
          <p:nvPr>
            <p:ph type="body" sz="quarter" idx="29"/>
          </p:nvPr>
        </p:nvSpPr>
        <p:spPr>
          <a:xfrm>
            <a:off x="2058476" y="3973158"/>
            <a:ext cx="3839832" cy="751638"/>
          </a:xfrm>
          <a:ln>
            <a:noFill/>
          </a:ln>
        </p:spPr>
        <p:txBody>
          <a:bodyPr anchor="ctr"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30"/>
          </p:nvPr>
        </p:nvSpPr>
        <p:spPr>
          <a:xfrm>
            <a:off x="6444742" y="3974833"/>
            <a:ext cx="1441088" cy="743785"/>
          </a:xfrm>
          <a:solidFill>
            <a:srgbClr val="ABD2EF"/>
          </a:solidFill>
          <a:ln>
            <a:noFill/>
          </a:ln>
        </p:spPr>
        <p:txBody>
          <a:bodyPr anchor="ctr"/>
          <a:lstStyle>
            <a:lvl1pPr algn="ctr"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31"/>
          </p:nvPr>
        </p:nvSpPr>
        <p:spPr>
          <a:xfrm>
            <a:off x="8184232" y="3973158"/>
            <a:ext cx="3652679" cy="751638"/>
          </a:xfrm>
          <a:ln>
            <a:noFill/>
          </a:ln>
        </p:spPr>
        <p:txBody>
          <a:bodyPr anchor="ctr"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7" name="Текст 12"/>
          <p:cNvSpPr>
            <a:spLocks noGrp="1"/>
          </p:cNvSpPr>
          <p:nvPr>
            <p:ph type="body" sz="quarter" idx="32"/>
          </p:nvPr>
        </p:nvSpPr>
        <p:spPr>
          <a:xfrm>
            <a:off x="321989" y="5054481"/>
            <a:ext cx="1441088" cy="743785"/>
          </a:xfrm>
          <a:solidFill>
            <a:srgbClr val="ABD2EF"/>
          </a:solidFill>
          <a:ln>
            <a:noFill/>
          </a:ln>
        </p:spPr>
        <p:txBody>
          <a:bodyPr anchor="ctr"/>
          <a:lstStyle>
            <a:lvl1pPr algn="ctr"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9" name="Текст 12"/>
          <p:cNvSpPr>
            <a:spLocks noGrp="1"/>
          </p:cNvSpPr>
          <p:nvPr>
            <p:ph type="body" sz="quarter" idx="33"/>
          </p:nvPr>
        </p:nvSpPr>
        <p:spPr>
          <a:xfrm>
            <a:off x="2057330" y="5054481"/>
            <a:ext cx="3839832" cy="751638"/>
          </a:xfrm>
          <a:ln>
            <a:noFill/>
          </a:ln>
        </p:spPr>
        <p:txBody>
          <a:bodyPr anchor="ctr"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0" name="Текст 12"/>
          <p:cNvSpPr>
            <a:spLocks noGrp="1"/>
          </p:cNvSpPr>
          <p:nvPr>
            <p:ph type="body" sz="quarter" idx="34"/>
          </p:nvPr>
        </p:nvSpPr>
        <p:spPr>
          <a:xfrm>
            <a:off x="6443596" y="5054481"/>
            <a:ext cx="1441088" cy="743785"/>
          </a:xfrm>
          <a:solidFill>
            <a:srgbClr val="ABD2EF"/>
          </a:solidFill>
          <a:ln>
            <a:noFill/>
          </a:ln>
        </p:spPr>
        <p:txBody>
          <a:bodyPr anchor="ctr"/>
          <a:lstStyle>
            <a:lvl1pPr algn="ctr"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1" name="Текст 12"/>
          <p:cNvSpPr>
            <a:spLocks noGrp="1"/>
          </p:cNvSpPr>
          <p:nvPr>
            <p:ph type="body" sz="quarter" idx="35"/>
          </p:nvPr>
        </p:nvSpPr>
        <p:spPr>
          <a:xfrm>
            <a:off x="8183086" y="5054481"/>
            <a:ext cx="3652679" cy="751638"/>
          </a:xfrm>
          <a:ln>
            <a:noFill/>
          </a:ln>
        </p:spPr>
        <p:txBody>
          <a:bodyPr anchor="ctr"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3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334433" y="1268760"/>
            <a:ext cx="5568952" cy="360040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44" name="Текст 7"/>
          <p:cNvSpPr>
            <a:spLocks noGrp="1"/>
          </p:cNvSpPr>
          <p:nvPr>
            <p:ph type="body" sz="quarter" idx="18" hasCustomPrompt="1"/>
          </p:nvPr>
        </p:nvSpPr>
        <p:spPr>
          <a:xfrm>
            <a:off x="6288618" y="1268760"/>
            <a:ext cx="5568952" cy="360040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857911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2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663952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7A1A1-E465-4A1E-8588-B4381C11E628}" type="datetimeFigureOut">
              <a:rPr lang="ru-RU"/>
              <a:pPr>
                <a:defRPr/>
              </a:pPr>
              <a:t>11.02.2022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04CF3-24A1-4480-8F19-2DA56BF313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283939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067B8-FB27-4A47-BA9B-D63F61FD7B26}" type="datetimeFigureOut">
              <a:rPr lang="ru-RU"/>
              <a:pPr>
                <a:defRPr/>
              </a:pPr>
              <a:t>11.02.2022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80C44-C697-4268-BEA5-CE5B66DC17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207459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3A7B2-E2E4-4905-9BBB-06C090F89FCB}" type="datetimeFigureOut">
              <a:rPr lang="ru-RU"/>
              <a:pPr>
                <a:defRPr/>
              </a:pPr>
              <a:t>11.02.2022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98BB9-8608-4E9B-A5AE-6935DC209C2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931966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B66EE-B09B-43A6-9429-47EF3496F63B}" type="datetimeFigureOut">
              <a:rPr lang="ru-RU"/>
              <a:pPr>
                <a:defRPr/>
              </a:pPr>
              <a:t>11.02.2022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EAE84-3BCF-46B9-A7E5-EB54F370E4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763989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F73AE-0A10-440B-BBCE-5384F64FB5CE}" type="datetimeFigureOut">
              <a:rPr lang="ru-RU"/>
              <a:pPr>
                <a:defRPr/>
              </a:pPr>
              <a:t>11.02.2022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47E78-E84B-4538-AFAE-29CB717B1F9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788330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B0251-F8F0-47F3-9AAA-343888E6BA62}" type="datetimeFigureOut">
              <a:rPr lang="ru-RU"/>
              <a:pPr>
                <a:defRPr/>
              </a:pPr>
              <a:t>11.02.2022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DBF12-9538-433D-9463-1A63ACE296A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24840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EB1B5-62DF-431F-8867-039E698F695F}" type="datetimeFigureOut">
              <a:rPr lang="ru-RU"/>
              <a:pPr>
                <a:defRPr/>
              </a:pPr>
              <a:t>11.02.2022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7F90B-4EFB-4F7E-BC5F-92233150E6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83374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B983F-0767-4875-88C2-176DB5F5F05C}" type="datetimeFigureOut">
              <a:rPr lang="ru-RU"/>
              <a:pPr>
                <a:defRPr/>
              </a:pPr>
              <a:t>11.02.2022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3E2FC-70BF-4A01-9E11-D5E3FC793D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805932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Баз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317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86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4" name="Объект 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3175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>
              <a:defRPr/>
            </a:pPr>
            <a:endParaRPr lang="ru-RU" dirty="0" err="1">
              <a:solidFill>
                <a:schemeClr val="bg1"/>
              </a:solidFill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3" name="Текст 8"/>
          <p:cNvSpPr>
            <a:spLocks noGrp="1"/>
          </p:cNvSpPr>
          <p:nvPr>
            <p:ph type="body" sz="quarter" idx="12"/>
          </p:nvPr>
        </p:nvSpPr>
        <p:spPr>
          <a:xfrm>
            <a:off x="334433" y="6309320"/>
            <a:ext cx="8857911" cy="288000"/>
          </a:xfrm>
        </p:spPr>
        <p:txBody>
          <a:bodyPr lIns="0" tIns="0" rIns="0" bIns="0" anchor="b"/>
          <a:lstStyle>
            <a:lvl1pPr>
              <a:spcBef>
                <a:spcPts val="300"/>
              </a:spcBef>
              <a:defRPr sz="8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34433" y="332086"/>
            <a:ext cx="11520000" cy="785818"/>
          </a:xfrm>
          <a:prstGeom prst="rect">
            <a:avLst/>
          </a:prstGeom>
        </p:spPr>
        <p:txBody>
          <a:bodyPr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586150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317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0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5" name="Объект 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3175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317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1" name="Слайд think-cell" r:id="rId7" imgW="360" imgH="360" progId="TCLayout.ActiveDocument.1">
                  <p:embed/>
                </p:oleObj>
              </mc:Choice>
              <mc:Fallback>
                <p:oleObj name="Слайд think-cell" r:id="rId7" imgW="360" imgH="360" progId="TCLayout.ActiveDocument.1">
                  <p:embed/>
                  <p:pic>
                    <p:nvPicPr>
                      <p:cNvPr id="8" name="Объект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3175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Текст 10"/>
          <p:cNvSpPr>
            <a:spLocks noGrp="1"/>
          </p:cNvSpPr>
          <p:nvPr>
            <p:ph type="body" sz="quarter" idx="12"/>
          </p:nvPr>
        </p:nvSpPr>
        <p:spPr>
          <a:xfrm>
            <a:off x="334433" y="1052736"/>
            <a:ext cx="11520000" cy="4896544"/>
          </a:xfrm>
        </p:spPr>
        <p:txBody>
          <a:bodyPr/>
          <a:lstStyle>
            <a:lvl1pPr>
              <a:spcBef>
                <a:spcPts val="600"/>
              </a:spcBef>
              <a:buClr>
                <a:srgbClr val="2D3494"/>
              </a:buClr>
              <a:defRPr sz="1400" b="0" i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spcBef>
                <a:spcPts val="600"/>
              </a:spcBef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3"/>
          </p:nvPr>
        </p:nvSpPr>
        <p:spPr>
          <a:xfrm>
            <a:off x="334433" y="6453336"/>
            <a:ext cx="8425863" cy="288000"/>
          </a:xfrm>
        </p:spPr>
        <p:txBody>
          <a:bodyPr lIns="0" tIns="0" rIns="0" bIns="0" anchor="b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0674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+1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2" name="Слайд think-cell" r:id="rId4" imgW="360" imgH="360" progId="TCLayout.ActiveDocument.1">
                  <p:embed/>
                </p:oleObj>
              </mc:Choice>
              <mc:Fallback>
                <p:oleObj name="Слайд think-cell" r:id="rId4" imgW="360" imgH="360" progId="TCLayout.ActiveDocument.1">
                  <p:embed/>
                  <p:pic>
                    <p:nvPicPr>
                      <p:cNvPr id="15" name="Объект 1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Текст 12"/>
          <p:cNvSpPr>
            <a:spLocks noGrp="1"/>
          </p:cNvSpPr>
          <p:nvPr>
            <p:ph type="body" sz="quarter" idx="15"/>
          </p:nvPr>
        </p:nvSpPr>
        <p:spPr>
          <a:xfrm>
            <a:off x="334434" y="1628800"/>
            <a:ext cx="5568951" cy="1768902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31" name="Текст 12"/>
          <p:cNvSpPr>
            <a:spLocks noGrp="1"/>
          </p:cNvSpPr>
          <p:nvPr>
            <p:ph type="body" sz="quarter" idx="16"/>
          </p:nvPr>
        </p:nvSpPr>
        <p:spPr>
          <a:xfrm>
            <a:off x="334434" y="4036764"/>
            <a:ext cx="5568951" cy="1840508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32" name="Текст 12"/>
          <p:cNvSpPr>
            <a:spLocks noGrp="1"/>
          </p:cNvSpPr>
          <p:nvPr>
            <p:ph type="body" sz="quarter" idx="17"/>
          </p:nvPr>
        </p:nvSpPr>
        <p:spPr>
          <a:xfrm>
            <a:off x="6288617" y="1628800"/>
            <a:ext cx="5568951" cy="4248471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1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334433" y="1268760"/>
            <a:ext cx="5568952" cy="360040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22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6288618" y="1268760"/>
            <a:ext cx="5568952" cy="360040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23" name="Текст 7"/>
          <p:cNvSpPr>
            <a:spLocks noGrp="1"/>
          </p:cNvSpPr>
          <p:nvPr>
            <p:ph type="body" sz="quarter" idx="21" hasCustomPrompt="1"/>
          </p:nvPr>
        </p:nvSpPr>
        <p:spPr>
          <a:xfrm>
            <a:off x="334432" y="3650575"/>
            <a:ext cx="5568952" cy="360000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857911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73634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709">
          <p15:clr>
            <a:srgbClr val="FBAE40"/>
          </p15:clr>
        </p15:guide>
        <p15:guide id="1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oleObject" Target="../embeddings/oleObject1.bin"/><Relationship Id="rId30" Type="http://schemas.openxmlformats.org/officeDocument/2006/relationships/image" Target="../media/image3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26" Type="http://schemas.openxmlformats.org/officeDocument/2006/relationships/slideLayout" Target="../slideLayouts/slideLayout49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slideLayout" Target="../slideLayouts/slideLayout48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47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28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Relationship Id="rId27" Type="http://schemas.openxmlformats.org/officeDocument/2006/relationships/slideLayout" Target="../slideLayouts/slideLayout5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custDataLst>
              <p:tags r:id="rId26"/>
            </p:custDataLst>
            <p:extLst/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6" name="Слайд think-cell" r:id="rId27" imgW="360" imgH="360" progId="TCLayout.ActiveDocument.1">
                  <p:embed/>
                </p:oleObj>
              </mc:Choice>
              <mc:Fallback>
                <p:oleObj name="Слайд think-cell" r:id="rId27" imgW="360" imgH="360" progId="TCLayout.ActiveDocument.1">
                  <p:embed/>
                  <p:pic>
                    <p:nvPicPr>
                      <p:cNvPr id="15" name="Объект 1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4433" y="1260001"/>
            <a:ext cx="11520000" cy="5040311"/>
          </a:xfrm>
          <a:prstGeom prst="rect">
            <a:avLst/>
          </a:prstGeom>
        </p:spPr>
        <p:txBody>
          <a:bodyPr vert="horz" lIns="72000" tIns="72000" rIns="36000" bIns="7200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0358344" y="6528475"/>
            <a:ext cx="896832" cy="212893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0" y="985181"/>
            <a:ext cx="12192000" cy="0"/>
          </a:xfrm>
          <a:prstGeom prst="line">
            <a:avLst/>
          </a:prstGeom>
          <a:solidFill>
            <a:srgbClr val="AE2C25"/>
          </a:solidFill>
          <a:ln w="12700">
            <a:solidFill>
              <a:srgbClr val="FC0652"/>
            </a:solidFill>
            <a:miter lim="800000"/>
            <a:headEnd type="none" w="med" len="med"/>
            <a:tailEnd type="none"/>
          </a:ln>
        </p:spPr>
      </p:cxnSp>
      <p:cxnSp>
        <p:nvCxnSpPr>
          <p:cNvPr id="7" name="Прямая соединительная линия 6"/>
          <p:cNvCxnSpPr/>
          <p:nvPr/>
        </p:nvCxnSpPr>
        <p:spPr>
          <a:xfrm>
            <a:off x="0" y="967762"/>
            <a:ext cx="12192000" cy="0"/>
          </a:xfrm>
          <a:prstGeom prst="line">
            <a:avLst/>
          </a:prstGeom>
          <a:solidFill>
            <a:srgbClr val="AE2C25"/>
          </a:solidFill>
          <a:ln w="28575">
            <a:solidFill>
              <a:srgbClr val="2F3696"/>
            </a:solidFill>
            <a:miter lim="800000"/>
            <a:headEnd type="none" w="med" len="med"/>
            <a:tailEnd type="none"/>
          </a:ln>
        </p:spPr>
      </p:cxnSp>
      <p:sp>
        <p:nvSpPr>
          <p:cNvPr id="14" name="Заголовок 1"/>
          <p:cNvSpPr txBox="1">
            <a:spLocks/>
          </p:cNvSpPr>
          <p:nvPr/>
        </p:nvSpPr>
        <p:spPr>
          <a:xfrm>
            <a:off x="334433" y="260648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rgbClr val="2D3494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grpSp>
        <p:nvGrpSpPr>
          <p:cNvPr id="9" name="Группа 44"/>
          <p:cNvGrpSpPr>
            <a:grpSpLocks noChangeAspect="1"/>
          </p:cNvGrpSpPr>
          <p:nvPr/>
        </p:nvGrpSpPr>
        <p:grpSpPr>
          <a:xfrm>
            <a:off x="9490022" y="6501839"/>
            <a:ext cx="648071" cy="224086"/>
            <a:chOff x="338369" y="163286"/>
            <a:chExt cx="1440066" cy="497938"/>
          </a:xfrm>
        </p:grpSpPr>
        <p:sp>
          <p:nvSpPr>
            <p:cNvPr id="11" name="AutoShape 4"/>
            <p:cNvSpPr>
              <a:spLocks noChangeAspect="1" noChangeArrowheads="1" noTextEdit="1"/>
            </p:cNvSpPr>
            <p:nvPr/>
          </p:nvSpPr>
          <p:spPr bwMode="auto">
            <a:xfrm>
              <a:off x="338369" y="163286"/>
              <a:ext cx="1429001" cy="493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343111" y="397237"/>
              <a:ext cx="548521" cy="31615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1223591" y="397237"/>
              <a:ext cx="548521" cy="31615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338369" y="511052"/>
              <a:ext cx="124880" cy="116976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485379" y="511052"/>
              <a:ext cx="85361" cy="116976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Freeform 10"/>
            <p:cNvSpPr>
              <a:spLocks noEditPoints="1"/>
            </p:cNvSpPr>
            <p:nvPr/>
          </p:nvSpPr>
          <p:spPr bwMode="auto">
            <a:xfrm>
              <a:off x="594451" y="509471"/>
              <a:ext cx="115395" cy="12013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Freeform 11"/>
            <p:cNvSpPr>
              <a:spLocks/>
            </p:cNvSpPr>
            <p:nvPr/>
          </p:nvSpPr>
          <p:spPr bwMode="auto">
            <a:xfrm>
              <a:off x="736719" y="509471"/>
              <a:ext cx="105910" cy="12013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Freeform 12"/>
            <p:cNvSpPr>
              <a:spLocks noEditPoints="1"/>
            </p:cNvSpPr>
            <p:nvPr/>
          </p:nvSpPr>
          <p:spPr bwMode="auto">
            <a:xfrm>
              <a:off x="866341" y="511052"/>
              <a:ext cx="91684" cy="116976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Freeform 13"/>
            <p:cNvSpPr>
              <a:spLocks/>
            </p:cNvSpPr>
            <p:nvPr/>
          </p:nvSpPr>
          <p:spPr bwMode="auto">
            <a:xfrm>
              <a:off x="984897" y="511052"/>
              <a:ext cx="85361" cy="116976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Freeform 14"/>
            <p:cNvSpPr>
              <a:spLocks/>
            </p:cNvSpPr>
            <p:nvPr/>
          </p:nvSpPr>
          <p:spPr bwMode="auto">
            <a:xfrm>
              <a:off x="1093969" y="511052"/>
              <a:ext cx="180206" cy="150172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" name="Freeform 15"/>
            <p:cNvSpPr>
              <a:spLocks/>
            </p:cNvSpPr>
            <p:nvPr/>
          </p:nvSpPr>
          <p:spPr bwMode="auto">
            <a:xfrm>
              <a:off x="1291563" y="511052"/>
              <a:ext cx="86941" cy="116976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Freeform 16"/>
            <p:cNvSpPr>
              <a:spLocks/>
            </p:cNvSpPr>
            <p:nvPr/>
          </p:nvSpPr>
          <p:spPr bwMode="auto">
            <a:xfrm>
              <a:off x="1402216" y="511052"/>
              <a:ext cx="123299" cy="116976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Freeform 17"/>
            <p:cNvSpPr>
              <a:spLocks/>
            </p:cNvSpPr>
            <p:nvPr/>
          </p:nvSpPr>
          <p:spPr bwMode="auto">
            <a:xfrm>
              <a:off x="1546065" y="511052"/>
              <a:ext cx="124880" cy="116976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auto">
            <a:xfrm>
              <a:off x="1689913" y="511052"/>
              <a:ext cx="88522" cy="116976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Freeform 19"/>
            <p:cNvSpPr>
              <a:spLocks noEditPoints="1"/>
            </p:cNvSpPr>
            <p:nvPr/>
          </p:nvSpPr>
          <p:spPr bwMode="auto">
            <a:xfrm>
              <a:off x="943798" y="163286"/>
              <a:ext cx="229209" cy="289278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pic>
        <p:nvPicPr>
          <p:cNvPr id="28" name="Picture 10" descr="Картинки по запросу &quot;бином лого&quot;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6938" y="6501839"/>
            <a:ext cx="566418" cy="242751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/>
          <p:cNvSpPr/>
          <p:nvPr userDrawn="1"/>
        </p:nvSpPr>
        <p:spPr>
          <a:xfrm>
            <a:off x="6011077" y="6572091"/>
            <a:ext cx="166713" cy="169277"/>
          </a:xfrm>
          <a:prstGeom prst="rect">
            <a:avLst/>
          </a:prstGeom>
        </p:spPr>
        <p:txBody>
          <a:bodyPr wrap="none" lIns="0" tIns="0" rIns="0" bIns="0" anchor="ctr" anchorCtr="1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88333F-969B-4E2E-A6DA-00108481B495}" type="slidenum">
              <a:rPr kumimoji="0" lang="ru-RU" sz="11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0000"/>
                  <a:lumOff val="10000"/>
                </a:schemeClr>
              </a:solidFill>
              <a:effectLst/>
              <a:uLnTx/>
              <a:uFillTx/>
              <a:latin typeface="+mj-lt"/>
            </a:endParaRPr>
          </a:p>
        </p:txBody>
      </p:sp>
      <p:cxnSp>
        <p:nvCxnSpPr>
          <p:cNvPr id="31" name="Прямая соединительная линия 30"/>
          <p:cNvCxnSpPr/>
          <p:nvPr userDrawn="1"/>
        </p:nvCxnSpPr>
        <p:spPr>
          <a:xfrm>
            <a:off x="0" y="985181"/>
            <a:ext cx="12192000" cy="0"/>
          </a:xfrm>
          <a:prstGeom prst="line">
            <a:avLst/>
          </a:prstGeom>
          <a:solidFill>
            <a:srgbClr val="AE2C25"/>
          </a:solidFill>
          <a:ln w="12700">
            <a:solidFill>
              <a:srgbClr val="FC0652"/>
            </a:solidFill>
            <a:miter lim="800000"/>
            <a:headEnd type="none" w="med" len="med"/>
            <a:tailEnd type="none"/>
          </a:ln>
        </p:spPr>
      </p:cxnSp>
      <p:cxnSp>
        <p:nvCxnSpPr>
          <p:cNvPr id="32" name="Прямая соединительная линия 31"/>
          <p:cNvCxnSpPr/>
          <p:nvPr userDrawn="1"/>
        </p:nvCxnSpPr>
        <p:spPr>
          <a:xfrm>
            <a:off x="0" y="967762"/>
            <a:ext cx="12192000" cy="0"/>
          </a:xfrm>
          <a:prstGeom prst="line">
            <a:avLst/>
          </a:prstGeom>
          <a:solidFill>
            <a:srgbClr val="AE2C25"/>
          </a:solidFill>
          <a:ln w="28575">
            <a:solidFill>
              <a:srgbClr val="2F3696"/>
            </a:solidFill>
            <a:miter lim="800000"/>
            <a:headEnd type="none" w="med" len="med"/>
            <a:tailEnd type="none"/>
          </a:ln>
        </p:spPr>
      </p:cxnSp>
      <p:sp>
        <p:nvSpPr>
          <p:cNvPr id="33" name="Заголовок 1"/>
          <p:cNvSpPr txBox="1">
            <a:spLocks/>
          </p:cNvSpPr>
          <p:nvPr userDrawn="1"/>
        </p:nvSpPr>
        <p:spPr>
          <a:xfrm>
            <a:off x="334433" y="260648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rgbClr val="2D3494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8512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  <p:sldLayoutId id="2147483737" r:id="rId18"/>
    <p:sldLayoutId id="2147483738" r:id="rId19"/>
    <p:sldLayoutId id="2147483739" r:id="rId20"/>
    <p:sldLayoutId id="2147483740" r:id="rId21"/>
    <p:sldLayoutId id="2147483741" r:id="rId22"/>
    <p:sldLayoutId id="2147483773" r:id="rId23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1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buClr>
          <a:srgbClr val="2D3494"/>
        </a:buClr>
        <a:buFont typeface="Arial" pitchFamily="34" charset="0"/>
        <a:buNone/>
        <a:defRPr sz="1200" b="0" i="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2D3494"/>
        </a:buClr>
        <a:buFont typeface="Wingdings" pitchFamily="2" charset="2"/>
        <a:buChar char="§"/>
        <a:defRPr sz="1200" b="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rgbClr val="2D3494"/>
        </a:buClr>
        <a:buFont typeface="Arial" pitchFamily="34" charset="0"/>
        <a:buChar char="–"/>
        <a:defRPr sz="1200" b="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rgbClr val="2D3494"/>
        </a:buClr>
        <a:buFont typeface="Arial" pitchFamily="34" charset="0"/>
        <a:buChar char="•"/>
        <a:defRPr sz="1200" b="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spcBef>
          <a:spcPts val="300"/>
        </a:spcBef>
        <a:buClr>
          <a:srgbClr val="2D3494"/>
        </a:buClr>
        <a:buFont typeface="Arial" pitchFamily="34" charset="0"/>
        <a:buChar char="•"/>
        <a:defRPr sz="1200" b="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47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6011077" y="6572091"/>
            <a:ext cx="166713" cy="169277"/>
          </a:xfrm>
          <a:prstGeom prst="rect">
            <a:avLst/>
          </a:prstGeom>
        </p:spPr>
        <p:txBody>
          <a:bodyPr wrap="none" lIns="0" tIns="0" rIns="0" bIns="0" anchor="ctr" anchorCtr="1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88333F-969B-4E2E-A6DA-00108481B495}" type="slidenum">
              <a:rPr kumimoji="0" lang="ru-RU" sz="11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0000"/>
                  <a:lumOff val="10000"/>
                </a:schemeClr>
              </a:solidFill>
              <a:effectLst/>
              <a:uLnTx/>
              <a:uFillTx/>
              <a:latin typeface="+mj-lt"/>
            </a:endParaRPr>
          </a:p>
        </p:txBody>
      </p:sp>
      <p:cxnSp>
        <p:nvCxnSpPr>
          <p:cNvPr id="19" name="Прямая соединительная линия 18"/>
          <p:cNvCxnSpPr/>
          <p:nvPr userDrawn="1"/>
        </p:nvCxnSpPr>
        <p:spPr>
          <a:xfrm>
            <a:off x="0" y="985181"/>
            <a:ext cx="12192000" cy="0"/>
          </a:xfrm>
          <a:prstGeom prst="line">
            <a:avLst/>
          </a:prstGeom>
          <a:solidFill>
            <a:srgbClr val="AE2C25"/>
          </a:solidFill>
          <a:ln w="12700">
            <a:solidFill>
              <a:srgbClr val="FC0652"/>
            </a:solidFill>
            <a:miter lim="800000"/>
            <a:headEnd type="none" w="med" len="med"/>
            <a:tailEnd type="none"/>
          </a:ln>
        </p:spPr>
      </p:cxnSp>
      <p:cxnSp>
        <p:nvCxnSpPr>
          <p:cNvPr id="30" name="Прямая соединительная линия 29"/>
          <p:cNvCxnSpPr/>
          <p:nvPr userDrawn="1"/>
        </p:nvCxnSpPr>
        <p:spPr>
          <a:xfrm>
            <a:off x="0" y="967762"/>
            <a:ext cx="12192000" cy="0"/>
          </a:xfrm>
          <a:prstGeom prst="line">
            <a:avLst/>
          </a:prstGeom>
          <a:solidFill>
            <a:srgbClr val="AE2C25"/>
          </a:solidFill>
          <a:ln w="28575">
            <a:solidFill>
              <a:srgbClr val="2F3696"/>
            </a:solidFill>
            <a:miter lim="800000"/>
            <a:headEnd type="none" w="med" len="med"/>
            <a:tailEnd type="none"/>
          </a:ln>
        </p:spPr>
      </p:cxnSp>
      <p:sp>
        <p:nvSpPr>
          <p:cNvPr id="31" name="Заголовок 1"/>
          <p:cNvSpPr txBox="1">
            <a:spLocks/>
          </p:cNvSpPr>
          <p:nvPr userDrawn="1"/>
        </p:nvSpPr>
        <p:spPr>
          <a:xfrm>
            <a:off x="334433" y="260648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rgbClr val="2D3494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0970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59" r:id="rId17"/>
    <p:sldLayoutId id="2147483760" r:id="rId18"/>
    <p:sldLayoutId id="2147483694" r:id="rId19"/>
    <p:sldLayoutId id="2147483663" r:id="rId20"/>
    <p:sldLayoutId id="2147483662" r:id="rId21"/>
    <p:sldLayoutId id="2147483693" r:id="rId22"/>
    <p:sldLayoutId id="2147483667" r:id="rId23"/>
    <p:sldLayoutId id="2147483681" r:id="rId24"/>
    <p:sldLayoutId id="2147483686" r:id="rId25"/>
    <p:sldLayoutId id="2147483683" r:id="rId26"/>
    <p:sldLayoutId id="2147483692" r:id="rId27"/>
    <p:sldLayoutId id="2147483698" r:id="rId28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47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  <a:endParaRPr lang="ru-RU" altLang="ru-RU" smtClean="0"/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  <a:endParaRPr lang="ru-RU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E86960-17A1-4FB0-A840-1D6B144669F6}" type="datetimeFigureOut">
              <a:rPr lang="ru-RU"/>
              <a:pPr>
                <a:defRPr/>
              </a:pPr>
              <a:t>11.02.2022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3D6B677-B95E-4194-9054-A49780B3E7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4853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BC88872-8A50-40D6-B889-7C0A97162E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9507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  <a:endParaRPr lang="ru-RU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  <a:endParaRPr lang="ru-RU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DFE452-1C88-4700-B8B1-B1576D54658A}" type="datetimeFigureOut">
              <a:rPr lang="ru-RU"/>
              <a:pPr>
                <a:defRPr/>
              </a:pPr>
              <a:t>11.02.2022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7175ED6-31CF-436A-BD2A-52FE25C3F95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5580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7" Type="http://schemas.openxmlformats.org/officeDocument/2006/relationships/image" Target="../media/image9.png"/><Relationship Id="rId2" Type="http://schemas.openxmlformats.org/officeDocument/2006/relationships/tags" Target="../tags/tag48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32.bin"/><Relationship Id="rId4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abirint.ru/" TargetMode="External"/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3" Type="http://schemas.openxmlformats.org/officeDocument/2006/relationships/tags" Target="../tags/tag53.xml"/><Relationship Id="rId7" Type="http://schemas.openxmlformats.org/officeDocument/2006/relationships/image" Target="../media/image10.emf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" Type="http://schemas.openxmlformats.org/officeDocument/2006/relationships/tags" Target="../tags/tag52.xml"/><Relationship Id="rId16" Type="http://schemas.openxmlformats.org/officeDocument/2006/relationships/image" Target="../media/image18.jpeg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34.bin"/><Relationship Id="rId11" Type="http://schemas.openxmlformats.org/officeDocument/2006/relationships/hyperlink" Target="https://lbz.ru/metodist/authors/doshk/6/" TargetMode="External"/><Relationship Id="rId5" Type="http://schemas.openxmlformats.org/officeDocument/2006/relationships/notesSlide" Target="../notesSlides/notesSlide2.xml"/><Relationship Id="rId15" Type="http://schemas.openxmlformats.org/officeDocument/2006/relationships/image" Target="../media/image17.jpeg"/><Relationship Id="rId10" Type="http://schemas.openxmlformats.org/officeDocument/2006/relationships/hyperlink" Target="https://shop.prosv.ru/" TargetMode="External"/><Relationship Id="rId4" Type="http://schemas.openxmlformats.org/officeDocument/2006/relationships/slideLayout" Target="../slideLayouts/slideLayout41.xml"/><Relationship Id="rId9" Type="http://schemas.openxmlformats.org/officeDocument/2006/relationships/hyperlink" Target="https://www.wildberries.ru/" TargetMode="External"/><Relationship Id="rId1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7" Type="http://schemas.openxmlformats.org/officeDocument/2006/relationships/image" Target="../media/image10.emf"/><Relationship Id="rId2" Type="http://schemas.openxmlformats.org/officeDocument/2006/relationships/tags" Target="../tags/tag50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33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294670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1" name="Слайд think-cell" r:id="rId5" imgW="353" imgH="353" progId="TCLayout.ActiveDocument.1">
                  <p:embed/>
                </p:oleObj>
              </mc:Choice>
              <mc:Fallback>
                <p:oleObj name="Слайд think-cell" r:id="rId5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4400" b="1" dirty="0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603448"/>
            <a:ext cx="12192000" cy="410445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dirty="0">
                <a:solidFill>
                  <a:srgbClr val="9D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Программа воспитания в ДОО: как эффективно организовать нравственное воспитание и социально-коммуникативное развитие детей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39528" y="5661248"/>
            <a:ext cx="3312944" cy="279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>
            <a:normAutofit fontScale="92500" lnSpcReduction="20000"/>
          </a:bodyPr>
          <a:lstStyle>
            <a:lvl1pPr algn="ctr">
              <a:spcBef>
                <a:spcPct val="0"/>
              </a:spcBef>
              <a:buNone/>
              <a:defRPr sz="4400" b="1">
                <a:solidFill>
                  <a:srgbClr val="294790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lvl="0"/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D72169-E3C2-4AE3-9DC2-CFE271231D1B}"/>
              </a:ext>
            </a:extLst>
          </p:cNvPr>
          <p:cNvSpPr txBox="1"/>
          <p:nvPr/>
        </p:nvSpPr>
        <p:spPr>
          <a:xfrm>
            <a:off x="551384" y="3116036"/>
            <a:ext cx="8784976" cy="19691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>
            <a:noAutofit/>
          </a:bodyPr>
          <a:lstStyle>
            <a:lvl1pPr algn="ctr">
              <a:spcBef>
                <a:spcPct val="0"/>
              </a:spcBef>
              <a:buNone/>
              <a:defRPr sz="4400" b="1">
                <a:solidFill>
                  <a:srgbClr val="294790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l" defTabSz="449263">
              <a:lnSpc>
                <a:spcPct val="90000"/>
              </a:lnSpc>
              <a:buClr>
                <a:srgbClr val="000000"/>
              </a:buClr>
              <a:buSzPct val="100000"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Эксперт: </a:t>
            </a:r>
            <a:r>
              <a:rPr lang="ru-RU" sz="2400" dirty="0"/>
              <a:t>Ольга Владимировна </a:t>
            </a:r>
            <a:r>
              <a:rPr lang="ru-RU" sz="2400" dirty="0" err="1"/>
              <a:t>Бережнова</a:t>
            </a:r>
            <a:r>
              <a:rPr lang="ru-RU" sz="1800" dirty="0"/>
              <a:t>, кандидат филологических наук, доцент, руководитель кафедры развития образовательных систем БУ ОО ДПО «Институт развития образования</a:t>
            </a:r>
            <a:r>
              <a:rPr lang="ru-RU" sz="1800" dirty="0" smtClean="0"/>
              <a:t>»;</a:t>
            </a:r>
          </a:p>
          <a:p>
            <a:pPr algn="l" defTabSz="449263">
              <a:lnSpc>
                <a:spcPct val="90000"/>
              </a:lnSpc>
              <a:buClr>
                <a:srgbClr val="000000"/>
              </a:buClr>
              <a:buSzPct val="100000"/>
            </a:pPr>
            <a:r>
              <a:rPr lang="ru-RU" sz="1800" dirty="0" smtClean="0"/>
              <a:t>эксперт </a:t>
            </a:r>
            <a:r>
              <a:rPr lang="ru-RU" sz="1800" dirty="0"/>
              <a:t>Национального агентства развития квалификаций Национального совета при Президенте РФ по профессиональным </a:t>
            </a:r>
            <a:r>
              <a:rPr lang="ru-RU" sz="1800" dirty="0" smtClean="0"/>
              <a:t>квалификациям;</a:t>
            </a:r>
          </a:p>
          <a:p>
            <a:pPr algn="l" defTabSz="449263">
              <a:lnSpc>
                <a:spcPct val="90000"/>
              </a:lnSpc>
              <a:buClr>
                <a:srgbClr val="000000"/>
              </a:buClr>
              <a:buSzPct val="100000"/>
            </a:pPr>
            <a:r>
              <a:rPr lang="ru-RU" sz="1800" dirty="0" smtClean="0"/>
              <a:t>федеральный </a:t>
            </a:r>
            <a:r>
              <a:rPr lang="ru-RU" sz="1800" dirty="0"/>
              <a:t>эксперт, член Президиума федерального экспертного совета Всероссийской общественной организации «Воспитатели России</a:t>
            </a:r>
            <a:r>
              <a:rPr lang="ru-RU" sz="1800" dirty="0" smtClean="0"/>
              <a:t>»;</a:t>
            </a:r>
          </a:p>
          <a:p>
            <a:pPr algn="l" defTabSz="449263">
              <a:lnSpc>
                <a:spcPct val="90000"/>
              </a:lnSpc>
              <a:buClr>
                <a:srgbClr val="000000"/>
              </a:buClr>
              <a:buSzPct val="100000"/>
            </a:pPr>
            <a:r>
              <a:rPr lang="ru-RU" sz="1800" dirty="0" smtClean="0"/>
              <a:t>федеральный </a:t>
            </a:r>
            <a:r>
              <a:rPr lang="ru-RU" sz="1800" dirty="0" smtClean="0"/>
              <a:t>эксперт дополнительных профессиональных программ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360" y="2852936"/>
            <a:ext cx="2009775" cy="360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9894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7525"/>
          </a:xfrm>
        </p:spPr>
        <p:txBody>
          <a:bodyPr/>
          <a:lstStyle/>
          <a:p>
            <a:pPr algn="ctr"/>
            <a:r>
              <a:rPr lang="ru-RU" altLang="ru-RU" sz="2400" b="1" dirty="0" smtClean="0">
                <a:solidFill>
                  <a:schemeClr val="accent5"/>
                </a:solidFill>
              </a:rPr>
              <a:t>Направления воспитания и группы воспитательных задач</a:t>
            </a:r>
          </a:p>
        </p:txBody>
      </p:sp>
      <p:sp>
        <p:nvSpPr>
          <p:cNvPr id="28675" name="Объект 2"/>
          <p:cNvSpPr>
            <a:spLocks noGrp="1"/>
          </p:cNvSpPr>
          <p:nvPr>
            <p:ph sz="half" idx="1"/>
          </p:nvPr>
        </p:nvSpPr>
        <p:spPr>
          <a:xfrm>
            <a:off x="263352" y="1124744"/>
            <a:ext cx="7848872" cy="5544616"/>
          </a:xfrm>
          <a:ln>
            <a:solidFill>
              <a:schemeClr val="bg2"/>
            </a:solidFill>
          </a:ln>
        </p:spPr>
        <p:txBody>
          <a:bodyPr>
            <a:normAutofit fontScale="85000" lnSpcReduction="20000"/>
          </a:bodyPr>
          <a:lstStyle/>
          <a:p>
            <a:pPr algn="ctr"/>
            <a:r>
              <a:rPr lang="ru-RU" altLang="ru-RU" sz="2000" dirty="0" smtClean="0">
                <a:solidFill>
                  <a:srgbClr val="0070C0"/>
                </a:solidFill>
              </a:rPr>
              <a:t>Социальное воспитание:</a:t>
            </a:r>
          </a:p>
          <a:p>
            <a:pPr indent="450215" algn="just"/>
            <a:r>
              <a:rPr lang="ru-RU" sz="2000" b="1" i="1" dirty="0">
                <a:solidFill>
                  <a:srgbClr val="C00000"/>
                </a:solidFill>
              </a:rPr>
              <a:t>Основные задачи социального направления воспитания:</a:t>
            </a:r>
            <a:endParaRPr lang="ru-RU" sz="2000" dirty="0">
              <a:solidFill>
                <a:srgbClr val="C00000"/>
              </a:solidFill>
            </a:endParaRPr>
          </a:p>
          <a:p>
            <a:pPr indent="450215" algn="just"/>
            <a:r>
              <a:rPr lang="ru-RU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формирование у ребенка представлений о добре и зле, позитивного образа </a:t>
            </a:r>
            <a:r>
              <a:rPr lang="ru-RU" sz="2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семьи; </a:t>
            </a:r>
            <a:r>
              <a:rPr lang="ru-RU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ознакомление с распределением ролей в семье, образами дружбы в фольклоре и детской литературе, примерами сотрудничества и взаимопомощи людей в различных видах деятельности (на материале истории России, ее героев), милосердия и заботы. Анализ поступков самих детей в группе в различных ситуациях;</a:t>
            </a: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0215" algn="just"/>
            <a:r>
              <a:rPr lang="ru-RU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формирование навыков, необходимых для полноценного существования в обществе: </a:t>
            </a:r>
            <a:r>
              <a:rPr lang="ru-RU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эмпатии</a:t>
            </a:r>
            <a:r>
              <a:rPr lang="ru-RU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(сопереживания), коммуникабельности, заботы, ответственности, сотрудничества, умения договариваться, умения соблюдать правила;</a:t>
            </a: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развитие способности поставить себя на место другого как проявление личностной зрелости и преодоление детского эгоизма </a:t>
            </a:r>
            <a:endParaRPr lang="ru-RU" sz="26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6" name="Объект 3"/>
          <p:cNvSpPr>
            <a:spLocks noGrp="1"/>
          </p:cNvSpPr>
          <p:nvPr>
            <p:ph sz="half" idx="2"/>
          </p:nvPr>
        </p:nvSpPr>
        <p:spPr>
          <a:xfrm>
            <a:off x="8112224" y="1196752"/>
            <a:ext cx="3241576" cy="5328592"/>
          </a:xfrm>
          <a:ln>
            <a:solidFill>
              <a:schemeClr val="bg2"/>
            </a:solidFill>
          </a:ln>
        </p:spPr>
        <p:txBody>
          <a:bodyPr>
            <a:normAutofit fontScale="85000" lnSpcReduction="20000"/>
          </a:bodyPr>
          <a:lstStyle/>
          <a:p>
            <a:pPr algn="ctr"/>
            <a:r>
              <a:rPr lang="ru-RU" altLang="ru-RU" sz="2000" dirty="0" smtClean="0">
                <a:solidFill>
                  <a:srgbClr val="0070C0"/>
                </a:solidFill>
              </a:rPr>
              <a:t>Нравственное воспитание:</a:t>
            </a:r>
          </a:p>
          <a:p>
            <a:endParaRPr lang="ru-RU" altLang="ru-RU" sz="2000" dirty="0" smtClean="0">
              <a:solidFill>
                <a:srgbClr val="0070C0"/>
              </a:solidFill>
            </a:endParaRPr>
          </a:p>
          <a:p>
            <a:r>
              <a:rPr lang="ru-RU" altLang="ru-RU" sz="2200" dirty="0" smtClean="0">
                <a:solidFill>
                  <a:schemeClr val="tx1"/>
                </a:solidFill>
              </a:rPr>
              <a:t>- формирование механизма нравственного воспитания: представлений, нравственных чувств, нравственных привычек и норм, практики поведения;</a:t>
            </a:r>
          </a:p>
          <a:p>
            <a:r>
              <a:rPr lang="ru-RU" altLang="ru-RU" sz="2200" dirty="0" smtClean="0">
                <a:solidFill>
                  <a:schemeClr val="tx1"/>
                </a:solidFill>
              </a:rPr>
              <a:t>- воспитание </a:t>
            </a:r>
            <a:r>
              <a:rPr lang="ru-RU" altLang="ru-RU" sz="2200" b="1" dirty="0" smtClean="0">
                <a:solidFill>
                  <a:srgbClr val="C00000"/>
                </a:solidFill>
              </a:rPr>
              <a:t>нравственных качеств</a:t>
            </a:r>
            <a:r>
              <a:rPr lang="ru-RU" altLang="ru-RU" sz="2200" dirty="0" smtClean="0">
                <a:solidFill>
                  <a:schemeClr val="tx1"/>
                </a:solidFill>
              </a:rPr>
              <a:t>, востребованных в современном обществе</a:t>
            </a:r>
          </a:p>
          <a:p>
            <a:endParaRPr lang="ru-RU" altLang="ru-RU" sz="2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429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7525"/>
          </a:xfrm>
        </p:spPr>
        <p:txBody>
          <a:bodyPr/>
          <a:lstStyle/>
          <a:p>
            <a:pPr algn="ctr"/>
            <a:r>
              <a:rPr lang="ru-RU" altLang="ru-RU" sz="2400" b="1" dirty="0" smtClean="0">
                <a:solidFill>
                  <a:schemeClr val="accent5"/>
                </a:solidFill>
              </a:rPr>
              <a:t>Направления воспитания и группы воспитательных задач</a:t>
            </a:r>
          </a:p>
        </p:txBody>
      </p:sp>
      <p:sp>
        <p:nvSpPr>
          <p:cNvPr id="28675" name="Объект 2"/>
          <p:cNvSpPr>
            <a:spLocks noGrp="1"/>
          </p:cNvSpPr>
          <p:nvPr>
            <p:ph sz="half" idx="1"/>
          </p:nvPr>
        </p:nvSpPr>
        <p:spPr>
          <a:xfrm>
            <a:off x="263352" y="1124744"/>
            <a:ext cx="7848872" cy="5544616"/>
          </a:xfrm>
          <a:ln>
            <a:solidFill>
              <a:schemeClr val="bg2"/>
            </a:solidFill>
          </a:ln>
        </p:spPr>
        <p:txBody>
          <a:bodyPr>
            <a:normAutofit fontScale="92500" lnSpcReduction="20000"/>
          </a:bodyPr>
          <a:lstStyle/>
          <a:p>
            <a:pPr algn="ctr"/>
            <a:r>
              <a:rPr lang="ru-RU" altLang="ru-RU" sz="2000" dirty="0" smtClean="0">
                <a:solidFill>
                  <a:srgbClr val="C00000"/>
                </a:solidFill>
              </a:rPr>
              <a:t>Этико</a:t>
            </a:r>
            <a:r>
              <a:rPr lang="ru-RU" altLang="ru-RU" sz="2000" dirty="0" smtClean="0">
                <a:solidFill>
                  <a:srgbClr val="0070C0"/>
                </a:solidFill>
              </a:rPr>
              <a:t>-эстетическое воспитание:</a:t>
            </a:r>
          </a:p>
          <a:p>
            <a:pPr indent="450215" algn="just"/>
            <a:r>
              <a:rPr lang="ru-RU" sz="2200" dirty="0" smtClean="0">
                <a:solidFill>
                  <a:srgbClr val="000000"/>
                </a:solidFill>
              </a:rPr>
              <a:t>Ценности </a:t>
            </a:r>
            <a:r>
              <a:rPr lang="ru-RU" sz="2200" dirty="0">
                <a:solidFill>
                  <a:srgbClr val="000000"/>
                </a:solidFill>
              </a:rPr>
              <a:t>– </a:t>
            </a:r>
            <a:r>
              <a:rPr lang="ru-RU" sz="2200" b="1" dirty="0">
                <a:solidFill>
                  <a:srgbClr val="000000"/>
                </a:solidFill>
              </a:rPr>
              <a:t>«</a:t>
            </a:r>
            <a:r>
              <a:rPr lang="ru-RU" sz="2200" b="1" i="1" dirty="0">
                <a:solidFill>
                  <a:srgbClr val="000000"/>
                </a:solidFill>
              </a:rPr>
              <a:t>культура</a:t>
            </a:r>
            <a:r>
              <a:rPr lang="ru-RU" sz="2200" b="1" dirty="0" smtClean="0">
                <a:solidFill>
                  <a:srgbClr val="000000"/>
                </a:solidFill>
              </a:rPr>
              <a:t>»</a:t>
            </a:r>
            <a:r>
              <a:rPr lang="ru-RU" sz="2200" dirty="0" smtClean="0">
                <a:solidFill>
                  <a:srgbClr val="000000"/>
                </a:solidFill>
              </a:rPr>
              <a:t> и </a:t>
            </a:r>
            <a:r>
              <a:rPr lang="ru-RU" sz="2200" b="1" dirty="0" smtClean="0">
                <a:solidFill>
                  <a:srgbClr val="000000"/>
                </a:solidFill>
              </a:rPr>
              <a:t>«</a:t>
            </a:r>
            <a:r>
              <a:rPr lang="ru-RU" sz="2200" b="1" i="1" dirty="0" smtClean="0">
                <a:solidFill>
                  <a:srgbClr val="000000"/>
                </a:solidFill>
              </a:rPr>
              <a:t>красота</a:t>
            </a:r>
            <a:r>
              <a:rPr lang="ru-RU" sz="2200" b="1" dirty="0" smtClean="0">
                <a:solidFill>
                  <a:srgbClr val="000000"/>
                </a:solidFill>
              </a:rPr>
              <a:t>»</a:t>
            </a:r>
            <a:r>
              <a:rPr lang="ru-RU" sz="2200" dirty="0" smtClean="0">
                <a:solidFill>
                  <a:srgbClr val="000000"/>
                </a:solidFill>
              </a:rPr>
              <a:t>.</a:t>
            </a:r>
          </a:p>
          <a:p>
            <a:pPr indent="450215" algn="just"/>
            <a:endParaRPr lang="ru-RU" sz="2200" b="1" i="1" dirty="0" smtClean="0">
              <a:solidFill>
                <a:srgbClr val="000000"/>
              </a:solidFill>
            </a:endParaRPr>
          </a:p>
          <a:p>
            <a:pPr indent="450215" algn="just"/>
            <a:r>
              <a:rPr lang="ru-RU" sz="2200" b="1" i="1" dirty="0" smtClean="0">
                <a:solidFill>
                  <a:srgbClr val="000000"/>
                </a:solidFill>
              </a:rPr>
              <a:t>Культура </a:t>
            </a:r>
            <a:r>
              <a:rPr lang="ru-RU" sz="2200" b="1" i="1" dirty="0">
                <a:solidFill>
                  <a:srgbClr val="000000"/>
                </a:solidFill>
              </a:rPr>
              <a:t>поведения</a:t>
            </a:r>
            <a:r>
              <a:rPr lang="ru-RU" sz="2200" dirty="0">
                <a:solidFill>
                  <a:srgbClr val="000000"/>
                </a:solidFill>
              </a:rPr>
              <a:t> в своей основе имеет глубоко социальное нравственное чувство – уважение к человеку, к законам человеческого общества. Культура отношений является делом не столько личным, сколько общественным. Конкретные представления о культуре поведения усваиваются ребенком вместе с опытом поведения, с накоплением </a:t>
            </a:r>
            <a:r>
              <a:rPr lang="ru-RU" sz="2200" dirty="0">
                <a:solidFill>
                  <a:srgbClr val="FF0000"/>
                </a:solidFill>
              </a:rPr>
              <a:t>нравственных</a:t>
            </a:r>
            <a:r>
              <a:rPr lang="ru-RU" sz="2200" dirty="0">
                <a:solidFill>
                  <a:srgbClr val="000000"/>
                </a:solidFill>
              </a:rPr>
              <a:t> представлений</a:t>
            </a:r>
            <a:r>
              <a:rPr lang="ru-RU" sz="2200" dirty="0" smtClean="0">
                <a:solidFill>
                  <a:srgbClr val="000000"/>
                </a:solidFill>
              </a:rPr>
              <a:t>.</a:t>
            </a:r>
          </a:p>
          <a:p>
            <a:pPr indent="450215" algn="just"/>
            <a:endParaRPr lang="ru-RU" sz="2200" b="1" dirty="0" smtClean="0"/>
          </a:p>
          <a:p>
            <a:pPr indent="450215" algn="just"/>
            <a:r>
              <a:rPr lang="ru-RU" sz="2200" b="1" dirty="0" smtClean="0"/>
              <a:t>Цель </a:t>
            </a:r>
            <a:r>
              <a:rPr lang="ru-RU" sz="2200" b="1" dirty="0"/>
              <a:t>эстетического воспитания </a:t>
            </a:r>
            <a:r>
              <a:rPr lang="ru-RU" sz="2200" dirty="0"/>
              <a:t>– становление у ребенка ценностного отношения к </a:t>
            </a:r>
            <a:r>
              <a:rPr lang="ru-RU" sz="2200" dirty="0" smtClean="0"/>
              <a:t>красоте</a:t>
            </a:r>
            <a:r>
              <a:rPr lang="ru-RU" sz="2200" dirty="0"/>
              <a:t>. Эстетическое воспитание через обогащение чувственного опыта и развитие эмоциональной сферы личности влияет на становление </a:t>
            </a:r>
            <a:r>
              <a:rPr lang="ru-RU" sz="2200" dirty="0">
                <a:solidFill>
                  <a:srgbClr val="FF0000"/>
                </a:solidFill>
              </a:rPr>
              <a:t>нравственной</a:t>
            </a:r>
            <a:r>
              <a:rPr lang="ru-RU" sz="2200" dirty="0"/>
              <a:t> и духовной составляющей внутреннего </a:t>
            </a:r>
            <a:r>
              <a:rPr lang="ru-RU" sz="2200" dirty="0" smtClean="0"/>
              <a:t>мира </a:t>
            </a:r>
            <a:r>
              <a:rPr lang="ru-RU" sz="2200" dirty="0"/>
              <a:t>ребенка.</a:t>
            </a:r>
            <a:endParaRPr lang="ru-RU" sz="2200" dirty="0">
              <a:effectLst/>
            </a:endParaRPr>
          </a:p>
        </p:txBody>
      </p:sp>
      <p:sp>
        <p:nvSpPr>
          <p:cNvPr id="28676" name="Объект 3"/>
          <p:cNvSpPr>
            <a:spLocks noGrp="1"/>
          </p:cNvSpPr>
          <p:nvPr>
            <p:ph sz="half" idx="2"/>
          </p:nvPr>
        </p:nvSpPr>
        <p:spPr>
          <a:xfrm>
            <a:off x="8112224" y="1196752"/>
            <a:ext cx="3241576" cy="5328592"/>
          </a:xfrm>
          <a:ln>
            <a:solidFill>
              <a:schemeClr val="bg2"/>
            </a:solidFill>
          </a:ln>
        </p:spPr>
        <p:txBody>
          <a:bodyPr>
            <a:normAutofit fontScale="92500" lnSpcReduction="20000"/>
          </a:bodyPr>
          <a:lstStyle/>
          <a:p>
            <a:pPr algn="ctr"/>
            <a:r>
              <a:rPr lang="ru-RU" altLang="ru-RU" sz="2000" dirty="0" smtClean="0">
                <a:solidFill>
                  <a:srgbClr val="0070C0"/>
                </a:solidFill>
              </a:rPr>
              <a:t>Нравственное воспитание:</a:t>
            </a:r>
          </a:p>
          <a:p>
            <a:endParaRPr lang="ru-RU" altLang="ru-RU" sz="2000" dirty="0" smtClean="0">
              <a:solidFill>
                <a:srgbClr val="0070C0"/>
              </a:solidFill>
            </a:endParaRPr>
          </a:p>
          <a:p>
            <a:r>
              <a:rPr lang="ru-RU" altLang="ru-RU" sz="2200" dirty="0" smtClean="0">
                <a:solidFill>
                  <a:schemeClr val="tx1"/>
                </a:solidFill>
              </a:rPr>
              <a:t>- формирование механизма нравственного воспитания: представлений, нравственных чувств, нравственных привычек и норм, практики поведения;</a:t>
            </a:r>
          </a:p>
          <a:p>
            <a:r>
              <a:rPr lang="ru-RU" altLang="ru-RU" sz="2200" dirty="0" smtClean="0">
                <a:solidFill>
                  <a:schemeClr val="tx1"/>
                </a:solidFill>
              </a:rPr>
              <a:t>- воспитание нравственных качеств, востребованных в современном обществе</a:t>
            </a:r>
          </a:p>
          <a:p>
            <a:endParaRPr lang="ru-RU" altLang="ru-RU" sz="2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178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Задачи воспитания на основе планируемых результатов достижения цели воспитания, в </a:t>
            </a:r>
            <a:r>
              <a:rPr lang="ru-RU" dirty="0" smtClean="0"/>
              <a:t>соответствии </a:t>
            </a:r>
            <a:r>
              <a:rPr lang="ru-RU" dirty="0"/>
              <a:t>с основными направлениями воспитательной работы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9CB904-53DC-429D-9481-1951DF4649EB}" type="slidenum">
              <a: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135855"/>
              </p:ext>
            </p:extLst>
          </p:nvPr>
        </p:nvGraphicFramePr>
        <p:xfrm>
          <a:off x="479377" y="1255080"/>
          <a:ext cx="11375057" cy="4145280"/>
        </p:xfrm>
        <a:graphic>
          <a:graphicData uri="http://schemas.openxmlformats.org/drawingml/2006/table">
            <a:tbl>
              <a:tblPr firstRow="1" firstCol="1" bandRow="1"/>
              <a:tblGrid>
                <a:gridCol w="2592287">
                  <a:extLst>
                    <a:ext uri="{9D8B030D-6E8A-4147-A177-3AD203B41FA5}">
                      <a16:colId xmlns:a16="http://schemas.microsoft.com/office/drawing/2014/main" val="1841612376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1482987607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143616571"/>
                    </a:ext>
                  </a:extLst>
                </a:gridCol>
                <a:gridCol w="4606306">
                  <a:extLst>
                    <a:ext uri="{9D8B030D-6E8A-4147-A177-3AD203B41FA5}">
                      <a16:colId xmlns:a16="http://schemas.microsoft.com/office/drawing/2014/main" val="457766758"/>
                    </a:ext>
                  </a:extLst>
                </a:gridCol>
              </a:tblGrid>
              <a:tr h="236191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</a:rPr>
                        <a:t>Направление воспитания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Базовые ценности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Задачи воспитания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593913"/>
                  </a:ext>
                </a:extLst>
              </a:tr>
              <a:tr h="2361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Младенческий и ранний возраст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Дошкольный возраст</a:t>
                      </a:r>
                      <a:endParaRPr lang="ru-RU" sz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2110510"/>
                  </a:ext>
                </a:extLst>
              </a:tr>
              <a:tr h="1046618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</a:rPr>
                        <a:t>Патриотическое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Родина, природа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</a:rPr>
                        <a:t>Воспитывать элементарное чувство привязанности, любви к семье, близким, окружающему миру.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</a:rPr>
                        <a:t>Воспитывать ценностное отношение и любовь к своей малой родине, чувство привязанности к родному дому, семье, близким людям. Формировать первичные представления о своей стране.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2449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5986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Задачи воспитания на основе планируемых результатов достижения цели воспитания, в </a:t>
            </a:r>
            <a:r>
              <a:rPr lang="ru-RU" dirty="0" smtClean="0"/>
              <a:t>соответствии </a:t>
            </a:r>
            <a:r>
              <a:rPr lang="ru-RU" dirty="0"/>
              <a:t>с основными направлениями воспитательной работы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9CB904-53DC-429D-9481-1951DF4649EB}" type="slidenum">
              <a: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9446669"/>
              </p:ext>
            </p:extLst>
          </p:nvPr>
        </p:nvGraphicFramePr>
        <p:xfrm>
          <a:off x="479377" y="1255080"/>
          <a:ext cx="11375057" cy="5425440"/>
        </p:xfrm>
        <a:graphic>
          <a:graphicData uri="http://schemas.openxmlformats.org/drawingml/2006/table">
            <a:tbl>
              <a:tblPr firstRow="1" firstCol="1" bandRow="1"/>
              <a:tblGrid>
                <a:gridCol w="1368151">
                  <a:extLst>
                    <a:ext uri="{9D8B030D-6E8A-4147-A177-3AD203B41FA5}">
                      <a16:colId xmlns:a16="http://schemas.microsoft.com/office/drawing/2014/main" val="1841612376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482987607"/>
                    </a:ext>
                  </a:extLst>
                </a:gridCol>
                <a:gridCol w="4176464">
                  <a:extLst>
                    <a:ext uri="{9D8B030D-6E8A-4147-A177-3AD203B41FA5}">
                      <a16:colId xmlns:a16="http://schemas.microsoft.com/office/drawing/2014/main" val="143616571"/>
                    </a:ext>
                  </a:extLst>
                </a:gridCol>
                <a:gridCol w="4462290">
                  <a:extLst>
                    <a:ext uri="{9D8B030D-6E8A-4147-A177-3AD203B41FA5}">
                      <a16:colId xmlns:a16="http://schemas.microsoft.com/office/drawing/2014/main" val="457766758"/>
                    </a:ext>
                  </a:extLst>
                </a:gridCol>
              </a:tblGrid>
              <a:tr h="236191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</a:rPr>
                        <a:t>Направление воспитания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Базовые ценности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Задачи воспитания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593913"/>
                  </a:ext>
                </a:extLst>
              </a:tr>
              <a:tr h="2361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Младенческий и ранний возраст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Дошкольный возраст</a:t>
                      </a:r>
                      <a:endParaRPr lang="ru-RU" sz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2110510"/>
                  </a:ext>
                </a:extLst>
              </a:tr>
              <a:tr h="1046618"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</a:rPr>
                        <a:t>Социальное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Человек, семья, дружба, сотрудничество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</a:rPr>
                        <a:t>Воспитывать у детей первоначальный интерес к другим детям и способность бесконфликтно играть рядом с ними; доброжелательность, доброту, сочувствие.</a:t>
                      </a:r>
                    </a:p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</a:rPr>
                        <a:t>Формировать первичные представления о том, что такое «хорошо» и «плохо».</a:t>
                      </a:r>
                    </a:p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</a:rPr>
                        <a:t>Поддерживать чувство удовлетворения в случае одобрения и чувство огорчения в случае неодобрения со стороны взрослых.</a:t>
                      </a:r>
                    </a:p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</a:rPr>
                        <a:t>Стимулировать к проявлению позиции «Я сам!», способность к самостоятельным (свободным) активным действиям в общении. Обеспечивать практику общения с другими людьми с помощью вербальных и невербальных средств общения.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</a:rPr>
                        <a:t>Воспитывать у детей дружелюбность, доброжелательность, правдивость, искренность, способность к сочувствию и заботе, к нравственному поступку.</a:t>
                      </a:r>
                    </a:p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</a:rPr>
                        <a:t>Формировать умение различать основные проявления добра и зла; принимать и уважать различия между людьми, ценности семьи и общества.</a:t>
                      </a:r>
                    </a:p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</a:rPr>
                        <a:t>Стимулировать к проявлению задатков чувства долга, ответственности за свои действия и поведение.</a:t>
                      </a:r>
                    </a:p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</a:rPr>
                        <a:t>Способствовать освоению основ речевой культуры.</a:t>
                      </a:r>
                    </a:p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</a:rPr>
                        <a:t>Развивать умение слушать и слышать собеседника, способность взаимодействовать со взрослыми и сверстниками на основе общих интересов и дел.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2449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2614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Задачи воспитания на основе планируемых результатов достижения цели воспитания, в </a:t>
            </a:r>
            <a:r>
              <a:rPr lang="ru-RU" dirty="0" smtClean="0"/>
              <a:t>соответствии </a:t>
            </a:r>
            <a:r>
              <a:rPr lang="ru-RU" dirty="0"/>
              <a:t>с основными направлениями воспитательной работы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9CB904-53DC-429D-9481-1951DF4649EB}" type="slidenum">
              <a: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7119833"/>
              </p:ext>
            </p:extLst>
          </p:nvPr>
        </p:nvGraphicFramePr>
        <p:xfrm>
          <a:off x="479377" y="1255080"/>
          <a:ext cx="11375057" cy="4145280"/>
        </p:xfrm>
        <a:graphic>
          <a:graphicData uri="http://schemas.openxmlformats.org/drawingml/2006/table">
            <a:tbl>
              <a:tblPr firstRow="1" firstCol="1" bandRow="1"/>
              <a:tblGrid>
                <a:gridCol w="1872207">
                  <a:extLst>
                    <a:ext uri="{9D8B030D-6E8A-4147-A177-3AD203B41FA5}">
                      <a16:colId xmlns:a16="http://schemas.microsoft.com/office/drawing/2014/main" val="1841612376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1482987607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143616571"/>
                    </a:ext>
                  </a:extLst>
                </a:gridCol>
                <a:gridCol w="5038354">
                  <a:extLst>
                    <a:ext uri="{9D8B030D-6E8A-4147-A177-3AD203B41FA5}">
                      <a16:colId xmlns:a16="http://schemas.microsoft.com/office/drawing/2014/main" val="457766758"/>
                    </a:ext>
                  </a:extLst>
                </a:gridCol>
              </a:tblGrid>
              <a:tr h="236191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</a:rPr>
                        <a:t>Направление воспитания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Базовые ценности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Задачи воспитания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593913"/>
                  </a:ext>
                </a:extLst>
              </a:tr>
              <a:tr h="2361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Младенческий и ранний возраст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Дошкольный возраст</a:t>
                      </a:r>
                      <a:endParaRPr lang="ru-RU" sz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2110510"/>
                  </a:ext>
                </a:extLst>
              </a:tr>
              <a:tr h="1046618">
                <a:tc>
                  <a:txBody>
                    <a:bodyPr/>
                    <a:lstStyle/>
                    <a:p>
                      <a:r>
                        <a:rPr lang="ru-RU" sz="2400">
                          <a:effectLst/>
                          <a:latin typeface="Times New Roman" panose="02020603050405020304" pitchFamily="18" charset="0"/>
                        </a:rPr>
                        <a:t>Этико-эстетическое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Культура и красота</a:t>
                      </a:r>
                      <a:endParaRPr lang="ru-RU" sz="2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>
                          <a:effectLst/>
                          <a:latin typeface="Times New Roman" panose="02020603050405020304" pitchFamily="18" charset="0"/>
                        </a:rPr>
                        <a:t>Воспитывать у детей эмоциональную отзывчивость к красоте.</a:t>
                      </a:r>
                    </a:p>
                    <a:p>
                      <a:r>
                        <a:rPr lang="ru-RU" sz="2400">
                          <a:effectLst/>
                          <a:latin typeface="Times New Roman" panose="02020603050405020304" pitchFamily="18" charset="0"/>
                        </a:rPr>
                        <a:t>Активизировать интерес и желание заниматься продуктивными видами деятельности.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</a:rPr>
                        <a:t>Воспитывать у детей зачатки художественно-эстетического вкуса.</a:t>
                      </a:r>
                    </a:p>
                    <a:p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</a:rPr>
                        <a:t>Формировать способность воспринимать и чувствовать прекрасное в быту, природе, поступках, искусстве. </a:t>
                      </a:r>
                    </a:p>
                    <a:p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</a:rPr>
                        <a:t>Обеспечивать практику к отображения прекрасного в продуктивных видах деятельности.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2449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1922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sz="2800" dirty="0" smtClean="0"/>
              <a:t>-</a:t>
            </a:r>
            <a:r>
              <a:rPr lang="ru-RU" sz="2800" dirty="0"/>
              <a:t>	</a:t>
            </a:r>
            <a:r>
              <a:rPr lang="ru-RU" sz="2800" i="1" dirty="0"/>
              <a:t>предметно-целевая деятельность </a:t>
            </a:r>
            <a:r>
              <a:rPr lang="ru-RU" sz="2800" dirty="0"/>
              <a:t>(виды деятельности, организуемые взрослым, в которых он открывает ребенку смысл и ценность человеческой деятельности, способы ее реализации совместно с родителями, воспитателями, </a:t>
            </a:r>
            <a:r>
              <a:rPr lang="ru-RU" sz="2800" dirty="0" smtClean="0"/>
              <a:t>сверстниками);</a:t>
            </a:r>
            <a:endParaRPr lang="ru-RU" sz="2800" dirty="0"/>
          </a:p>
          <a:p>
            <a:r>
              <a:rPr lang="ru-RU" sz="2800" dirty="0"/>
              <a:t>-	</a:t>
            </a:r>
            <a:r>
              <a:rPr lang="ru-RU" sz="2800" i="1" dirty="0"/>
              <a:t>культурные практики </a:t>
            </a:r>
            <a:r>
              <a:rPr lang="ru-RU" sz="2800" dirty="0"/>
              <a:t>(активная, самостоятельная апробация каждым ребенком инструментального и ценностного содержаний, полученных от взрослого, и способов их реализации в различных видах деятельности через личный опыт);</a:t>
            </a:r>
          </a:p>
          <a:p>
            <a:r>
              <a:rPr lang="ru-RU" sz="2800" dirty="0"/>
              <a:t>-	</a:t>
            </a:r>
            <a:r>
              <a:rPr lang="ru-RU" sz="2800" i="1" dirty="0"/>
              <a:t>свободная инициативная деятельность ребенка </a:t>
            </a:r>
            <a:r>
              <a:rPr lang="ru-RU" sz="2800" dirty="0"/>
              <a:t>(его спонтанная самостоятельная активность, в рамках которой он реализует свои базовые устремления: любознательность, общительность, опыт деятельности на основе усвоенных ценностей).</a:t>
            </a:r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 качестве средств реализации </a:t>
            </a:r>
            <a:r>
              <a:rPr lang="ru-RU" dirty="0" smtClean="0">
                <a:solidFill>
                  <a:srgbClr val="FF0000"/>
                </a:solidFill>
              </a:rPr>
              <a:t>патриотического, социального </a:t>
            </a:r>
            <a:r>
              <a:rPr lang="ru-RU" dirty="0" smtClean="0"/>
              <a:t>направлений </a:t>
            </a:r>
            <a:r>
              <a:rPr lang="ru-RU" dirty="0"/>
              <a:t>воспитания могут выступать следующие основные виды </a:t>
            </a:r>
            <a:r>
              <a:rPr lang="ru-RU" dirty="0" smtClean="0"/>
              <a:t>деятельности </a:t>
            </a:r>
            <a:r>
              <a:rPr lang="ru-RU" dirty="0"/>
              <a:t>и культурные практики: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1357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713243"/>
              </p:ext>
            </p:extLst>
          </p:nvPr>
        </p:nvGraphicFramePr>
        <p:xfrm>
          <a:off x="334963" y="404665"/>
          <a:ext cx="11518899" cy="5859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597">
                  <a:extLst>
                    <a:ext uri="{9D8B030D-6E8A-4147-A177-3AD203B41FA5}">
                      <a16:colId xmlns:a16="http://schemas.microsoft.com/office/drawing/2014/main" val="1151801262"/>
                    </a:ext>
                  </a:extLst>
                </a:gridCol>
                <a:gridCol w="4392488">
                  <a:extLst>
                    <a:ext uri="{9D8B030D-6E8A-4147-A177-3AD203B41FA5}">
                      <a16:colId xmlns:a16="http://schemas.microsoft.com/office/drawing/2014/main" val="533571361"/>
                    </a:ext>
                  </a:extLst>
                </a:gridCol>
                <a:gridCol w="5325814">
                  <a:extLst>
                    <a:ext uri="{9D8B030D-6E8A-4147-A177-3AD203B41FA5}">
                      <a16:colId xmlns:a16="http://schemas.microsoft.com/office/drawing/2014/main" val="1006211975"/>
                    </a:ext>
                  </a:extLst>
                </a:gridCol>
              </a:tblGrid>
              <a:tr h="329018">
                <a:tc gridSpan="3">
                  <a:txBody>
                    <a:bodyPr/>
                    <a:lstStyle/>
                    <a:p>
                      <a:r>
                        <a:rPr lang="ru-RU" dirty="0" smtClean="0"/>
                        <a:t>Целевые ориентиры воспитательной работы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662924"/>
                  </a:ext>
                </a:extLst>
              </a:tr>
              <a:tr h="1104432"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 воспитания</a:t>
                      </a:r>
                      <a:endParaRPr lang="ru-RU" sz="1600" i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детей младенческого и раннего возраста (до 3 лет). Портрет ребенка младенческого и раннего возраста (к 3-м годам).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детей дошкольного возраста (до 8 лет). Портрет ребенка дошкольного возраста (к 8-ми годам).</a:t>
                      </a:r>
                    </a:p>
                    <a:p>
                      <a:pPr algn="ctr"/>
                      <a:r>
                        <a:rPr lang="ru-RU" sz="1600" i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600" i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60622267"/>
                  </a:ext>
                </a:extLst>
              </a:tr>
              <a:tr h="686512"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Патриотическое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Проявляющий привязанность, любовь к семье, близким, окружающему миру.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Любящий свою малую родину и имеющий представление о своей стране, испытывающий чувство привязанности </a:t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 родному дому, семье, близким людям.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1579474"/>
                  </a:ext>
                </a:extLst>
              </a:tr>
              <a:tr h="2920597"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Способный понять и принять, что такое «хорошо»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«плохо».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Проявляющий интерес к другим детям и способный бесконфликтно играть рядом с ними.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Проявляющий позицию «Я сам!».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Доброжелательный, проявляющий сочувствие, доброту.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Испытывающий чувство удовольствия в случае одобрения и чувство огорчения в случае неодобрения со стороны взрослых.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Способный к самостоятельным (свободным) активным действиям в общении.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Способный общаться с другими людьми с помощью вербальных и невербальных средств общения.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Различающий основные проявления добра и зла, принимающий и уважающий ценности семьи и общества,</a:t>
                      </a:r>
                      <a:r>
                        <a:rPr lang="ru-RU" sz="1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правдивый, искренний, способный к сочувствию и заботе, к нравственному поступку, проявляющий задатки чувства долга: ответственность за свои действия и поведение; принимающий и уважающий различия между людьми.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Освоивший основы речевой культуры.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Дружелюбный и доброжелательный, умеющий слушать и слышать собеседника, способный взаимодействовать со взрослыми и сверстниками на основе общих интересов и дел.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0588822"/>
                  </a:ext>
                </a:extLst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ABC9F8-4B33-46DE-AFFF-83563E6357A2}" type="slidenum">
              <a:rPr lang="ru-RU" altLang="ru-RU" smtClean="0"/>
              <a:pPr>
                <a:defRPr/>
              </a:pPr>
              <a:t>16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233261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61975"/>
          </a:xfrm>
        </p:spPr>
        <p:txBody>
          <a:bodyPr/>
          <a:lstStyle/>
          <a:p>
            <a:pPr algn="ctr">
              <a:defRPr/>
            </a:pPr>
            <a:r>
              <a:rPr lang="ru-RU" altLang="ru-RU" sz="3200" b="1" dirty="0" smtClean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Содержательный раздел</a:t>
            </a:r>
            <a:endParaRPr lang="ru-RU" altLang="ru-RU" sz="3200" b="1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41300" y="1028700"/>
            <a:ext cx="5778500" cy="4559299"/>
          </a:xfrm>
          <a:ln>
            <a:solidFill>
              <a:schemeClr val="bg2"/>
            </a:solidFill>
          </a:ln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воспитания для ДОО определены в Примерной рабочей программе:</a:t>
            </a:r>
          </a:p>
          <a:p>
            <a:pPr>
              <a:defRPr/>
            </a:pPr>
            <a:r>
              <a:rPr 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патриотическое</a:t>
            </a:r>
            <a:endParaRPr lang="ru-RU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социальное</a:t>
            </a:r>
            <a:endParaRPr lang="ru-RU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трудовое</a:t>
            </a:r>
            <a:endParaRPr lang="ru-RU" sz="1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ru-RU" sz="18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познавательное</a:t>
            </a:r>
            <a:r>
              <a:rPr lang="ru-RU" sz="1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defRPr/>
            </a:pPr>
            <a:endParaRPr lang="ru-RU" sz="18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ru-RU" sz="18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физическое </a:t>
            </a:r>
            <a:r>
              <a:rPr lang="ru-RU" sz="1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оздоровительное;</a:t>
            </a:r>
          </a:p>
          <a:p>
            <a:pPr>
              <a:defRPr/>
            </a:pPr>
            <a:endParaRPr lang="ru-RU" sz="18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этико-эстетическое</a:t>
            </a:r>
            <a:r>
              <a:rPr lang="ru-RU" sz="1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028701"/>
            <a:ext cx="5384800" cy="4559300"/>
          </a:xfrm>
          <a:ln>
            <a:solidFill>
              <a:schemeClr val="bg2"/>
            </a:solidFill>
          </a:ln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Образовательные области определены во ФГОС дошкольного образования:</a:t>
            </a:r>
          </a:p>
          <a:p>
            <a:pPr>
              <a:defRPr/>
            </a:pPr>
            <a:endParaRPr lang="ru-RU" sz="18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социально-коммуникативное </a:t>
            </a:r>
            <a:r>
              <a:rPr lang="ru-RU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развитие;</a:t>
            </a:r>
          </a:p>
          <a:p>
            <a:pPr lvl="0">
              <a:defRPr/>
            </a:pPr>
            <a:r>
              <a:rPr lang="ru-RU" sz="1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речевое развитие</a:t>
            </a:r>
          </a:p>
          <a:p>
            <a:pPr>
              <a:defRPr/>
            </a:pPr>
            <a:endParaRPr lang="ru-RU" sz="18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познавательное </a:t>
            </a:r>
            <a:r>
              <a:rPr lang="ru-RU" sz="1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развитие;</a:t>
            </a:r>
          </a:p>
          <a:p>
            <a:pPr>
              <a:defRPr/>
            </a:pPr>
            <a:r>
              <a:rPr lang="ru-RU" sz="1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речевое развитие</a:t>
            </a:r>
          </a:p>
          <a:p>
            <a:pPr>
              <a:defRPr/>
            </a:pPr>
            <a:endParaRPr lang="ru-RU" sz="18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физическое </a:t>
            </a:r>
            <a:r>
              <a:rPr lang="ru-RU" sz="1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развитие;</a:t>
            </a:r>
          </a:p>
          <a:p>
            <a:pPr>
              <a:defRPr/>
            </a:pPr>
            <a:endParaRPr lang="ru-RU" sz="18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художественно-эстетическое </a:t>
            </a:r>
            <a:r>
              <a:rPr lang="ru-RU" sz="1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развитие;</a:t>
            </a:r>
          </a:p>
          <a:p>
            <a:pPr>
              <a:defRPr/>
            </a:pPr>
            <a:r>
              <a:rPr lang="ru-RU" sz="1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речевое </a:t>
            </a:r>
            <a:r>
              <a:rPr lang="ru-RU" sz="1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</a:t>
            </a:r>
            <a:endParaRPr lang="ru-RU" sz="1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ru-RU" dirty="0"/>
          </a:p>
        </p:txBody>
      </p:sp>
      <p:pic>
        <p:nvPicPr>
          <p:cNvPr id="24581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761" y="5780086"/>
            <a:ext cx="7646640" cy="884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трелка вправо 1"/>
          <p:cNvSpPr/>
          <p:nvPr/>
        </p:nvSpPr>
        <p:spPr>
          <a:xfrm>
            <a:off x="4871864" y="2132856"/>
            <a:ext cx="978408" cy="484632"/>
          </a:xfrm>
          <a:prstGeom prst="rightArrow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err="1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4871864" y="3090741"/>
            <a:ext cx="978408" cy="484632"/>
          </a:xfrm>
          <a:prstGeom prst="rightArrow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err="1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4871864" y="4156045"/>
            <a:ext cx="978408" cy="484632"/>
          </a:xfrm>
          <a:prstGeom prst="rightArrow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err="1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4871864" y="4839938"/>
            <a:ext cx="978408" cy="484632"/>
          </a:xfrm>
          <a:prstGeom prst="rightArrow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err="1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87777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8033464"/>
              </p:ext>
            </p:extLst>
          </p:nvPr>
        </p:nvGraphicFramePr>
        <p:xfrm>
          <a:off x="334963" y="116631"/>
          <a:ext cx="11518899" cy="6553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813">
                  <a:extLst>
                    <a:ext uri="{9D8B030D-6E8A-4147-A177-3AD203B41FA5}">
                      <a16:colId xmlns:a16="http://schemas.microsoft.com/office/drawing/2014/main" val="894742396"/>
                    </a:ext>
                  </a:extLst>
                </a:gridCol>
                <a:gridCol w="4464496">
                  <a:extLst>
                    <a:ext uri="{9D8B030D-6E8A-4147-A177-3AD203B41FA5}">
                      <a16:colId xmlns:a16="http://schemas.microsoft.com/office/drawing/2014/main" val="2770525231"/>
                    </a:ext>
                  </a:extLst>
                </a:gridCol>
                <a:gridCol w="3309590">
                  <a:extLst>
                    <a:ext uri="{9D8B030D-6E8A-4147-A177-3AD203B41FA5}">
                      <a16:colId xmlns:a16="http://schemas.microsoft.com/office/drawing/2014/main" val="2840168287"/>
                    </a:ext>
                  </a:extLst>
                </a:gridCol>
              </a:tblGrid>
              <a:tr h="348485">
                <a:tc gridSpan="3">
                  <a:txBody>
                    <a:bodyPr/>
                    <a:lstStyle/>
                    <a:p>
                      <a:r>
                        <a:rPr lang="ru-RU" dirty="0" smtClean="0"/>
                        <a:t>Приоритеты интеграции содержания воспитательных направлений и образовательных областей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7488947"/>
                  </a:ext>
                </a:extLst>
              </a:tr>
              <a:tr h="609848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патриотическое направление воспитания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социально-коммуникативное развитие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речевое развитие</a:t>
                      </a:r>
                      <a:endParaRPr lang="ru-RU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6041144"/>
                  </a:ext>
                </a:extLst>
              </a:tr>
              <a:tr h="5577840"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- формирование любви к родному краю, родной природе, родному языку, культурному наследию своего народа;</a:t>
                      </a:r>
                    </a:p>
                    <a:p>
                      <a:r>
                        <a:rPr lang="ru-RU" sz="1700" dirty="0" smtClean="0"/>
                        <a:t>- воспитание любви, уважения к своим национальным особенностям и чувства собственного достоинства как представителя своего народа;</a:t>
                      </a:r>
                    </a:p>
                    <a:p>
                      <a:r>
                        <a:rPr lang="ru-RU" sz="1700" dirty="0" smtClean="0"/>
                        <a:t>- воспитание уважительного отношения к гражданам России в целом, своим соотечественникам и согражданам, представителям всех народов России, к ровесникам, родителям, соседям, старшим, другим людям вне зависимости от их этнической принадлежности;</a:t>
                      </a:r>
                    </a:p>
                    <a:p>
                      <a:r>
                        <a:rPr lang="ru-RU" sz="1700" dirty="0" smtClean="0"/>
                        <a:t>- воспитание любви к родной природе, природе своего края, России, понимания единства природы и людей и бережного ответственного отношения к природе.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- усвоение норм и ценностей, принятых в обществе, включая моральные и нравственные ценности;</a:t>
                      </a:r>
                    </a:p>
                    <a:p>
                      <a:r>
                        <a:rPr lang="ru-RU" sz="1700" dirty="0" smtClean="0"/>
                        <a:t>- развитие общения и взаимодействия ребенка с взрослыми и сверстниками;</a:t>
                      </a:r>
                    </a:p>
                    <a:p>
                      <a:r>
                        <a:rPr lang="ru-RU" sz="1700" dirty="0" smtClean="0"/>
                        <a:t>- становление самостоятельности, целенаправленности и </a:t>
                      </a:r>
                      <a:r>
                        <a:rPr lang="ru-RU" sz="1700" dirty="0" err="1" smtClean="0"/>
                        <a:t>саморегуляции</a:t>
                      </a:r>
                      <a:r>
                        <a:rPr lang="ru-RU" sz="1700" dirty="0" smtClean="0"/>
                        <a:t> собственных действий;</a:t>
                      </a:r>
                    </a:p>
                    <a:p>
                      <a:r>
                        <a:rPr lang="ru-RU" sz="1700" dirty="0" smtClean="0"/>
                        <a:t>- развитие социального и эмоционального интеллекта, эмоциональной отзывчивости, сопереживания;</a:t>
                      </a:r>
                    </a:p>
                    <a:p>
                      <a:r>
                        <a:rPr lang="ru-RU" sz="1700" dirty="0" smtClean="0"/>
                        <a:t>- формирование готовности к совместной деятельности со сверстника-ми;</a:t>
                      </a:r>
                    </a:p>
                    <a:p>
                      <a:r>
                        <a:rPr lang="ru-RU" sz="1700" dirty="0" smtClean="0"/>
                        <a:t>- формирование уважительного отношения и чувства принадлежности к своей семье и к сообществу детей и взрослых в организации;</a:t>
                      </a:r>
                    </a:p>
                    <a:p>
                      <a:r>
                        <a:rPr lang="ru-RU" sz="1700" dirty="0" smtClean="0"/>
                        <a:t>- формирование позитивных установок к различным видам труда и творчества;</a:t>
                      </a:r>
                    </a:p>
                    <a:p>
                      <a:r>
                        <a:rPr lang="ru-RU" sz="1700" dirty="0" smtClean="0"/>
                        <a:t>- формирование основ безопасного поведения в быту, социуме, природе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- </a:t>
                      </a:r>
                      <a:r>
                        <a:rPr lang="ru-RU" sz="1700" dirty="0" smtClean="0">
                          <a:solidFill>
                            <a:srgbClr val="C00000"/>
                          </a:solidFill>
                        </a:rPr>
                        <a:t>владение речью как средством общения и культуры</a:t>
                      </a:r>
                      <a:r>
                        <a:rPr lang="ru-RU" sz="1700" dirty="0" smtClean="0"/>
                        <a:t>;</a:t>
                      </a:r>
                    </a:p>
                    <a:p>
                      <a:r>
                        <a:rPr lang="ru-RU" sz="1700" dirty="0" smtClean="0"/>
                        <a:t>- обогащение активного словаря;</a:t>
                      </a:r>
                    </a:p>
                    <a:p>
                      <a:r>
                        <a:rPr lang="ru-RU" sz="1700" dirty="0" smtClean="0"/>
                        <a:t>- развитие связной, грамматически правильной диалогической и монологической речи;</a:t>
                      </a:r>
                    </a:p>
                    <a:p>
                      <a:r>
                        <a:rPr lang="ru-RU" sz="1700" dirty="0" smtClean="0"/>
                        <a:t>- развитие речевого творчества;</a:t>
                      </a:r>
                    </a:p>
                    <a:p>
                      <a:r>
                        <a:rPr lang="ru-RU" sz="1700" dirty="0" smtClean="0"/>
                        <a:t>- развитие звуковой и интонационной культуры речи, фонематического слуха;</a:t>
                      </a:r>
                    </a:p>
                    <a:p>
                      <a:r>
                        <a:rPr lang="ru-RU" sz="1700" dirty="0" smtClean="0"/>
                        <a:t>- </a:t>
                      </a:r>
                      <a:r>
                        <a:rPr lang="ru-RU" sz="1700" dirty="0" smtClean="0">
                          <a:solidFill>
                            <a:srgbClr val="C00000"/>
                          </a:solidFill>
                        </a:rPr>
                        <a:t>знакомство с книжной культурой, детской литературой</a:t>
                      </a:r>
                      <a:r>
                        <a:rPr lang="ru-RU" sz="1700" dirty="0" smtClean="0"/>
                        <a:t>, понимание на слух текстов различных жанров детской литературы;</a:t>
                      </a:r>
                    </a:p>
                    <a:p>
                      <a:r>
                        <a:rPr lang="ru-RU" sz="1700" dirty="0" smtClean="0"/>
                        <a:t>- формирование звуковой аналитико-синтетической активности как предпосылки обучения грамоте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0301317"/>
                  </a:ext>
                </a:extLst>
              </a:tr>
            </a:tbl>
          </a:graphicData>
        </a:graphic>
      </p:graphicFrame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34B64D-1998-4E87-A2BF-2DC0814E0F4A}" type="slidenum">
              <a:rPr lang="ru-RU" altLang="ru-RU" smtClean="0"/>
              <a:pPr>
                <a:defRPr/>
              </a:pPr>
              <a:t>18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81821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7912724"/>
              </p:ext>
            </p:extLst>
          </p:nvPr>
        </p:nvGraphicFramePr>
        <p:xfrm>
          <a:off x="334963" y="332657"/>
          <a:ext cx="11518900" cy="57180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9109">
                  <a:extLst>
                    <a:ext uri="{9D8B030D-6E8A-4147-A177-3AD203B41FA5}">
                      <a16:colId xmlns:a16="http://schemas.microsoft.com/office/drawing/2014/main" val="1661841418"/>
                    </a:ext>
                  </a:extLst>
                </a:gridCol>
                <a:gridCol w="5109791">
                  <a:extLst>
                    <a:ext uri="{9D8B030D-6E8A-4147-A177-3AD203B41FA5}">
                      <a16:colId xmlns:a16="http://schemas.microsoft.com/office/drawing/2014/main" val="1832478528"/>
                    </a:ext>
                  </a:extLst>
                </a:gridCol>
              </a:tblGrid>
              <a:tr h="224978"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Решение воспитательных задач в целостном педагогическом процессе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1372468"/>
                  </a:ext>
                </a:extLst>
              </a:tr>
              <a:tr h="665689"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>
                          <a:effectLst/>
                          <a:latin typeface="Times New Roman" panose="02020603050405020304" pitchFamily="18" charset="0"/>
                        </a:rPr>
                        <a:t>Программа воспитания. Основные направления деятельности </a:t>
                      </a:r>
                      <a:r>
                        <a:rPr lang="ru-RU" sz="2000" i="1" dirty="0" smtClean="0">
                          <a:effectLst/>
                          <a:latin typeface="Times New Roman" panose="02020603050405020304" pitchFamily="18" charset="0"/>
                        </a:rPr>
                        <a:t>педагогов по патриотическому воспитанию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effectLst/>
                          <a:latin typeface="Times New Roman" panose="02020603050405020304" pitchFamily="18" charset="0"/>
                        </a:rPr>
                        <a:t>ООП ДО. Приоритетные образовательные области </a:t>
                      </a:r>
                      <a:r>
                        <a:rPr lang="ru-RU" sz="2000" i="1" dirty="0"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ru-RU" sz="2000" i="1" dirty="0" smtClean="0">
                          <a:effectLst/>
                          <a:latin typeface="Times New Roman" panose="02020603050405020304" pitchFamily="18" charset="0"/>
                        </a:rPr>
                        <a:t>«социально-коммуникативное </a:t>
                      </a:r>
                      <a:r>
                        <a:rPr lang="ru-RU" sz="2000" i="1" dirty="0">
                          <a:effectLst/>
                          <a:latin typeface="Times New Roman" panose="02020603050405020304" pitchFamily="18" charset="0"/>
                        </a:rPr>
                        <a:t>развитие</a:t>
                      </a:r>
                      <a:r>
                        <a:rPr lang="ru-RU" sz="2000" i="1" dirty="0" smtClean="0">
                          <a:effectLst/>
                          <a:latin typeface="Times New Roman" panose="02020603050405020304" pitchFamily="18" charset="0"/>
                        </a:rPr>
                        <a:t>», «речевое развитие»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06168839"/>
                  </a:ext>
                </a:extLst>
              </a:tr>
              <a:tr h="4437925">
                <a:tc>
                  <a:txBody>
                    <a:bodyPr/>
                    <a:lstStyle/>
                    <a:p>
                      <a:pPr marL="342900" lvl="0" indent="-342900" algn="just">
                        <a:buClr>
                          <a:srgbClr val="000000"/>
                        </a:buClr>
                        <a:buFont typeface="Symbol" panose="05050102010706020507" pitchFamily="18" charset="2"/>
                        <a:buChar char="-"/>
                        <a:tabLst>
                          <a:tab pos="630555" algn="l"/>
                        </a:tabLs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ознакомление детей с историей, героями, культурой, традициями России и своего народа;</a:t>
                      </a:r>
                      <a:endParaRPr lang="ru-RU" sz="240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buClr>
                          <a:srgbClr val="000000"/>
                        </a:buClr>
                        <a:buFont typeface="Symbol" panose="05050102010706020507" pitchFamily="18" charset="2"/>
                        <a:buChar char="-"/>
                        <a:tabLst>
                          <a:tab pos="630555" algn="l"/>
                        </a:tabLs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организация коллективных творческих проектов, направленных на приобщение детей к российским общенациональным традициям;</a:t>
                      </a:r>
                      <a:endParaRPr lang="ru-RU" sz="240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buClr>
                          <a:srgbClr val="000000"/>
                        </a:buClr>
                        <a:buFont typeface="Symbol" panose="05050102010706020507" pitchFamily="18" charset="2"/>
                        <a:buChar char="-"/>
                        <a:tabLst>
                          <a:tab pos="630555" algn="l"/>
                        </a:tabLs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формирование правильного и безопасного поведения в природе, осознанного отношения к растениям, животным, к последствиям хозяйственной деятельности человека</a:t>
                      </a:r>
                      <a:endParaRPr lang="ru-RU" sz="2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</a:rPr>
                        <a:t>- организация общения с детьми по направлениям «Человек среди людей», «Человек в истории», «Человек в культуре»;</a:t>
                      </a:r>
                    </a:p>
                    <a:p>
                      <a:pPr algn="just"/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</a:rPr>
                        <a:t>- формирование основ безопасности жизнедеятельности и пр.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7695449"/>
                  </a:ext>
                </a:extLst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ABC9F8-4B33-46DE-AFFF-83563E6357A2}" type="slidenum">
              <a:rPr lang="ru-RU" altLang="ru-RU" smtClean="0"/>
              <a:pPr>
                <a:defRPr/>
              </a:pPr>
              <a:t>19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34393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Заголовок 1"/>
          <p:cNvSpPr>
            <a:spLocks noGrp="1"/>
          </p:cNvSpPr>
          <p:nvPr>
            <p:ph type="title"/>
          </p:nvPr>
        </p:nvSpPr>
        <p:spPr>
          <a:xfrm>
            <a:off x="1941514" y="1131889"/>
            <a:ext cx="8281987" cy="528637"/>
          </a:xfrm>
        </p:spPr>
        <p:txBody>
          <a:bodyPr/>
          <a:lstStyle/>
          <a:p>
            <a:pPr algn="ctr"/>
            <a:r>
              <a:rPr lang="ru-RU" altLang="ru-RU" sz="27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Планинг-календарь на январь-февраль 2022 г.</a:t>
            </a:r>
            <a:endParaRPr lang="ru-RU" altLang="ru-RU" sz="27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831975" y="1754189"/>
          <a:ext cx="8535988" cy="3773487"/>
        </p:xfrm>
        <a:graphic>
          <a:graphicData uri="http://schemas.openxmlformats.org/drawingml/2006/table">
            <a:tbl>
              <a:tblPr/>
              <a:tblGrid>
                <a:gridCol w="8535988">
                  <a:extLst>
                    <a:ext uri="{9D8B030D-6E8A-4147-A177-3AD203B41FA5}">
                      <a16:colId xmlns:a16="http://schemas.microsoft.com/office/drawing/2014/main" val="2050176376"/>
                    </a:ext>
                  </a:extLst>
                </a:gridCol>
              </a:tblGrid>
              <a:tr h="61876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января 14:00 </a:t>
                      </a: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воспитания в ДОО: как эффективно организовать </a:t>
                      </a: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умственное воспитание, познавательное и речевое развитие</a:t>
                      </a: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детей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27" marR="5142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60253"/>
                  </a:ext>
                </a:extLst>
              </a:tr>
              <a:tr h="57983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февраля 14.00 </a:t>
                      </a: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воспитания в ДОО: как эффективно организовать </a:t>
                      </a: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трудовое воспитание и социально-коммуникативное развитие</a:t>
                      </a: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детей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27" marR="5142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817581"/>
                  </a:ext>
                </a:extLst>
              </a:tr>
              <a:tr h="63254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февраля 14:00 </a:t>
                      </a: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воспитания в ДОО: как эффективно организовать </a:t>
                      </a: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нравственное воспитание и социально-коммуникативное развитие </a:t>
                      </a: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детей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27" marR="5142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699418"/>
                  </a:ext>
                </a:extLst>
              </a:tr>
              <a:tr h="62452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февраля 14.00 </a:t>
                      </a: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воспитания в ДОО: как эффективно организовать </a:t>
                      </a: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физическое воспитание и физическое развитие </a:t>
                      </a: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детей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27" marR="5142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5352524"/>
                  </a:ext>
                </a:extLst>
              </a:tr>
              <a:tr h="69328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февраля 14.00 </a:t>
                      </a: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воспитания в ДОО: как эффективно организовать </a:t>
                      </a: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эстетическое воспитание и художественно-эстетическое развитие</a:t>
                      </a: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детей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27" marR="5142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011284"/>
                  </a:ext>
                </a:extLst>
              </a:tr>
              <a:tr h="624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15-16 марта 12.00 </a:t>
                      </a: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СКВОЗНЫЕ МЕХАНИЗМЫ РАЗВИТИЯ ДОШКОЛЬНИКОВ: ОБЩЕНИЕ, ИССЛЕДОВАНИЕ, ИГРА</a:t>
                      </a:r>
                    </a:p>
                  </a:txBody>
                  <a:tcPr marL="51427" marR="5142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41971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2817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9547458"/>
              </p:ext>
            </p:extLst>
          </p:nvPr>
        </p:nvGraphicFramePr>
        <p:xfrm>
          <a:off x="334963" y="332657"/>
          <a:ext cx="11518900" cy="633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89229">
                  <a:extLst>
                    <a:ext uri="{9D8B030D-6E8A-4147-A177-3AD203B41FA5}">
                      <a16:colId xmlns:a16="http://schemas.microsoft.com/office/drawing/2014/main" val="1661841418"/>
                    </a:ext>
                  </a:extLst>
                </a:gridCol>
                <a:gridCol w="4029671">
                  <a:extLst>
                    <a:ext uri="{9D8B030D-6E8A-4147-A177-3AD203B41FA5}">
                      <a16:colId xmlns:a16="http://schemas.microsoft.com/office/drawing/2014/main" val="1832478528"/>
                    </a:ext>
                  </a:extLst>
                </a:gridCol>
              </a:tblGrid>
              <a:tr h="224978"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Решение воспитательных задач в целостном педагогическом процессе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1372468"/>
                  </a:ext>
                </a:extLst>
              </a:tr>
              <a:tr h="665689"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>
                          <a:effectLst/>
                          <a:latin typeface="Times New Roman" panose="02020603050405020304" pitchFamily="18" charset="0"/>
                        </a:rPr>
                        <a:t>Программа воспитания. Основные направления деятельности </a:t>
                      </a:r>
                      <a:r>
                        <a:rPr lang="ru-RU" sz="2000" i="1" dirty="0" smtClean="0">
                          <a:effectLst/>
                          <a:latin typeface="Times New Roman" panose="02020603050405020304" pitchFamily="18" charset="0"/>
                        </a:rPr>
                        <a:t>педагогов по социальному воспитанию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effectLst/>
                          <a:latin typeface="Times New Roman" panose="02020603050405020304" pitchFamily="18" charset="0"/>
                        </a:rPr>
                        <a:t>ООП ДО. Приоритетная образовательная область </a:t>
                      </a:r>
                      <a:r>
                        <a:rPr lang="ru-RU" sz="2000" i="1" dirty="0"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ru-RU" sz="2000" i="1" dirty="0" smtClean="0">
                          <a:effectLst/>
                          <a:latin typeface="Times New Roman" panose="02020603050405020304" pitchFamily="18" charset="0"/>
                        </a:rPr>
                        <a:t>«социально-коммуникативное </a:t>
                      </a:r>
                      <a:r>
                        <a:rPr lang="ru-RU" sz="2000" i="1" dirty="0">
                          <a:effectLst/>
                          <a:latin typeface="Times New Roman" panose="02020603050405020304" pitchFamily="18" charset="0"/>
                        </a:rPr>
                        <a:t>развитие</a:t>
                      </a:r>
                      <a:r>
                        <a:rPr lang="ru-RU" sz="2000" i="1" dirty="0" smtClean="0">
                          <a:effectLst/>
                          <a:latin typeface="Times New Roman" panose="02020603050405020304" pitchFamily="18" charset="0"/>
                        </a:rPr>
                        <a:t>»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06168839"/>
                  </a:ext>
                </a:extLst>
              </a:tr>
              <a:tr h="4437925">
                <a:tc>
                  <a:txBody>
                    <a:bodyPr/>
                    <a:lstStyle/>
                    <a:p>
                      <a:pPr marL="342900" lvl="0" indent="-342900" algn="just">
                        <a:buClr>
                          <a:srgbClr val="000000"/>
                        </a:buClr>
                        <a:buFont typeface="Symbol" panose="05050102010706020507" pitchFamily="18" charset="2"/>
                        <a:buChar char="-"/>
                        <a:tabLst>
                          <a:tab pos="630555" algn="l"/>
                        </a:tabLs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организация 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сюжетно-ролевых игр (в семью, в команду и т.п.), игр с правилами, традиционных народных игр и пр.;</a:t>
                      </a:r>
                    </a:p>
                    <a:p>
                      <a:pPr marL="342900" lvl="0" indent="-342900" algn="just">
                        <a:buClr>
                          <a:srgbClr val="000000"/>
                        </a:buClr>
                        <a:buFont typeface="Symbol" panose="05050102010706020507" pitchFamily="18" charset="2"/>
                        <a:buChar char="-"/>
                        <a:tabLst>
                          <a:tab pos="630555" algn="l"/>
                        </a:tabLs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воспитание 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 детей навыков поведения в обществе;</a:t>
                      </a:r>
                    </a:p>
                    <a:p>
                      <a:pPr marL="342900" lvl="0" indent="-342900" algn="just">
                        <a:buClr>
                          <a:srgbClr val="000000"/>
                        </a:buClr>
                        <a:buFont typeface="Symbol" panose="05050102010706020507" pitchFamily="18" charset="2"/>
                        <a:buChar char="-"/>
                        <a:tabLst>
                          <a:tab pos="630555" algn="l"/>
                        </a:tabLs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обучение 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детей сотрудничеству через организацию групповых форм в продуктивных видах деятельности;</a:t>
                      </a:r>
                    </a:p>
                    <a:p>
                      <a:pPr marL="342900" lvl="0" indent="-342900" algn="just">
                        <a:buClr>
                          <a:srgbClr val="000000"/>
                        </a:buClr>
                        <a:buFont typeface="Symbol" panose="05050102010706020507" pitchFamily="18" charset="2"/>
                        <a:buChar char="-"/>
                        <a:tabLst>
                          <a:tab pos="630555" algn="l"/>
                        </a:tabLs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обучение 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детей анализу поступков и чувств – своих и других людей;</a:t>
                      </a:r>
                    </a:p>
                    <a:p>
                      <a:pPr marL="342900" lvl="0" indent="-342900" algn="just">
                        <a:buClr>
                          <a:srgbClr val="000000"/>
                        </a:buClr>
                        <a:buFont typeface="Symbol" panose="05050102010706020507" pitchFamily="18" charset="2"/>
                        <a:buChar char="-"/>
                        <a:tabLst>
                          <a:tab pos="630555" algn="l"/>
                        </a:tabLs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организация 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коллективных проектов заботы и помощи;</a:t>
                      </a:r>
                    </a:p>
                    <a:p>
                      <a:pPr marL="342900" lvl="0" indent="-342900" algn="just">
                        <a:buClr>
                          <a:srgbClr val="000000"/>
                        </a:buClr>
                        <a:buFont typeface="Symbol" panose="05050102010706020507" pitchFamily="18" charset="2"/>
                        <a:buChar char="-"/>
                        <a:tabLst>
                          <a:tab pos="630555" algn="l"/>
                        </a:tabLs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создание 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доброжелательного психологического климата в группе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</a:rPr>
                        <a:t>- развитие игровой деятельности;</a:t>
                      </a:r>
                    </a:p>
                    <a:p>
                      <a:pPr algn="just"/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</a:rPr>
                        <a:t>- развитие коммуникативных умений и пр.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7695449"/>
                  </a:ext>
                </a:extLst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ABC9F8-4B33-46DE-AFFF-83563E6357A2}" type="slidenum">
              <a: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81063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/>
          </p:nvPr>
        </p:nvGraphicFramePr>
        <p:xfrm>
          <a:off x="335360" y="188640"/>
          <a:ext cx="11593686" cy="65444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558">
                  <a:extLst>
                    <a:ext uri="{9D8B030D-6E8A-4147-A177-3AD203B41FA5}">
                      <a16:colId xmlns:a16="http://schemas.microsoft.com/office/drawing/2014/main" val="1151801262"/>
                    </a:ext>
                  </a:extLst>
                </a:gridCol>
                <a:gridCol w="7128792">
                  <a:extLst>
                    <a:ext uri="{9D8B030D-6E8A-4147-A177-3AD203B41FA5}">
                      <a16:colId xmlns:a16="http://schemas.microsoft.com/office/drawing/2014/main" val="533571361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4203851177"/>
                    </a:ext>
                  </a:extLst>
                </a:gridCol>
              </a:tblGrid>
              <a:tr h="329018">
                <a:tc gridSpan="3">
                  <a:txBody>
                    <a:bodyPr/>
                    <a:lstStyle/>
                    <a:p>
                      <a:r>
                        <a:rPr lang="ru-RU" dirty="0" smtClean="0"/>
                        <a:t>Детские деятельности – сквозные механизмы социально-коммуникативного развития ребенка. Формы работы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662924"/>
                  </a:ext>
                </a:extLst>
              </a:tr>
              <a:tr h="570343"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</a:rPr>
                        <a:t>Виды деятельности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</a:rPr>
                        <a:t>Содержание работы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effectLst/>
                          <a:latin typeface="Times New Roman" panose="02020603050405020304" pitchFamily="18" charset="0"/>
                        </a:rPr>
                        <a:t>Формы организации</a:t>
                      </a:r>
                      <a:endParaRPr lang="ru-RU" sz="1600" i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60622267"/>
                  </a:ext>
                </a:extLst>
              </a:tr>
              <a:tr h="68651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</a:rPr>
                        <a:t>Игровая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</a:rPr>
                        <a:t>Игры дают возможность активному проявлению индивидуальности ребенка, его находчивости, сообразительности, воображения. Особое место занимают игры, которые создаются самими детьми, - творческие (в том числе сюжетно-ролевые). Игра как самостоятельная деятельность детей способствует приобретению ими опыта организации совместной деятельности на основе предварительного обдумывания, обсуждения общей цели, совместных усилий к ее достижению, общих интересов и переживаний.</a:t>
                      </a:r>
                    </a:p>
                    <a:p>
                      <a:pPr algn="just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</a:rPr>
                        <a:t>При организации игры педагог стремится к тому, чтобы дети могли проявить творческую активность и инициативу, помогает детям «погрузиться» в игровую ситуацию и решать возникшие вопросы самостоятельно.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</a:rPr>
                        <a:t>Игровые ситуации, игры с правилами (дидактические (с предметами и игрушками, настольно-печатные, словесные, </a:t>
                      </a:r>
                      <a:r>
                        <a:rPr lang="ru-RU" sz="1600" dirty="0" err="1" smtClean="0">
                          <a:effectLst/>
                          <a:latin typeface="Times New Roman" panose="02020603050405020304" pitchFamily="18" charset="0"/>
                        </a:rPr>
                        <a:t>шансовые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</a:rPr>
                        <a:t>, компьютерные), подвижные, народные), творческие игры (сюжетные, сюжетно-ролевые, театрализованные, конструктивные) и др.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1579474"/>
                  </a:ext>
                </a:extLst>
              </a:tr>
              <a:tr h="292059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</a:rPr>
                        <a:t>Коммуникативная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Развитию коммуникативной деятельности (общения в процессе взаимодействия с взрослыми и сверстниками) следует уделяться особое внимание. Путь, по которому должно идти руководство развитием речи детей в целях формирования у них способности строить связное высказывание, ведет от диалога между взрослым и ребенком, в котором взрослый берет на себя руководящую роль, направляя ход мысли и способы ее выражения, к развернутой монологической речи самого ребенка.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Для поддержки речевой активности педагог проводит беседы с детьми, направляющие их внимание на воплощение интересных событий в словесные игры и сочинения самостоятельных рассказов и сказок. В беседе ребенок учится выражать свои мысли в речи, слушать собеседника. Для «пробуждения» детской инициативы педагоги задают детям разнообразные вопросы - уточняющие, наводящие, проблемные, эвристические и пр.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</a:rPr>
                        <a:t>Беседы, речевые ситуации, составление рассказов и сказок, творческие пересказы, разгадывание загадок, ситуативные разговоры, ситуации морального выбора, речевые тренинги, совместные с взрослыми проекты и др.</a:t>
                      </a:r>
                      <a:endParaRPr lang="ru-RU" sz="16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0588822"/>
                  </a:ext>
                </a:extLst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ABC9F8-4B33-46DE-AFFF-83563E6357A2}" type="slidenum">
              <a: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2383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77334" y="260648"/>
            <a:ext cx="8596668" cy="65916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Нравственное воспитание. Общности </a:t>
            </a:r>
            <a:r>
              <a:rPr lang="ru-RU" sz="2400" b="1" dirty="0"/>
              <a:t>(сообщества) ДОО</a:t>
            </a:r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77334" y="1124745"/>
            <a:ext cx="8596668" cy="4916618"/>
          </a:xfrm>
        </p:spPr>
        <p:txBody>
          <a:bodyPr>
            <a:normAutofit lnSpcReduction="10000"/>
          </a:bodyPr>
          <a:lstStyle/>
          <a:p>
            <a:pPr indent="450215" algn="just"/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 общность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устойчивая система связей и отношений между людьми, единство целей и задач воспитания, реализуемое всеми сотрудниками ДОО. Сами участники общности должны разделять те ценности, которые заложены в основу Программы. Основой эффективности такой общности является рефлексия собственной профессиональной деятельности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0215" algn="just"/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Профессионально-родительская общность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включает сотрудников ДОО и всех взрослых членов семей воспитанников, которых связывают не только общие ценности, цели развития и воспитания детей, но и уважение друг к другу. Основная задача – объединение усилий по воспитанию ребенка в семье и в ДОО.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/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Детско-взрослая общность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общности характерно содействие друг другу, сотворчество и сопереживание, взаимопонимание и взаимное уважение, отношение к ребенку как к полноправному человеку, наличие общих симпатий, ценностей и смыслов у всех участников общности.</a:t>
            </a:r>
          </a:p>
          <a:p>
            <a:pPr indent="450215" algn="just"/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Детская общность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Общество сверстников – необходимое условие полноценного развития личности ребенка. Здесь он непрерывно приобретает способы общественного поведения, под руководством воспитателя учится умению дружно жить, сообща играть, трудиться, заниматься, достигать поставленной цели.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81101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indent="450215" algn="just">
              <a:tabLst>
                <a:tab pos="540385" algn="l"/>
              </a:tabLst>
            </a:pPr>
            <a:r>
              <a:rPr lang="ru-RU" sz="1200" dirty="0">
                <a:solidFill>
                  <a:srgbClr val="000000"/>
                </a:solidFill>
              </a:rPr>
              <a:t>Основная </a:t>
            </a:r>
            <a:r>
              <a:rPr lang="ru-RU" sz="1200" b="1" i="1" dirty="0">
                <a:solidFill>
                  <a:srgbClr val="C00000"/>
                </a:solidFill>
              </a:rPr>
              <a:t>цель</a:t>
            </a:r>
            <a:r>
              <a:rPr lang="ru-RU" sz="1200" b="1" dirty="0">
                <a:solidFill>
                  <a:srgbClr val="C00000"/>
                </a:solidFill>
              </a:rPr>
              <a:t> </a:t>
            </a:r>
            <a:r>
              <a:rPr lang="ru-RU" sz="1200" dirty="0">
                <a:solidFill>
                  <a:srgbClr val="000000"/>
                </a:solidFill>
              </a:rPr>
              <a:t>взаимодействия педагогического коллектива с семьями воспитанников — создание единого воспитательного пространства, в котором все участники образовательных отношений влияют друг на друга, побуждают к саморазвитию и самовоспитанию.</a:t>
            </a:r>
            <a:endParaRPr lang="ru-RU" sz="1200" dirty="0"/>
          </a:p>
          <a:p>
            <a:pPr indent="450215" algn="just">
              <a:tabLst>
                <a:tab pos="540385" algn="l"/>
              </a:tabLst>
            </a:pPr>
            <a:r>
              <a:rPr lang="ru-RU" sz="1200" dirty="0">
                <a:solidFill>
                  <a:srgbClr val="000000"/>
                </a:solidFill>
              </a:rPr>
              <a:t>Достижение данной цели предполагает решение следующих </a:t>
            </a:r>
            <a:r>
              <a:rPr lang="ru-RU" sz="1200" b="1" i="1" dirty="0">
                <a:solidFill>
                  <a:srgbClr val="C00000"/>
                </a:solidFill>
              </a:rPr>
              <a:t>задач</a:t>
            </a:r>
            <a:r>
              <a:rPr lang="ru-RU" sz="1200" dirty="0">
                <a:solidFill>
                  <a:srgbClr val="000000"/>
                </a:solidFill>
              </a:rPr>
              <a:t>:</a:t>
            </a:r>
            <a:endParaRPr lang="ru-RU" sz="1200" dirty="0"/>
          </a:p>
          <a:p>
            <a:pPr indent="450215" algn="just">
              <a:tabLst>
                <a:tab pos="540385" algn="l"/>
              </a:tabLst>
            </a:pPr>
            <a:r>
              <a:rPr lang="ru-RU" sz="1200" dirty="0">
                <a:solidFill>
                  <a:srgbClr val="000000"/>
                </a:solidFill>
              </a:rPr>
              <a:t>- становление доверительных, партнерских отношений с семьями воспитанников;</a:t>
            </a:r>
            <a:endParaRPr lang="ru-RU" sz="1200" dirty="0"/>
          </a:p>
          <a:p>
            <a:pPr indent="450215" algn="just">
              <a:tabLst>
                <a:tab pos="540385" algn="l"/>
              </a:tabLst>
            </a:pPr>
            <a:r>
              <a:rPr lang="ru-RU" sz="1200" dirty="0">
                <a:solidFill>
                  <a:srgbClr val="000000"/>
                </a:solidFill>
              </a:rPr>
              <a:t>- создание условий для разнообразного по содержанию и формам участия родителей (и других членов семьи) в жизни детского сада;</a:t>
            </a:r>
            <a:endParaRPr lang="ru-RU" sz="1200" dirty="0"/>
          </a:p>
          <a:p>
            <a:pPr indent="450215" algn="just">
              <a:tabLst>
                <a:tab pos="540385" algn="l"/>
              </a:tabLst>
            </a:pPr>
            <a:r>
              <a:rPr lang="ru-RU" sz="1200" dirty="0">
                <a:solidFill>
                  <a:srgbClr val="000000"/>
                </a:solidFill>
              </a:rPr>
              <a:t>- оказание психолого-педагогической поддержки родителям, содействие их самообразованию в вопросах воспитания ценностей здорового образа жизни, развития, охраны и укрепления здоровья детей;</a:t>
            </a:r>
            <a:endParaRPr lang="ru-RU" sz="1200" dirty="0"/>
          </a:p>
          <a:p>
            <a:pPr indent="450215" algn="just">
              <a:tabLst>
                <a:tab pos="540385" algn="l"/>
              </a:tabLst>
            </a:pPr>
            <a:r>
              <a:rPr lang="ru-RU" sz="1200" dirty="0">
                <a:solidFill>
                  <a:srgbClr val="000000"/>
                </a:solidFill>
              </a:rPr>
              <a:t>- поддержка инициатив заинтересованных сторон (педагогов, родителей), касающихся содержания воспитательных программ, как детей, так и взрослых;</a:t>
            </a:r>
            <a:endParaRPr lang="ru-RU" sz="1200" dirty="0"/>
          </a:p>
          <a:p>
            <a:pPr indent="450215" algn="just">
              <a:tabLst>
                <a:tab pos="540385" algn="l"/>
              </a:tabLst>
            </a:pPr>
            <a:r>
              <a:rPr lang="ru-RU" sz="1200" dirty="0">
                <a:solidFill>
                  <a:srgbClr val="000000"/>
                </a:solidFill>
              </a:rPr>
              <a:t>- непрерывное саморазвитие педагогов, повышение их компетентности в вопросах взаимодействия с семьями воспитанников.</a:t>
            </a:r>
            <a:endParaRPr lang="ru-RU" sz="1200" dirty="0"/>
          </a:p>
          <a:p>
            <a:pPr indent="450215" algn="just">
              <a:tabLst>
                <a:tab pos="540385" algn="l"/>
              </a:tabLst>
            </a:pPr>
            <a:r>
              <a:rPr lang="ru-RU" sz="1200" dirty="0">
                <a:solidFill>
                  <a:srgbClr val="000000"/>
                </a:solidFill>
              </a:rPr>
              <a:t>Взаимодействие детского сада с семьей реализуется на основе единых для всех направлений Программы </a:t>
            </a:r>
            <a:r>
              <a:rPr lang="ru-RU" sz="1200" b="1" i="1" dirty="0">
                <a:solidFill>
                  <a:srgbClr val="C00000"/>
                </a:solidFill>
              </a:rPr>
              <a:t>принципов</a:t>
            </a:r>
            <a:r>
              <a:rPr lang="ru-RU" sz="1200" dirty="0">
                <a:solidFill>
                  <a:srgbClr val="000000"/>
                </a:solidFill>
              </a:rPr>
              <a:t>, преломленных с позиции взаимодействия общественного и семейного институтов воспитания:</a:t>
            </a:r>
            <a:endParaRPr lang="ru-RU" sz="1200" dirty="0"/>
          </a:p>
          <a:p>
            <a:pPr indent="450215" algn="just">
              <a:tabLst>
                <a:tab pos="540385" algn="l"/>
              </a:tabLst>
            </a:pPr>
            <a:r>
              <a:rPr lang="ru-RU" sz="1200" dirty="0">
                <a:solidFill>
                  <a:srgbClr val="000000"/>
                </a:solidFill>
              </a:rPr>
              <a:t>- </a:t>
            </a:r>
            <a:r>
              <a:rPr lang="ru-RU" sz="1200" b="1" i="1" dirty="0">
                <a:solidFill>
                  <a:srgbClr val="000000"/>
                </a:solidFill>
              </a:rPr>
              <a:t>принцип психологической комфортности</a:t>
            </a:r>
            <a:r>
              <a:rPr lang="ru-RU" sz="1200" b="1" dirty="0">
                <a:solidFill>
                  <a:srgbClr val="000000"/>
                </a:solidFill>
              </a:rPr>
              <a:t> </a:t>
            </a:r>
            <a:r>
              <a:rPr lang="ru-RU" sz="1200" dirty="0">
                <a:solidFill>
                  <a:srgbClr val="000000"/>
                </a:solidFill>
              </a:rPr>
              <a:t>— создание доброжелательной атмосферы в общении с родителями, учет потребностей каждой семьи, социально-психологических характеристик и тех ограничений, которые имеются (недостаток свободного времени, финансовых ресурсов и пр.);</a:t>
            </a:r>
            <a:endParaRPr lang="ru-RU" sz="1200" dirty="0"/>
          </a:p>
          <a:p>
            <a:pPr indent="450215" algn="just">
              <a:tabLst>
                <a:tab pos="540385" algn="l"/>
              </a:tabLst>
            </a:pPr>
            <a:r>
              <a:rPr lang="ru-RU" sz="1200" dirty="0">
                <a:solidFill>
                  <a:srgbClr val="000000"/>
                </a:solidFill>
              </a:rPr>
              <a:t>- </a:t>
            </a:r>
            <a:r>
              <a:rPr lang="ru-RU" sz="1200" b="1" i="1" dirty="0">
                <a:solidFill>
                  <a:srgbClr val="000000"/>
                </a:solidFill>
              </a:rPr>
              <a:t>принцип деятельности</a:t>
            </a:r>
            <a:r>
              <a:rPr lang="ru-RU" sz="1200" b="1" dirty="0">
                <a:solidFill>
                  <a:srgbClr val="000000"/>
                </a:solidFill>
              </a:rPr>
              <a:t> </a:t>
            </a:r>
            <a:r>
              <a:rPr lang="ru-RU" sz="1200" dirty="0">
                <a:solidFill>
                  <a:srgbClr val="000000"/>
                </a:solidFill>
              </a:rPr>
              <a:t>— построение ответственных взаимоотношений детского сада с семьей, поддержка социальной активности родителей во взаимодействии с детским садом, участие родителей в управленческой и воспитательной деятельности;</a:t>
            </a:r>
            <a:endParaRPr lang="ru-RU" sz="1200" dirty="0"/>
          </a:p>
          <a:p>
            <a:pPr indent="450215" algn="just">
              <a:tabLst>
                <a:tab pos="540385" algn="l"/>
              </a:tabLst>
            </a:pPr>
            <a:r>
              <a:rPr lang="ru-RU" sz="1200" dirty="0">
                <a:solidFill>
                  <a:srgbClr val="000000"/>
                </a:solidFill>
              </a:rPr>
              <a:t>- </a:t>
            </a:r>
            <a:r>
              <a:rPr lang="ru-RU" sz="1200" b="1" i="1" dirty="0">
                <a:solidFill>
                  <a:srgbClr val="000000"/>
                </a:solidFill>
              </a:rPr>
              <a:t>принцип целостности</a:t>
            </a:r>
            <a:r>
              <a:rPr lang="ru-RU" sz="1200" b="1" dirty="0">
                <a:solidFill>
                  <a:srgbClr val="000000"/>
                </a:solidFill>
              </a:rPr>
              <a:t> </a:t>
            </a:r>
            <a:r>
              <a:rPr lang="ru-RU" sz="1200" dirty="0">
                <a:solidFill>
                  <a:srgbClr val="000000"/>
                </a:solidFill>
              </a:rPr>
              <a:t>— понимание неразделимости семейного и общественного институтов воспитания, создание условий для </a:t>
            </a:r>
            <a:r>
              <a:rPr lang="ru-RU" sz="1200" dirty="0" err="1">
                <a:solidFill>
                  <a:srgbClr val="000000"/>
                </a:solidFill>
              </a:rPr>
              <a:t>взаимопознания</a:t>
            </a:r>
            <a:r>
              <a:rPr lang="ru-RU" sz="1200" dirty="0">
                <a:solidFill>
                  <a:srgbClr val="000000"/>
                </a:solidFill>
              </a:rPr>
              <a:t>, </a:t>
            </a:r>
            <a:r>
              <a:rPr lang="ru-RU" sz="1200" dirty="0" err="1">
                <a:solidFill>
                  <a:srgbClr val="000000"/>
                </a:solidFill>
              </a:rPr>
              <a:t>взаимоинформирования</a:t>
            </a:r>
            <a:r>
              <a:rPr lang="ru-RU" sz="1200" dirty="0">
                <a:solidFill>
                  <a:srgbClr val="000000"/>
                </a:solidFill>
              </a:rPr>
              <a:t> между семьей и детским садом;</a:t>
            </a:r>
            <a:endParaRPr lang="ru-RU" sz="1200" dirty="0"/>
          </a:p>
          <a:p>
            <a:pPr indent="450215" algn="just">
              <a:tabLst>
                <a:tab pos="540385" algn="l"/>
              </a:tabLst>
            </a:pPr>
            <a:r>
              <a:rPr lang="ru-RU" sz="1200" dirty="0">
                <a:solidFill>
                  <a:srgbClr val="000000"/>
                </a:solidFill>
              </a:rPr>
              <a:t>- </a:t>
            </a:r>
            <a:r>
              <a:rPr lang="ru-RU" sz="1200" b="1" i="1" dirty="0">
                <a:solidFill>
                  <a:srgbClr val="000000"/>
                </a:solidFill>
              </a:rPr>
              <a:t>принцип минимакса</a:t>
            </a:r>
            <a:r>
              <a:rPr lang="ru-RU" sz="1200" b="1" dirty="0">
                <a:solidFill>
                  <a:srgbClr val="000000"/>
                </a:solidFill>
              </a:rPr>
              <a:t> </a:t>
            </a:r>
            <a:r>
              <a:rPr lang="ru-RU" sz="1200" dirty="0">
                <a:solidFill>
                  <a:srgbClr val="000000"/>
                </a:solidFill>
              </a:rPr>
              <a:t>— дифференцированный подход к каждой семье, </a:t>
            </a:r>
            <a:r>
              <a:rPr lang="ru-RU" sz="1200" dirty="0" err="1">
                <a:solidFill>
                  <a:srgbClr val="000000"/>
                </a:solidFill>
              </a:rPr>
              <a:t>разноуровневое</a:t>
            </a:r>
            <a:r>
              <a:rPr lang="ru-RU" sz="1200" dirty="0">
                <a:solidFill>
                  <a:srgbClr val="000000"/>
                </a:solidFill>
              </a:rPr>
              <a:t> тактическое (помощь, взаимодействие) и содержательное многообразие в общении с родителями;</a:t>
            </a:r>
            <a:endParaRPr lang="ru-RU" sz="1200" dirty="0"/>
          </a:p>
          <a:p>
            <a:pPr indent="450215" algn="just">
              <a:tabLst>
                <a:tab pos="540385" algn="l"/>
              </a:tabLst>
            </a:pPr>
            <a:r>
              <a:rPr lang="ru-RU" sz="1200" dirty="0">
                <a:solidFill>
                  <a:srgbClr val="000000"/>
                </a:solidFill>
              </a:rPr>
              <a:t>- </a:t>
            </a:r>
            <a:r>
              <a:rPr lang="ru-RU" sz="1200" b="1" i="1" dirty="0">
                <a:solidFill>
                  <a:srgbClr val="000000"/>
                </a:solidFill>
              </a:rPr>
              <a:t>принцип вариативности</a:t>
            </a:r>
            <a:r>
              <a:rPr lang="ru-RU" sz="1200" b="1" dirty="0">
                <a:solidFill>
                  <a:srgbClr val="000000"/>
                </a:solidFill>
              </a:rPr>
              <a:t> </a:t>
            </a:r>
            <a:r>
              <a:rPr lang="ru-RU" sz="1200" dirty="0">
                <a:solidFill>
                  <a:srgbClr val="000000"/>
                </a:solidFill>
              </a:rPr>
              <a:t>— предоставление родителям выбора содержания общения, форм участия и степени включенности в воспитательный процесс;</a:t>
            </a:r>
            <a:endParaRPr lang="ru-RU" sz="1200" dirty="0"/>
          </a:p>
          <a:p>
            <a:pPr indent="450215" algn="just">
              <a:tabLst>
                <a:tab pos="540385" algn="l"/>
              </a:tabLst>
            </a:pPr>
            <a:r>
              <a:rPr lang="ru-RU" sz="1200" dirty="0">
                <a:solidFill>
                  <a:srgbClr val="000000"/>
                </a:solidFill>
              </a:rPr>
              <a:t>- </a:t>
            </a:r>
            <a:r>
              <a:rPr lang="ru-RU" sz="1200" b="1" i="1" dirty="0">
                <a:solidFill>
                  <a:srgbClr val="000000"/>
                </a:solidFill>
              </a:rPr>
              <a:t>принцип непрерывности</a:t>
            </a:r>
            <a:r>
              <a:rPr lang="ru-RU" sz="1200" b="1" dirty="0">
                <a:solidFill>
                  <a:srgbClr val="000000"/>
                </a:solidFill>
              </a:rPr>
              <a:t> </a:t>
            </a:r>
            <a:r>
              <a:rPr lang="ru-RU" sz="1200" dirty="0">
                <a:solidFill>
                  <a:srgbClr val="000000"/>
                </a:solidFill>
              </a:rPr>
              <a:t>— обеспечение преемственности в содержании и тактических действиях общественного и семейного институтов воспитания;</a:t>
            </a:r>
            <a:endParaRPr lang="ru-RU" sz="1200" dirty="0"/>
          </a:p>
          <a:p>
            <a:pPr indent="450215" algn="just">
              <a:tabLst>
                <a:tab pos="540385" algn="l"/>
              </a:tabLst>
            </a:pPr>
            <a:r>
              <a:rPr lang="ru-RU" sz="1200" dirty="0">
                <a:solidFill>
                  <a:srgbClr val="000000"/>
                </a:solidFill>
              </a:rPr>
              <a:t>- </a:t>
            </a:r>
            <a:r>
              <a:rPr lang="ru-RU" sz="1200" b="1" i="1" dirty="0">
                <a:solidFill>
                  <a:srgbClr val="000000"/>
                </a:solidFill>
              </a:rPr>
              <a:t>принцип творчества</a:t>
            </a:r>
            <a:r>
              <a:rPr lang="ru-RU" sz="1200" b="1" dirty="0">
                <a:solidFill>
                  <a:srgbClr val="000000"/>
                </a:solidFill>
              </a:rPr>
              <a:t> </a:t>
            </a:r>
            <a:r>
              <a:rPr lang="ru-RU" sz="1200" dirty="0">
                <a:solidFill>
                  <a:srgbClr val="000000"/>
                </a:solidFill>
              </a:rPr>
              <a:t>— открытость детского сада для семьи, ориентация педагогического коллектива на творческий подход к процессу взаимодействия с родителями.</a:t>
            </a:r>
            <a:endParaRPr lang="ru-RU" sz="1200" dirty="0"/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Особенности взаимодействия педагогического коллектива с семьями воспитанников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57637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16632"/>
            <a:ext cx="10243202" cy="1813768"/>
          </a:xfrm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Основные направления и формы взаимодействия с семьей</a:t>
            </a:r>
            <a:endParaRPr lang="ru-RU" sz="2800" dirty="0">
              <a:solidFill>
                <a:srgbClr val="C0000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/>
          </p:nvPr>
        </p:nvGraphicFramePr>
        <p:xfrm>
          <a:off x="677862" y="1556792"/>
          <a:ext cx="9810625" cy="4485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33633" y="1400624"/>
            <a:ext cx="374441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 психолого-педагогическое просвещение и обучение родителей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784798" y="3933056"/>
            <a:ext cx="324208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 педагогическое сопровождение самообразования родителей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7246402" y="19304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7629209" y="404221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05387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indent="450215" algn="just">
              <a:tabLst>
                <a:tab pos="540385" algn="l"/>
              </a:tabLst>
            </a:pPr>
            <a:r>
              <a:rPr lang="ru-RU" b="1" i="1" dirty="0">
                <a:solidFill>
                  <a:srgbClr val="C00000"/>
                </a:solidFill>
              </a:rPr>
              <a:t>Взаимное информирование между семьей и детским садом</a:t>
            </a:r>
            <a:endParaRPr lang="ru-RU" b="1" dirty="0">
              <a:solidFill>
                <a:srgbClr val="C00000"/>
              </a:solidFill>
            </a:endParaRPr>
          </a:p>
          <a:p>
            <a:pPr indent="450215" algn="just">
              <a:tabLst>
                <a:tab pos="540385" algn="l"/>
              </a:tabLst>
            </a:pPr>
            <a:r>
              <a:rPr lang="ru-RU" dirty="0" smtClean="0">
                <a:solidFill>
                  <a:srgbClr val="000000"/>
                </a:solidFill>
              </a:rPr>
              <a:t>Взаимному </a:t>
            </a:r>
            <a:r>
              <a:rPr lang="ru-RU" dirty="0">
                <a:solidFill>
                  <a:srgbClr val="000000"/>
                </a:solidFill>
              </a:rPr>
              <a:t>знакомству могут способствовать </a:t>
            </a:r>
            <a:r>
              <a:rPr lang="ru-RU" dirty="0">
                <a:solidFill>
                  <a:srgbClr val="C00000"/>
                </a:solidFill>
              </a:rPr>
              <a:t>неформальные встречи, консультации, беседы, опросы, анкеты, интервью </a:t>
            </a:r>
            <a:r>
              <a:rPr lang="ru-RU" dirty="0">
                <a:solidFill>
                  <a:srgbClr val="000000"/>
                </a:solidFill>
              </a:rPr>
              <a:t>и др. Причем инициаторами различных форм знакомства и </a:t>
            </a:r>
            <a:r>
              <a:rPr lang="ru-RU" dirty="0" err="1">
                <a:solidFill>
                  <a:srgbClr val="000000"/>
                </a:solidFill>
              </a:rPr>
              <a:t>взаимопознания</a:t>
            </a:r>
            <a:r>
              <a:rPr lang="ru-RU" dirty="0">
                <a:solidFill>
                  <a:srgbClr val="000000"/>
                </a:solidFill>
              </a:rPr>
              <a:t> могут выступать не только педагоги, но и сами родители.</a:t>
            </a:r>
            <a:endParaRPr lang="ru-RU" dirty="0"/>
          </a:p>
          <a:p>
            <a:pPr indent="450215" algn="just">
              <a:tabLst>
                <a:tab pos="540385" algn="l"/>
              </a:tabLst>
            </a:pPr>
            <a:r>
              <a:rPr lang="ru-RU" dirty="0">
                <a:solidFill>
                  <a:srgbClr val="000000"/>
                </a:solidFill>
              </a:rPr>
              <a:t>Информация о воспитательных ресурсах детского сада может быть представлена как при непосредственном общении с родителями в рамках </a:t>
            </a:r>
            <a:r>
              <a:rPr lang="ru-RU" dirty="0">
                <a:solidFill>
                  <a:srgbClr val="C00000"/>
                </a:solidFill>
              </a:rPr>
              <a:t>бесед, родительских собраний, конференций, консультаций</a:t>
            </a:r>
            <a:r>
              <a:rPr lang="ru-RU" dirty="0">
                <a:solidFill>
                  <a:srgbClr val="000000"/>
                </a:solidFill>
              </a:rPr>
              <a:t>, так и опосредованно в форме </a:t>
            </a:r>
            <a:r>
              <a:rPr lang="ru-RU" dirty="0">
                <a:solidFill>
                  <a:srgbClr val="C00000"/>
                </a:solidFill>
              </a:rPr>
              <a:t>интернет-сайтов (образовательной организации, органов управления образованием), рекламных буклетов, листовок, памяток, стендов, газет, журналов (устных, рукописных, электронных), публикаций, выступлений в СМИ </a:t>
            </a:r>
            <a:r>
              <a:rPr lang="ru-RU" dirty="0">
                <a:solidFill>
                  <a:srgbClr val="000000"/>
                </a:solidFill>
              </a:rPr>
              <a:t>и пр.</a:t>
            </a:r>
            <a:endParaRPr lang="ru-RU" dirty="0"/>
          </a:p>
          <a:p>
            <a:pPr indent="450215" algn="just">
              <a:tabLst>
                <a:tab pos="540385" algn="l"/>
              </a:tabLst>
            </a:pPr>
            <a:r>
              <a:rPr lang="ru-RU" dirty="0">
                <a:solidFill>
                  <a:srgbClr val="000000"/>
                </a:solidFill>
              </a:rPr>
              <a:t>Объединению </a:t>
            </a:r>
            <a:r>
              <a:rPr lang="ru-RU" dirty="0" err="1">
                <a:solidFill>
                  <a:srgbClr val="000000"/>
                </a:solidFill>
              </a:rPr>
              <a:t>воспитательно</a:t>
            </a:r>
            <a:r>
              <a:rPr lang="ru-RU" dirty="0">
                <a:solidFill>
                  <a:srgbClr val="000000"/>
                </a:solidFill>
              </a:rPr>
              <a:t>-оздоровительных ресурсов семьи и детского сада способствует систематическое информирование родителей о ходе образовательного процесса, обмен между родителями и педагогами информацией о самочувствии и настроении ребенка, его достижениях и трудностях, развитии отношений с другими детьми и взрослыми. Такой обмен информацией может происходить в рамках </a:t>
            </a:r>
            <a:r>
              <a:rPr lang="ru-RU" dirty="0">
                <a:solidFill>
                  <a:srgbClr val="C00000"/>
                </a:solidFill>
              </a:rPr>
              <a:t>индивидуальных бесед, консультаций либо с помощью информационных писем (рукописных, электронных), семейных календарей, выставок детских работ </a:t>
            </a:r>
            <a:r>
              <a:rPr lang="ru-RU" dirty="0">
                <a:solidFill>
                  <a:srgbClr val="000000"/>
                </a:solidFill>
              </a:rPr>
              <a:t>и др.</a:t>
            </a:r>
            <a:endParaRPr lang="ru-RU" dirty="0"/>
          </a:p>
          <a:p>
            <a:pPr indent="450215" algn="just">
              <a:tabLst>
                <a:tab pos="540385" algn="l"/>
              </a:tabLst>
            </a:pPr>
            <a:r>
              <a:rPr lang="ru-RU" b="1" i="1" dirty="0">
                <a:solidFill>
                  <a:srgbClr val="C00000"/>
                </a:solidFill>
              </a:rPr>
              <a:t>Непрерывное образование и самообразование взрослых</a:t>
            </a:r>
            <a:endParaRPr lang="ru-RU" b="1" dirty="0">
              <a:solidFill>
                <a:srgbClr val="C00000"/>
              </a:solidFill>
            </a:endParaRPr>
          </a:p>
          <a:p>
            <a:pPr indent="450215" algn="just">
              <a:tabLst>
                <a:tab pos="540385" algn="l"/>
              </a:tabLst>
            </a:pPr>
            <a:r>
              <a:rPr lang="ru-RU" dirty="0">
                <a:solidFill>
                  <a:srgbClr val="000000"/>
                </a:solidFill>
              </a:rPr>
              <a:t>В современном быстро меняющемся мире условием эффективного воспитания детей является непрерывное образование и самообразование воспитывающих их взрослых. В этой связи, с одной стороны, сохраняет свою актуальность </a:t>
            </a:r>
            <a:r>
              <a:rPr lang="ru-RU" dirty="0">
                <a:solidFill>
                  <a:srgbClr val="7030A0"/>
                </a:solidFill>
              </a:rPr>
              <a:t>психолого-педагогическое просвещение и обучение родителей</a:t>
            </a:r>
            <a:r>
              <a:rPr lang="ru-RU" dirty="0">
                <a:solidFill>
                  <a:srgbClr val="000000"/>
                </a:solidFill>
              </a:rPr>
              <a:t>, которое может быть организовано в традиционных и нетрадиционных формах: </a:t>
            </a:r>
            <a:r>
              <a:rPr lang="ru-RU" dirty="0">
                <a:solidFill>
                  <a:srgbClr val="C00000"/>
                </a:solidFill>
              </a:rPr>
              <a:t>собрания, конференции, семейные гостиные, «родительские университеты», консультирование, тематические встречи; организация тематических выставок литературы, тренингов, семинаров, дискуссий, круглых столов</a:t>
            </a:r>
            <a:r>
              <a:rPr lang="ru-RU" dirty="0">
                <a:solidFill>
                  <a:srgbClr val="000000"/>
                </a:solidFill>
              </a:rPr>
              <a:t> и др.</a:t>
            </a:r>
            <a:endParaRPr lang="ru-RU" dirty="0"/>
          </a:p>
          <a:p>
            <a:pPr indent="450215" algn="just">
              <a:tabLst>
                <a:tab pos="540385" algn="l"/>
              </a:tabLst>
            </a:pPr>
            <a:r>
              <a:rPr lang="ru-RU" dirty="0">
                <a:solidFill>
                  <a:srgbClr val="000000"/>
                </a:solidFill>
              </a:rPr>
              <a:t>С другой стороны, особое значение приобретает </a:t>
            </a:r>
            <a:r>
              <a:rPr lang="ru-RU" dirty="0">
                <a:solidFill>
                  <a:srgbClr val="7030A0"/>
                </a:solidFill>
              </a:rPr>
              <a:t>педагогическое сопровождение самообразования родителей</a:t>
            </a:r>
            <a:r>
              <a:rPr lang="ru-RU" dirty="0">
                <a:solidFill>
                  <a:srgbClr val="000000"/>
                </a:solidFill>
              </a:rPr>
              <a:t>. С этой целью могут быть созданы различные </a:t>
            </a:r>
            <a:r>
              <a:rPr lang="ru-RU" dirty="0">
                <a:solidFill>
                  <a:srgbClr val="C00000"/>
                </a:solidFill>
              </a:rPr>
              <a:t>родительские сообщества (семейные клубы, группы в социальных сетях и др.) и консультационные центры, организована библиотека, разработан навигатор образовательных ресурсов для родителей, внедрены дистанционные формы самообразования (онлайн-консультации, </a:t>
            </a:r>
            <a:r>
              <a:rPr lang="ru-RU" dirty="0" err="1">
                <a:solidFill>
                  <a:srgbClr val="C00000"/>
                </a:solidFill>
              </a:rPr>
              <a:t>вебинары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rgbClr val="000000"/>
                </a:solidFill>
              </a:rPr>
              <a:t>и др.). При этом успешность педагогического сопровождения самообразования родителей во многом зависит от того, насколько педагоги сами обладают культурой саморазвития и самообразования, а также владеют необходимыми технологиями сопровождения родителей в их самообразовательной деятельности.</a:t>
            </a:r>
            <a:endParaRPr lang="ru-RU" dirty="0"/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Основные направления и формы взаимодействия с семьей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15164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indent="450215" algn="just">
              <a:tabLst>
                <a:tab pos="540385" algn="l"/>
              </a:tabLst>
            </a:pPr>
            <a:r>
              <a:rPr lang="ru-RU" sz="1800" b="1" i="1" dirty="0" smtClean="0">
                <a:solidFill>
                  <a:srgbClr val="C00000"/>
                </a:solidFill>
              </a:rPr>
              <a:t>Совместная </a:t>
            </a:r>
            <a:r>
              <a:rPr lang="ru-RU" sz="1800" b="1" i="1" dirty="0">
                <a:solidFill>
                  <a:srgbClr val="C00000"/>
                </a:solidFill>
              </a:rPr>
              <a:t>деятельность детей, педагогов и родителей</a:t>
            </a:r>
            <a:endParaRPr lang="ru-RU" sz="1800" b="1" dirty="0">
              <a:solidFill>
                <a:srgbClr val="C00000"/>
              </a:solidFill>
            </a:endParaRPr>
          </a:p>
          <a:p>
            <a:pPr indent="450215" algn="just">
              <a:tabLst>
                <a:tab pos="540385" algn="l"/>
              </a:tabLst>
            </a:pPr>
            <a:r>
              <a:rPr lang="ru-RU" sz="1800" dirty="0">
                <a:solidFill>
                  <a:srgbClr val="000000"/>
                </a:solidFill>
              </a:rPr>
              <a:t>Родители являются первыми педагогами и главными воспитателями ребенка, а педагогические работники дошкольных организаций создают условия и помогают семье осознанно конструировать социальную ситуацию развития личности ребенка как неповторимой индивидуальности.</a:t>
            </a:r>
            <a:endParaRPr lang="ru-RU" sz="1800" dirty="0"/>
          </a:p>
          <a:p>
            <a:pPr indent="450215" algn="just">
              <a:tabLst>
                <a:tab pos="540385" algn="l"/>
              </a:tabLst>
            </a:pPr>
            <a:r>
              <a:rPr lang="ru-RU" sz="1800" dirty="0">
                <a:solidFill>
                  <a:srgbClr val="000000"/>
                </a:solidFill>
              </a:rPr>
              <a:t>В зависимости от потребностей и особенностей развития детей родители могут включаться в образовательный процесс в самых разных формах: </a:t>
            </a:r>
            <a:r>
              <a:rPr lang="ru-RU" sz="1800" dirty="0">
                <a:solidFill>
                  <a:srgbClr val="C00000"/>
                </a:solidFill>
              </a:rPr>
              <a:t>совместные занятия, чтение детям сказок, рассказывание историй, беседы с детьми на различные темы, театральные представления, клубы по интересам; сопровождение детей во время прогулок, экскурсий и походов; участие в Днях открытых дверей, Днях здоровья, Дне Земли, благотворительных марафонах, в проектной деятельности, студийных детско-родительских занятиях, семейных встречах, тематических гостиных </a:t>
            </a:r>
            <a:r>
              <a:rPr lang="ru-RU" sz="1800" dirty="0">
                <a:solidFill>
                  <a:srgbClr val="000000"/>
                </a:solidFill>
              </a:rPr>
              <a:t>и др.</a:t>
            </a:r>
            <a:endParaRPr lang="ru-RU" sz="1800" dirty="0"/>
          </a:p>
          <a:p>
            <a:pPr indent="450215" algn="just">
              <a:tabLst>
                <a:tab pos="540385" algn="l"/>
              </a:tabLst>
            </a:pPr>
            <a:r>
              <a:rPr lang="ru-RU" sz="1800" dirty="0">
                <a:solidFill>
                  <a:srgbClr val="000000"/>
                </a:solidFill>
              </a:rPr>
              <a:t>Стремлению родителей участвовать в жизни детского сада, привносить в образовательный процесс свой опыт и жизненные ценности способствуют такие организационно-</a:t>
            </a:r>
            <a:r>
              <a:rPr lang="ru-RU" sz="1800" dirty="0" err="1">
                <a:solidFill>
                  <a:srgbClr val="000000"/>
                </a:solidFill>
              </a:rPr>
              <a:t>деятельностные</a:t>
            </a:r>
            <a:r>
              <a:rPr lang="ru-RU" sz="1800" dirty="0">
                <a:solidFill>
                  <a:srgbClr val="000000"/>
                </a:solidFill>
              </a:rPr>
              <a:t> формы сотрудничества, как создание </a:t>
            </a:r>
            <a:r>
              <a:rPr lang="ru-RU" sz="1800" dirty="0">
                <a:solidFill>
                  <a:srgbClr val="C00000"/>
                </a:solidFill>
              </a:rPr>
              <a:t>общественных родительских организаций, проведение семейных мастер-классов, создание семейного портфолио; помощь в сборе природного и бросового материалов для творческой деятельности детей; участие в ремонте и благоустройстве детского сада; помощь в подготовке тематических газет и журналов, буклетов, видеофильмов о жизни детей в детском саду; участие в качестве модераторов и участников родительских форумов на интернет-сайте ДОО; помощь в подготовке электронной рассылки с советами для родителей или фотоотчетом о прошедшем мероприятии; участие в экспертизе качества развивающей предметно-пространственной среды</a:t>
            </a:r>
            <a:r>
              <a:rPr lang="ru-RU" sz="1800" dirty="0">
                <a:solidFill>
                  <a:srgbClr val="000000"/>
                </a:solidFill>
              </a:rPr>
              <a:t> и др.</a:t>
            </a:r>
            <a:endParaRPr lang="ru-RU" sz="1800" dirty="0"/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Основные направления и формы взаимодействия с семьей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46178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indent="450215" algn="just"/>
            <a:r>
              <a:rPr lang="ru-RU" sz="1600" dirty="0">
                <a:solidFill>
                  <a:srgbClr val="000000"/>
                </a:solidFill>
              </a:rPr>
              <a:t>Программа реализуется через формирование </a:t>
            </a:r>
            <a:r>
              <a:rPr lang="ru-RU" sz="1600" b="1" i="1" dirty="0">
                <a:solidFill>
                  <a:srgbClr val="000000"/>
                </a:solidFill>
              </a:rPr>
              <a:t>социокультурного воспитательного пространства</a:t>
            </a:r>
            <a:r>
              <a:rPr lang="ru-RU" sz="1600" dirty="0">
                <a:solidFill>
                  <a:srgbClr val="000000"/>
                </a:solidFill>
              </a:rPr>
              <a:t> при соблюдении условий создания уклада, отражающего готовность всех участников образовательных отношений руководствоваться едиными принципами и регулярно воспроизводить наиболее ценные для нее </a:t>
            </a:r>
            <a:r>
              <a:rPr lang="ru-RU" sz="1600" dirty="0" err="1">
                <a:solidFill>
                  <a:srgbClr val="000000"/>
                </a:solidFill>
              </a:rPr>
              <a:t>воспитательно</a:t>
            </a:r>
            <a:r>
              <a:rPr lang="ru-RU" sz="1600" dirty="0">
                <a:solidFill>
                  <a:srgbClr val="000000"/>
                </a:solidFill>
              </a:rPr>
              <a:t> значимые виды совместной деятельности.</a:t>
            </a:r>
            <a:endParaRPr lang="ru-RU" sz="1600" dirty="0"/>
          </a:p>
          <a:p>
            <a:pPr indent="450215" algn="just"/>
            <a:r>
              <a:rPr lang="ru-RU" sz="1600" b="1" i="1" dirty="0">
                <a:solidFill>
                  <a:srgbClr val="C00000"/>
                </a:solidFill>
              </a:rPr>
              <a:t>Уклад ДОО</a:t>
            </a:r>
            <a:r>
              <a:rPr lang="ru-RU" sz="1600" dirty="0">
                <a:solidFill>
                  <a:srgbClr val="C00000"/>
                </a:solidFill>
              </a:rPr>
              <a:t> </a:t>
            </a:r>
            <a:r>
              <a:rPr lang="ru-RU" sz="1600" dirty="0">
                <a:solidFill>
                  <a:srgbClr val="000000"/>
                </a:solidFill>
              </a:rPr>
              <a:t>направлен на сохранение преемственности принципов воспитания с уровня дошкольного образования на уровень начального общего образования:</a:t>
            </a:r>
            <a:endParaRPr lang="ru-RU" sz="1600" dirty="0"/>
          </a:p>
          <a:p>
            <a:pPr indent="450215" algn="just"/>
            <a:r>
              <a:rPr lang="ru-RU" sz="1600" dirty="0">
                <a:solidFill>
                  <a:srgbClr val="000000"/>
                </a:solidFill>
              </a:rPr>
              <a:t>- обеспечение личностно развивающей предметно-пространственной среды, в том числе современное материально-техническое обеспечение, методические материалы и средства обучения;</a:t>
            </a:r>
            <a:endParaRPr lang="ru-RU" sz="1600" dirty="0"/>
          </a:p>
          <a:p>
            <a:pPr indent="450215" algn="just"/>
            <a:r>
              <a:rPr lang="ru-RU" sz="1600" dirty="0">
                <a:solidFill>
                  <a:srgbClr val="000000"/>
                </a:solidFill>
              </a:rPr>
              <a:t>- наличие профессиональных кадров и готовность педагогического коллектива к достижению целевых ориентиров Программы;</a:t>
            </a:r>
            <a:endParaRPr lang="ru-RU" sz="1600" dirty="0"/>
          </a:p>
          <a:p>
            <a:pPr indent="450215" algn="just"/>
            <a:r>
              <a:rPr lang="ru-RU" sz="1600" dirty="0">
                <a:solidFill>
                  <a:srgbClr val="000000"/>
                </a:solidFill>
              </a:rPr>
              <a:t>- взаимодействие с родителями по вопросам воспитания;</a:t>
            </a:r>
            <a:endParaRPr lang="ru-RU" sz="1600" dirty="0"/>
          </a:p>
          <a:p>
            <a:pPr indent="450215" algn="just"/>
            <a:r>
              <a:rPr lang="ru-RU" sz="1600" dirty="0">
                <a:solidFill>
                  <a:srgbClr val="000000"/>
                </a:solidFill>
              </a:rPr>
              <a:t>- учет индивидуальных особенностей детей дошкольного возраста, в интересах которых реализуется Программа (возрастных, физических, психологических, национальных и пр.).</a:t>
            </a:r>
            <a:endParaRPr lang="ru-RU" sz="1600" dirty="0"/>
          </a:p>
          <a:p>
            <a:pPr indent="450215" algn="just"/>
            <a:r>
              <a:rPr lang="ru-RU" sz="1600" b="1" i="1" dirty="0">
                <a:solidFill>
                  <a:srgbClr val="C00000"/>
                </a:solidFill>
              </a:rPr>
              <a:t>Воспитывающая среда</a:t>
            </a:r>
            <a:r>
              <a:rPr lang="ru-RU" sz="1600" dirty="0">
                <a:solidFill>
                  <a:srgbClr val="C00000"/>
                </a:solidFill>
              </a:rPr>
              <a:t> </a:t>
            </a:r>
            <a:r>
              <a:rPr lang="ru-RU" sz="1600" dirty="0">
                <a:solidFill>
                  <a:srgbClr val="000000"/>
                </a:solidFill>
              </a:rPr>
              <a:t>раскрывает заданные укладом ценностно-смысловые ориентиры. Воспитывающая среда строится по трем линиям:</a:t>
            </a:r>
            <a:endParaRPr lang="ru-RU" sz="1600" dirty="0"/>
          </a:p>
          <a:p>
            <a:pPr marL="342900" lvl="0" indent="-342900" algn="just">
              <a:buClr>
                <a:srgbClr val="000000"/>
              </a:buClr>
              <a:buFont typeface="Symbol" panose="05050102010706020507" pitchFamily="18" charset="2"/>
              <a:buChar char="-"/>
              <a:tabLst>
                <a:tab pos="630555" algn="l"/>
              </a:tabLst>
            </a:pPr>
            <a:r>
              <a:rPr lang="ru-RU" sz="1600" b="1" i="1" dirty="0">
                <a:solidFill>
                  <a:srgbClr val="000000"/>
                </a:solidFill>
              </a:rPr>
              <a:t>«от взрослого»</a:t>
            </a:r>
            <a:r>
              <a:rPr lang="ru-RU" sz="1600" dirty="0">
                <a:solidFill>
                  <a:srgbClr val="000000"/>
                </a:solidFill>
              </a:rPr>
              <a:t>, который создает предметно-образную среду, способствующую воспитанию необходимых качеств;</a:t>
            </a:r>
            <a:endParaRPr lang="ru-RU" sz="1600" dirty="0"/>
          </a:p>
          <a:p>
            <a:pPr marL="342900" lvl="0" indent="-342900" algn="just">
              <a:buClr>
                <a:srgbClr val="000000"/>
              </a:buClr>
              <a:buFont typeface="Symbol" panose="05050102010706020507" pitchFamily="18" charset="2"/>
              <a:buChar char="-"/>
              <a:tabLst>
                <a:tab pos="630555" algn="l"/>
              </a:tabLst>
            </a:pPr>
            <a:r>
              <a:rPr lang="ru-RU" sz="1600" b="1" i="1" dirty="0">
                <a:solidFill>
                  <a:srgbClr val="000000"/>
                </a:solidFill>
              </a:rPr>
              <a:t>«от совместной деятельности ребенка и взрослого»</a:t>
            </a:r>
            <a:r>
              <a:rPr lang="ru-RU" sz="1600" dirty="0">
                <a:solidFill>
                  <a:srgbClr val="000000"/>
                </a:solidFill>
              </a:rPr>
              <a:t>, в ходе которой формируются нравственные, этические, эстетические и иные качества ребенка в ходе специально организованного педагогического взаимодействия ребенка и взрослого, обеспечивающего достижение поставленных воспитательных целей;</a:t>
            </a:r>
            <a:endParaRPr lang="ru-RU" sz="1600" dirty="0"/>
          </a:p>
          <a:p>
            <a:pPr marL="342900" lvl="0" indent="-342900" algn="just">
              <a:buClr>
                <a:srgbClr val="000000"/>
              </a:buClr>
              <a:buFont typeface="Symbol" panose="05050102010706020507" pitchFamily="18" charset="2"/>
              <a:buChar char="-"/>
              <a:tabLst>
                <a:tab pos="630555" algn="l"/>
              </a:tabLst>
            </a:pPr>
            <a:r>
              <a:rPr lang="ru-RU" sz="1600" b="1" i="1" dirty="0">
                <a:solidFill>
                  <a:srgbClr val="000000"/>
                </a:solidFill>
              </a:rPr>
              <a:t>«от ребенка»</a:t>
            </a:r>
            <a:r>
              <a:rPr lang="ru-RU" sz="1600" dirty="0">
                <a:solidFill>
                  <a:srgbClr val="000000"/>
                </a:solidFill>
              </a:rPr>
              <a:t>, который самостоятельно действует, творит, получает опыт деятельности, в особенности – игровой.</a:t>
            </a:r>
            <a:endParaRPr lang="ru-RU" sz="1600" dirty="0"/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i="1" dirty="0" smtClean="0">
                <a:solidFill>
                  <a:srgbClr val="C00000"/>
                </a:solidFill>
                <a:ea typeface="+mn-ea"/>
                <a:cs typeface="+mn-cs"/>
              </a:rPr>
              <a:t>Формирование социокультурного </a:t>
            </a:r>
            <a:r>
              <a:rPr lang="ru-RU" sz="2800" i="1" dirty="0">
                <a:solidFill>
                  <a:srgbClr val="C00000"/>
                </a:solidFill>
                <a:ea typeface="+mn-ea"/>
                <a:cs typeface="+mn-cs"/>
              </a:rPr>
              <a:t>воспитательного пространства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047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indent="450215" algn="just"/>
            <a:r>
              <a:rPr lang="ru-RU" sz="1600" b="1" i="1" dirty="0">
                <a:solidFill>
                  <a:srgbClr val="000000"/>
                </a:solidFill>
              </a:rPr>
              <a:t>Событие</a:t>
            </a:r>
            <a:r>
              <a:rPr lang="ru-RU" sz="1600" dirty="0">
                <a:solidFill>
                  <a:srgbClr val="000000"/>
                </a:solidFill>
              </a:rPr>
              <a:t> – форма совместной деятельности ребенка и взрослого (ситуация), в которой активность взрослого приводит к приобретению ребенком собственного опыта переживания той или иной ценности. </a:t>
            </a:r>
            <a:r>
              <a:rPr lang="ru-RU" sz="1600" b="1" i="1" dirty="0">
                <a:solidFill>
                  <a:srgbClr val="000000"/>
                </a:solidFill>
              </a:rPr>
              <a:t>Воспитательное событие</a:t>
            </a:r>
            <a:r>
              <a:rPr lang="ru-RU" sz="1600" dirty="0">
                <a:solidFill>
                  <a:srgbClr val="000000"/>
                </a:solidFill>
              </a:rPr>
              <a:t> – это спроектированная взрослым образовательная ситуация.</a:t>
            </a:r>
            <a:endParaRPr lang="ru-RU" sz="1600" dirty="0"/>
          </a:p>
          <a:p>
            <a:pPr indent="450215" algn="just"/>
            <a:r>
              <a:rPr lang="ru-RU" sz="1600" dirty="0">
                <a:solidFill>
                  <a:srgbClr val="000000"/>
                </a:solidFill>
              </a:rPr>
              <a:t>В каждом воспитательном событии педагог продумывает смысл реальных и возможных действий детей и смысл своих действий в контексте задач воспитания. Событием может быть не только организованное мероприятие, но и спонтанно возникшая ситуация, и любой режимный момент, традиции утренней встречи детей, индивидуальная беседа, общие дела, совместно реализуемые проекты и пр. Планируемые и подготовленные педагогом воспитательные события проектируются в соответствии с календарным планом воспитательной работы ДОО, группы, ситуацией развития конкретного ребенка.</a:t>
            </a:r>
            <a:endParaRPr lang="ru-RU" sz="1600" dirty="0"/>
          </a:p>
          <a:p>
            <a:pPr indent="450215" algn="just"/>
            <a:r>
              <a:rPr lang="ru-RU" sz="1600" dirty="0">
                <a:solidFill>
                  <a:srgbClr val="000000"/>
                </a:solidFill>
              </a:rPr>
              <a:t>Проектирование событий в ДОО реализуется в следующих </a:t>
            </a:r>
            <a:r>
              <a:rPr lang="ru-RU" sz="1600" b="1" i="1" dirty="0">
                <a:solidFill>
                  <a:srgbClr val="000000"/>
                </a:solidFill>
              </a:rPr>
              <a:t>формах</a:t>
            </a:r>
            <a:r>
              <a:rPr lang="ru-RU" sz="1600" dirty="0">
                <a:solidFill>
                  <a:srgbClr val="000000"/>
                </a:solidFill>
              </a:rPr>
              <a:t>:</a:t>
            </a:r>
            <a:endParaRPr lang="ru-RU" sz="1600" dirty="0"/>
          </a:p>
          <a:p>
            <a:pPr marL="342900" lvl="0" indent="-342900" algn="just">
              <a:buClr>
                <a:srgbClr val="000000"/>
              </a:buClr>
              <a:buFont typeface="Symbol" panose="05050102010706020507" pitchFamily="18" charset="2"/>
              <a:buChar char="-"/>
              <a:tabLst>
                <a:tab pos="630555" algn="l"/>
              </a:tabLst>
            </a:pPr>
            <a:r>
              <a:rPr lang="ru-RU" sz="1600" dirty="0">
                <a:solidFill>
                  <a:srgbClr val="000000"/>
                </a:solidFill>
              </a:rPr>
              <a:t>разработка и реализация значимых событий в различных видах деятельности (детско-взрослый спектакль, опыт или эксперимент, совместное конструирование, спортивные игры и др.);</a:t>
            </a:r>
            <a:endParaRPr lang="ru-RU" sz="1600" dirty="0"/>
          </a:p>
          <a:p>
            <a:pPr marL="342900" lvl="0" indent="-342900" algn="just">
              <a:buClr>
                <a:srgbClr val="000000"/>
              </a:buClr>
              <a:buFont typeface="Symbol" panose="05050102010706020507" pitchFamily="18" charset="2"/>
              <a:buChar char="-"/>
              <a:tabLst>
                <a:tab pos="630555" algn="l"/>
              </a:tabLst>
            </a:pPr>
            <a:r>
              <a:rPr lang="ru-RU" sz="1600" dirty="0">
                <a:solidFill>
                  <a:srgbClr val="000000"/>
                </a:solidFill>
              </a:rPr>
              <a:t>проектирование встреч, общения детей со старшими, младшими, ровесниками, с взрослыми, с носителями </a:t>
            </a:r>
            <a:r>
              <a:rPr lang="ru-RU" sz="1600" dirty="0" err="1">
                <a:solidFill>
                  <a:srgbClr val="000000"/>
                </a:solidFill>
              </a:rPr>
              <a:t>воспитательно</a:t>
            </a:r>
            <a:r>
              <a:rPr lang="ru-RU" sz="1600" dirty="0">
                <a:solidFill>
                  <a:srgbClr val="000000"/>
                </a:solidFill>
              </a:rPr>
              <a:t> значимых культурных практик (искусство, литература, прикладное творчество и т.д.), профессий, культурных традиций народов России;</a:t>
            </a:r>
            <a:endParaRPr lang="ru-RU" sz="1600" dirty="0"/>
          </a:p>
          <a:p>
            <a:pPr marL="342900" lvl="0" indent="-342900" algn="just">
              <a:buClr>
                <a:srgbClr val="000000"/>
              </a:buClr>
              <a:buFont typeface="Symbol" panose="05050102010706020507" pitchFamily="18" charset="2"/>
              <a:buChar char="-"/>
              <a:tabLst>
                <a:tab pos="630555" algn="l"/>
              </a:tabLst>
            </a:pPr>
            <a:r>
              <a:rPr lang="ru-RU" sz="1600" dirty="0">
                <a:solidFill>
                  <a:srgbClr val="000000"/>
                </a:solidFill>
              </a:rPr>
              <a:t>создание творческих детско-взрослых проектов (празднование Дня Победы с приглашением ветеранов, социальные и спортивные акции, образовательный </a:t>
            </a:r>
            <a:r>
              <a:rPr lang="ru-RU" sz="1600" dirty="0" err="1">
                <a:solidFill>
                  <a:srgbClr val="000000"/>
                </a:solidFill>
              </a:rPr>
              <a:t>челлендж</a:t>
            </a:r>
            <a:r>
              <a:rPr lang="ru-RU" sz="1600" dirty="0">
                <a:solidFill>
                  <a:srgbClr val="000000"/>
                </a:solidFill>
              </a:rPr>
              <a:t> и пр.).</a:t>
            </a:r>
            <a:endParaRPr lang="ru-RU" sz="1600" dirty="0"/>
          </a:p>
          <a:p>
            <a:pPr indent="450215" algn="just"/>
            <a:r>
              <a:rPr lang="ru-RU" sz="1600" dirty="0">
                <a:solidFill>
                  <a:srgbClr val="000000"/>
                </a:solidFill>
              </a:rPr>
              <a:t>На основе системы спроектированных событий в ДОО каждый педагог планирует работу с группой в целом, с подгруппами детей, с каждым ребенком.</a:t>
            </a:r>
            <a:endParaRPr lang="ru-RU" sz="1600" dirty="0"/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Взаимодействия взрослого с детьми. События ДОО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5793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indent="450215" algn="just"/>
            <a:r>
              <a:rPr lang="ru-RU" sz="1600" dirty="0" smtClean="0">
                <a:solidFill>
                  <a:srgbClr val="000000"/>
                </a:solidFill>
              </a:rPr>
              <a:t>РППС </a:t>
            </a:r>
            <a:r>
              <a:rPr lang="ru-RU" sz="1600" dirty="0">
                <a:solidFill>
                  <a:srgbClr val="000000"/>
                </a:solidFill>
              </a:rPr>
              <a:t>должна отражать ценности, на которых строится Программа, способствовать их принятию и раскрытию ребенком:</a:t>
            </a:r>
            <a:endParaRPr lang="ru-RU" sz="1600" dirty="0"/>
          </a:p>
          <a:p>
            <a:pPr indent="450215" algn="just"/>
            <a:r>
              <a:rPr lang="ru-RU" sz="1600" dirty="0">
                <a:solidFill>
                  <a:srgbClr val="C00000"/>
                </a:solidFill>
              </a:rPr>
              <a:t>- включать знаки и символы государства, региона, города и организации;</a:t>
            </a:r>
          </a:p>
          <a:p>
            <a:pPr indent="450215" algn="just"/>
            <a:r>
              <a:rPr lang="ru-RU" sz="1600" dirty="0">
                <a:solidFill>
                  <a:srgbClr val="C00000"/>
                </a:solidFill>
              </a:rPr>
              <a:t>- отражать региональные, этнографические, конфессиональные и другие особенности социокультурных условий, в которых находится организация;</a:t>
            </a:r>
          </a:p>
          <a:p>
            <a:pPr indent="450215" algn="just"/>
            <a:r>
              <a:rPr lang="ru-RU" sz="1600" dirty="0">
                <a:solidFill>
                  <a:srgbClr val="C00000"/>
                </a:solidFill>
              </a:rPr>
              <a:t>- быть </a:t>
            </a:r>
            <a:r>
              <a:rPr lang="ru-RU" sz="1600" dirty="0" err="1">
                <a:solidFill>
                  <a:srgbClr val="C00000"/>
                </a:solidFill>
              </a:rPr>
              <a:t>экологичной</a:t>
            </a:r>
            <a:r>
              <a:rPr lang="ru-RU" sz="1600" dirty="0">
                <a:solidFill>
                  <a:srgbClr val="C00000"/>
                </a:solidFill>
              </a:rPr>
              <a:t>, </a:t>
            </a:r>
            <a:r>
              <a:rPr lang="ru-RU" sz="1600" dirty="0" err="1">
                <a:solidFill>
                  <a:srgbClr val="C00000"/>
                </a:solidFill>
              </a:rPr>
              <a:t>природосообразной</a:t>
            </a:r>
            <a:r>
              <a:rPr lang="ru-RU" sz="1600" dirty="0">
                <a:solidFill>
                  <a:srgbClr val="C00000"/>
                </a:solidFill>
              </a:rPr>
              <a:t> и безопасной;</a:t>
            </a:r>
          </a:p>
          <a:p>
            <a:pPr indent="450215" algn="just"/>
            <a:r>
              <a:rPr lang="ru-RU" sz="1600" dirty="0">
                <a:solidFill>
                  <a:srgbClr val="C00000"/>
                </a:solidFill>
              </a:rPr>
              <a:t>- обеспечивать ребенку возможность общения, игры и совместной деятельности;</a:t>
            </a:r>
          </a:p>
          <a:p>
            <a:pPr indent="450215" algn="just"/>
            <a:r>
              <a:rPr lang="ru-RU" sz="1600" dirty="0">
                <a:solidFill>
                  <a:srgbClr val="C00000"/>
                </a:solidFill>
              </a:rPr>
              <a:t>- отражать ценность семьи, людей разных поколений, радость общения с семьей;</a:t>
            </a:r>
          </a:p>
          <a:p>
            <a:pPr indent="450215" algn="just"/>
            <a:r>
              <a:rPr lang="ru-RU" sz="1600" dirty="0">
                <a:solidFill>
                  <a:srgbClr val="000000"/>
                </a:solidFill>
              </a:rPr>
              <a:t>- обеспечивать ребенку возможность познавательного развития, экспериментирования, освоения новых технологий, понимания красоты знаний, необходимости научного познания; способствовать формированию научной картины мира;</a:t>
            </a:r>
            <a:endParaRPr lang="ru-RU" sz="1600" dirty="0"/>
          </a:p>
          <a:p>
            <a:pPr indent="450215" algn="just"/>
            <a:r>
              <a:rPr lang="ru-RU" sz="1600" dirty="0">
                <a:solidFill>
                  <a:srgbClr val="000000"/>
                </a:solidFill>
              </a:rPr>
              <a:t>- обеспечивать ребенку возможность посильного труда, отражать ценности труда в жизни человека и государства (портреты членов семей воспитанников, героев труда, представителей профессий и пр.) Результаты труда ребенка могут быть отражены и сохранены в среде;</a:t>
            </a:r>
            <a:endParaRPr lang="ru-RU" sz="1600" dirty="0"/>
          </a:p>
          <a:p>
            <a:pPr indent="450215" algn="just"/>
            <a:r>
              <a:rPr lang="ru-RU" sz="1600" dirty="0">
                <a:solidFill>
                  <a:srgbClr val="000000"/>
                </a:solidFill>
              </a:rPr>
              <a:t>- обеспечивать ребенку возможность для укрепления здоровья, раскрывать смысл здорового образа жизни, физической культуры и спорта;</a:t>
            </a:r>
            <a:endParaRPr lang="ru-RU" sz="1600" dirty="0"/>
          </a:p>
          <a:p>
            <a:pPr indent="450215" algn="just"/>
            <a:r>
              <a:rPr lang="ru-RU" sz="1600" dirty="0">
                <a:solidFill>
                  <a:srgbClr val="000000"/>
                </a:solidFill>
              </a:rPr>
              <a:t>- предоставлять ребенку возможность погружения в культуру России, знакомства с особенностями региональной культурной традиции. </a:t>
            </a:r>
            <a:endParaRPr lang="ru-RU" sz="1600" dirty="0"/>
          </a:p>
          <a:p>
            <a:pPr indent="450215" algn="just"/>
            <a:r>
              <a:rPr lang="ru-RU" sz="1600" dirty="0" smtClean="0">
                <a:solidFill>
                  <a:srgbClr val="000000"/>
                </a:solidFill>
              </a:rPr>
              <a:t>РППС </a:t>
            </a:r>
            <a:r>
              <a:rPr lang="ru-RU" sz="1600" dirty="0">
                <a:solidFill>
                  <a:srgbClr val="000000"/>
                </a:solidFill>
              </a:rPr>
              <a:t>должна включать оформление помещений, оборудование, игрушки. При выборе материалов и игрушек для необходимо </a:t>
            </a:r>
            <a:r>
              <a:rPr lang="ru-RU" sz="1600" dirty="0">
                <a:solidFill>
                  <a:srgbClr val="C00000"/>
                </a:solidFill>
              </a:rPr>
              <a:t>ориентироваться на продукцию отечественных и территориальных производителей</a:t>
            </a:r>
            <a:r>
              <a:rPr lang="ru-RU" sz="1600" dirty="0" smtClean="0">
                <a:solidFill>
                  <a:srgbClr val="000000"/>
                </a:solidFill>
              </a:rPr>
              <a:t>.</a:t>
            </a:r>
            <a:endParaRPr lang="ru-RU" sz="16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Организация предметно-пространственной среды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216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Заголовок 2"/>
          <p:cNvSpPr>
            <a:spLocks noGrp="1"/>
          </p:cNvSpPr>
          <p:nvPr>
            <p:ph type="title"/>
          </p:nvPr>
        </p:nvSpPr>
        <p:spPr>
          <a:xfrm>
            <a:off x="2209800" y="260351"/>
            <a:ext cx="7772400" cy="936625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 smtClean="0">
                <a:solidFill>
                  <a:srgbClr val="FF0000"/>
                </a:solidFill>
              </a:rPr>
              <a:t>Дорожная карта мероприятия</a:t>
            </a:r>
          </a:p>
        </p:txBody>
      </p:sp>
      <p:sp>
        <p:nvSpPr>
          <p:cNvPr id="68611" name="Объект 3"/>
          <p:cNvSpPr>
            <a:spLocks noGrp="1"/>
          </p:cNvSpPr>
          <p:nvPr>
            <p:ph idx="1"/>
          </p:nvPr>
        </p:nvSpPr>
        <p:spPr>
          <a:xfrm>
            <a:off x="623392" y="1196976"/>
            <a:ext cx="11161240" cy="5400376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 sz="2000" dirty="0" smtClean="0"/>
              <a:t>Что такое нравственное воспитание, какие задачи оно решает (почему его считают основой любой воспитательной системы)</a:t>
            </a:r>
          </a:p>
          <a:p>
            <a:r>
              <a:rPr lang="ru-RU" altLang="ru-RU" sz="2000" dirty="0" smtClean="0"/>
              <a:t>Какие цели и ценности нравственного (патриотического, социального, этического) воспитания содержат требования ФГОС ДО, современные программы (какой он – современный ребенок, как его воспитывать)</a:t>
            </a:r>
          </a:p>
          <a:p>
            <a:r>
              <a:rPr lang="ru-RU" altLang="ru-RU" sz="2000" dirty="0" smtClean="0"/>
              <a:t>Какова роль нравственного (патриотического, социального, этического) воспитания детей в решении задач образовательной области «социально-коммуникативное развитие» (почему они должны решаться в комплексе)</a:t>
            </a:r>
          </a:p>
          <a:p>
            <a:r>
              <a:rPr lang="ru-RU" altLang="ru-RU" sz="2000" dirty="0" smtClean="0"/>
              <a:t>Какие эффективные практики социально-коммуникативного развития средствами нравственного воспитания в ДОО и в семье можно посоветовать (что можно интегрировать, новые формы взаимодействия)</a:t>
            </a:r>
          </a:p>
          <a:p>
            <a:r>
              <a:rPr lang="ru-RU" altLang="ru-RU" sz="2000" dirty="0" smtClean="0"/>
              <a:t>Какие методики и технологии нравственного воспитания нужно знать (как организовать нравственное воспитание в режиме дня и на занятиях)</a:t>
            </a:r>
          </a:p>
          <a:p>
            <a:r>
              <a:rPr lang="ru-RU" altLang="ru-RU" sz="2000" dirty="0" smtClean="0"/>
              <a:t>Какие механизмы формирования у детей нравственных представлений, чувств и поступков (мотивирующее трио) можно рекомендовать к использованию в современной образовательной среде (как отражать этот процесс в перспективном и календарном планах)</a:t>
            </a:r>
            <a:endParaRPr lang="ru-RU" altLang="ru-RU" sz="2000" dirty="0"/>
          </a:p>
        </p:txBody>
      </p:sp>
    </p:spTree>
    <p:extLst>
      <p:ext uri="{BB962C8B-B14F-4D97-AF65-F5344CB8AC3E}">
        <p14:creationId xmlns:p14="http://schemas.microsoft.com/office/powerpoint/2010/main" val="2105197716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indent="450215" algn="just"/>
            <a:r>
              <a:rPr lang="ru-RU" sz="1800" dirty="0">
                <a:solidFill>
                  <a:srgbClr val="000000"/>
                </a:solidFill>
              </a:rPr>
              <a:t>На основе Программы для ДОО составляется </a:t>
            </a:r>
            <a:r>
              <a:rPr lang="ru-RU" sz="1800" b="1" i="1" dirty="0">
                <a:solidFill>
                  <a:srgbClr val="C00000"/>
                </a:solidFill>
              </a:rPr>
              <a:t>календарный план воспитательной работы</a:t>
            </a:r>
            <a:r>
              <a:rPr lang="ru-RU" sz="1800" b="1" i="1" dirty="0">
                <a:solidFill>
                  <a:srgbClr val="000000"/>
                </a:solidFill>
              </a:rPr>
              <a:t>. </a:t>
            </a:r>
            <a:r>
              <a:rPr lang="ru-RU" sz="1800" dirty="0">
                <a:solidFill>
                  <a:srgbClr val="000000"/>
                </a:solidFill>
              </a:rPr>
              <a:t>В основу плана должна быть положена система спроектированных событий в ДОО в соответствии с направлениями воспитания, обозначенными в Программе. На основе календарного плана воспитательной работы педагоги планируют работу с группой в целом, с подгруппами детей, с каждым ребенком.</a:t>
            </a:r>
            <a:endParaRPr lang="ru-RU" sz="1800" dirty="0"/>
          </a:p>
          <a:p>
            <a:pPr indent="450215" algn="just"/>
            <a:r>
              <a:rPr lang="ru-RU" sz="1800" dirty="0">
                <a:solidFill>
                  <a:srgbClr val="000000"/>
                </a:solidFill>
              </a:rPr>
              <a:t>План воспитательной работы строится на основе базовых ценностей по следующим </a:t>
            </a:r>
            <a:r>
              <a:rPr lang="ru-RU" sz="1800" b="1" i="1" dirty="0">
                <a:solidFill>
                  <a:srgbClr val="C00000"/>
                </a:solidFill>
              </a:rPr>
              <a:t>этапам</a:t>
            </a:r>
            <a:r>
              <a:rPr lang="ru-RU" sz="1800" dirty="0">
                <a:solidFill>
                  <a:srgbClr val="000000"/>
                </a:solidFill>
              </a:rPr>
              <a:t>:</a:t>
            </a:r>
            <a:endParaRPr lang="ru-RU" sz="1800" dirty="0"/>
          </a:p>
          <a:p>
            <a:pPr marL="342900" lvl="0" indent="-342900" algn="just">
              <a:buClr>
                <a:srgbClr val="000000"/>
              </a:buClr>
              <a:buFont typeface="Symbol" panose="05050102010706020507" pitchFamily="18" charset="2"/>
              <a:buChar char="-"/>
              <a:tabLst>
                <a:tab pos="630555" algn="l"/>
              </a:tabLst>
            </a:pPr>
            <a:r>
              <a:rPr lang="ru-RU" sz="1800" dirty="0">
                <a:solidFill>
                  <a:srgbClr val="000000"/>
                </a:solidFill>
              </a:rPr>
              <a:t>погружение-знакомство, которое реализуется в различных формах (чтение, просмотр, экскурсии и пр.);</a:t>
            </a:r>
            <a:endParaRPr lang="ru-RU" sz="1800" dirty="0"/>
          </a:p>
          <a:p>
            <a:pPr marL="342900" lvl="0" indent="-342900" algn="just">
              <a:buClr>
                <a:srgbClr val="000000"/>
              </a:buClr>
              <a:buFont typeface="Symbol" panose="05050102010706020507" pitchFamily="18" charset="2"/>
              <a:buChar char="-"/>
              <a:tabLst>
                <a:tab pos="630555" algn="l"/>
              </a:tabLst>
            </a:pPr>
            <a:r>
              <a:rPr lang="ru-RU" sz="1800" dirty="0">
                <a:solidFill>
                  <a:srgbClr val="000000"/>
                </a:solidFill>
              </a:rPr>
              <a:t>разработка коллективного проекта, в рамках которого создаются творческие продукты;</a:t>
            </a:r>
            <a:endParaRPr lang="ru-RU" sz="1800" dirty="0"/>
          </a:p>
          <a:p>
            <a:pPr marL="342900" lvl="0" indent="-342900" algn="just">
              <a:buClr>
                <a:srgbClr val="000000"/>
              </a:buClr>
              <a:buFont typeface="Symbol" panose="05050102010706020507" pitchFamily="18" charset="2"/>
              <a:buChar char="-"/>
              <a:tabLst>
                <a:tab pos="630555" algn="l"/>
              </a:tabLst>
            </a:pPr>
            <a:r>
              <a:rPr lang="ru-RU" sz="1800" dirty="0">
                <a:solidFill>
                  <a:srgbClr val="000000"/>
                </a:solidFill>
              </a:rPr>
              <a:t>организация события, которое формирует ценности.</a:t>
            </a:r>
            <a:endParaRPr lang="ru-RU" sz="1800" dirty="0"/>
          </a:p>
          <a:p>
            <a:pPr indent="450215" algn="just"/>
            <a:r>
              <a:rPr lang="ru-RU" sz="1800" dirty="0">
                <a:solidFill>
                  <a:srgbClr val="000000"/>
                </a:solidFill>
              </a:rPr>
              <a:t>Данная последовательность является циклом, который при необходимости может повторяться в расширенном, углубленном и соответствующем возрасту варианте неограниченное количество раз. Данный цикл является примерным. На практике цикл может начинаться с яркого события, после которого будет развертываться погружение и приобщение к культурному содержанию на основе ценности. События, формы и методы работы по решению воспитательных задач могут быть интегративными. </a:t>
            </a:r>
            <a:endParaRPr lang="ru-RU" sz="1800" dirty="0"/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Примерный календарный план воспитательной работы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7633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66563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588" y="365125"/>
            <a:ext cx="5403850" cy="6394450"/>
          </a:xfrm>
          <a:ln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6564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025" y="365125"/>
            <a:ext cx="5543550" cy="63944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7969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Заголовок 1"/>
          <p:cNvSpPr>
            <a:spLocks noGrp="1"/>
          </p:cNvSpPr>
          <p:nvPr>
            <p:ph type="title"/>
          </p:nvPr>
        </p:nvSpPr>
        <p:spPr>
          <a:xfrm>
            <a:off x="1941514" y="1131889"/>
            <a:ext cx="8281987" cy="528637"/>
          </a:xfrm>
        </p:spPr>
        <p:txBody>
          <a:bodyPr/>
          <a:lstStyle/>
          <a:p>
            <a:pPr algn="ctr"/>
            <a:r>
              <a:rPr lang="ru-RU" altLang="ru-RU" sz="27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Планинг-календарь на январь-февраль 2022 г.</a:t>
            </a:r>
            <a:endParaRPr lang="ru-RU" altLang="ru-RU" sz="27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831975" y="1754189"/>
          <a:ext cx="8535988" cy="3773487"/>
        </p:xfrm>
        <a:graphic>
          <a:graphicData uri="http://schemas.openxmlformats.org/drawingml/2006/table">
            <a:tbl>
              <a:tblPr/>
              <a:tblGrid>
                <a:gridCol w="8535988">
                  <a:extLst>
                    <a:ext uri="{9D8B030D-6E8A-4147-A177-3AD203B41FA5}">
                      <a16:colId xmlns:a16="http://schemas.microsoft.com/office/drawing/2014/main" val="2050176376"/>
                    </a:ext>
                  </a:extLst>
                </a:gridCol>
              </a:tblGrid>
              <a:tr h="61876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января 14:00 </a:t>
                      </a: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воспитания в ДОО: как эффективно организовать </a:t>
                      </a: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умственное воспитание, познавательное и речевое развитие</a:t>
                      </a: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детей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27" marR="5142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60253"/>
                  </a:ext>
                </a:extLst>
              </a:tr>
              <a:tr h="57983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февраля 14.00 </a:t>
                      </a: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воспитания в ДОО: как эффективно организовать </a:t>
                      </a: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трудовое воспитание и социально-коммуникативное развитие</a:t>
                      </a: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детей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27" marR="5142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817581"/>
                  </a:ext>
                </a:extLst>
              </a:tr>
              <a:tr h="63254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февраля 14:00 </a:t>
                      </a: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воспитания в ДОО: как эффективно организовать </a:t>
                      </a: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нравственное воспитание и социально-коммуникативное развитие </a:t>
                      </a: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детей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27" marR="5142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699418"/>
                  </a:ext>
                </a:extLst>
              </a:tr>
              <a:tr h="62452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февраля 14.00 </a:t>
                      </a: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воспитания в ДОО: как эффективно организовать </a:t>
                      </a: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физическое воспитание и физическое развитие </a:t>
                      </a: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детей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27" marR="5142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5352524"/>
                  </a:ext>
                </a:extLst>
              </a:tr>
              <a:tr h="69328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февраля 14.00 </a:t>
                      </a: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воспитания в ДОО: как эффективно организовать </a:t>
                      </a: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эстетическое воспитание и художественно-эстетическое развитие</a:t>
                      </a: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детей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27" marR="5142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011284"/>
                  </a:ext>
                </a:extLst>
              </a:tr>
              <a:tr h="624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15-16 марта 12.00 </a:t>
                      </a: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СКВОЗНЫЕ МЕХАНИЗМЫ РАЗВИТИЯ ДОШКОЛЬНИКОВ: ОБЩЕНИЕ, ИССЛЕДОВАНИЕ, ИГРА</a:t>
                      </a:r>
                    </a:p>
                  </a:txBody>
                  <a:tcPr marL="51427" marR="5142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41971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41392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Объект 3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7" name="Слайд think-cell" r:id="rId6" imgW="270" imgH="270" progId="TCLayout.ActiveDocument.1">
                  <p:embed/>
                </p:oleObj>
              </mc:Choice>
              <mc:Fallback>
                <p:oleObj name="Слайд think-cell" r:id="rId6" imgW="270" imgH="270" progId="TCLayout.ActiveDocument.1">
                  <p:embed/>
                  <p:pic>
                    <p:nvPicPr>
                      <p:cNvPr id="32" name="Объект 3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Прямоугольник 30" hidden="1"/>
          <p:cNvSpPr/>
          <p:nvPr>
            <p:custDataLst>
              <p:tags r:id="rId3"/>
            </p:custDataLst>
          </p:nvPr>
        </p:nvSpPr>
        <p:spPr bwMode="auto">
          <a:xfrm>
            <a:off x="1524000" y="0"/>
            <a:ext cx="158750" cy="1587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schemeClr val="bg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91344" y="44624"/>
            <a:ext cx="11812103" cy="9233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ru-RU"/>
            </a:defPPr>
            <a:lvl1pPr>
              <a:lnSpc>
                <a:spcPct val="100000"/>
              </a:lnSpc>
              <a:spcBef>
                <a:spcPct val="0"/>
              </a:spcBef>
              <a:buNone/>
              <a:defRPr b="1">
                <a:solidFill>
                  <a:srgbClr val="4651A2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4FB9CBB3-B9BA-4B81-B51C-F00FFD488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536" y="108958"/>
            <a:ext cx="8352928" cy="859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844083"/>
            <a:r>
              <a:rPr lang="ru-RU" altLang="ru-RU" sz="4985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Спасибо за внимание!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2B76786-052D-4129-8AD9-ED3426C05D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99256" y="5877272"/>
            <a:ext cx="10033065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defTabSz="6318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318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318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318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318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318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318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318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318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2060"/>
                </a:solidFill>
                <a:latin typeface="+mn-lt"/>
              </a:rPr>
              <a:t>Интернет-магазины: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2400" b="1" dirty="0" smtClean="0">
                <a:solidFill>
                  <a:srgbClr val="002060"/>
                </a:solidFill>
                <a:latin typeface="+mn-lt"/>
                <a:hlinkClick r:id="rId8"/>
              </a:rPr>
              <a:t>www.Labirint.ru</a:t>
            </a:r>
            <a:r>
              <a:rPr lang="ru-RU" altLang="ru-RU" sz="24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ru-RU" sz="2400" b="1" dirty="0" smtClean="0">
                <a:solidFill>
                  <a:srgbClr val="002060"/>
                </a:solidFill>
                <a:latin typeface="+mn-lt"/>
                <a:hlinkClick r:id="rId9"/>
              </a:rPr>
              <a:t>https</a:t>
            </a:r>
            <a:r>
              <a:rPr lang="en-US" altLang="ru-RU" sz="2400" b="1" dirty="0">
                <a:solidFill>
                  <a:srgbClr val="002060"/>
                </a:solidFill>
                <a:latin typeface="+mn-lt"/>
                <a:hlinkClick r:id="rId9"/>
              </a:rPr>
              <a:t>://www.wildberries.ru</a:t>
            </a:r>
            <a:r>
              <a:rPr lang="en-US" altLang="ru-RU" sz="2400" b="1" dirty="0" smtClean="0">
                <a:solidFill>
                  <a:srgbClr val="002060"/>
                </a:solidFill>
                <a:latin typeface="+mn-lt"/>
                <a:hlinkClick r:id="rId9"/>
              </a:rPr>
              <a:t>/</a:t>
            </a:r>
            <a:r>
              <a:rPr lang="ru-RU" altLang="ru-RU" sz="2400" b="1" dirty="0" smtClean="0">
                <a:solidFill>
                  <a:srgbClr val="002060"/>
                </a:solidFill>
                <a:latin typeface="+mn-lt"/>
              </a:rPr>
              <a:t>  </a:t>
            </a:r>
            <a:r>
              <a:rPr lang="en-US" altLang="ru-RU" sz="2400" b="1" dirty="0" smtClean="0">
                <a:solidFill>
                  <a:srgbClr val="002060"/>
                </a:solidFill>
                <a:latin typeface="+mn-lt"/>
                <a:hlinkClick r:id="rId10"/>
              </a:rPr>
              <a:t>https</a:t>
            </a:r>
            <a:r>
              <a:rPr lang="en-US" altLang="ru-RU" sz="2400" b="1" dirty="0">
                <a:solidFill>
                  <a:srgbClr val="002060"/>
                </a:solidFill>
                <a:latin typeface="+mn-lt"/>
                <a:hlinkClick r:id="rId10"/>
              </a:rPr>
              <a:t>://shop.prosv.ru/</a:t>
            </a:r>
            <a:r>
              <a:rPr lang="ru-RU" altLang="ru-RU" sz="24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ru-RU" sz="2400" b="1" dirty="0">
                <a:solidFill>
                  <a:srgbClr val="002060"/>
                </a:solidFill>
                <a:latin typeface="+mn-lt"/>
              </a:rPr>
              <a:t> </a:t>
            </a:r>
            <a:endParaRPr lang="ru-RU" altLang="ru-RU" sz="2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5586068-C7DC-4C7E-953C-F1476F43AC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536" y="1268760"/>
            <a:ext cx="6395298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defTabSz="6318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318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318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318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318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318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318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318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318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2060"/>
                </a:solidFill>
                <a:latin typeface="+mn-lt"/>
              </a:rPr>
              <a:t>Авторская мастерская </a:t>
            </a:r>
            <a:r>
              <a:rPr lang="ru-RU" altLang="ru-RU" sz="2400" b="1" dirty="0" smtClean="0">
                <a:solidFill>
                  <a:srgbClr val="002060"/>
                </a:solidFill>
                <a:latin typeface="+mn-lt"/>
              </a:rPr>
              <a:t>О.В. </a:t>
            </a:r>
            <a:r>
              <a:rPr lang="ru-RU" altLang="ru-RU" sz="2400" b="1" dirty="0" err="1" smtClean="0">
                <a:solidFill>
                  <a:srgbClr val="002060"/>
                </a:solidFill>
                <a:latin typeface="+mn-lt"/>
              </a:rPr>
              <a:t>Бережновой</a:t>
            </a:r>
            <a:endParaRPr lang="ru-RU" altLang="ru-RU" sz="2400" b="1" dirty="0" smtClean="0">
              <a:solidFill>
                <a:srgbClr val="002060"/>
              </a:solidFill>
              <a:latin typeface="+mn-lt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altLang="ru-RU" sz="2400" b="1" dirty="0">
                <a:solidFill>
                  <a:srgbClr val="002060"/>
                </a:solidFill>
                <a:latin typeface="+mn-lt"/>
              </a:rPr>
              <a:t>на сайте издательства «Бином»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2400" b="1" dirty="0">
                <a:solidFill>
                  <a:srgbClr val="002060"/>
                </a:solidFill>
                <a:latin typeface="+mn-lt"/>
                <a:hlinkClick r:id="rId11"/>
              </a:rPr>
              <a:t>https://</a:t>
            </a:r>
            <a:r>
              <a:rPr lang="en-US" altLang="ru-RU" sz="2400" b="1" dirty="0" smtClean="0">
                <a:solidFill>
                  <a:srgbClr val="002060"/>
                </a:solidFill>
                <a:latin typeface="+mn-lt"/>
                <a:hlinkClick r:id="rId11"/>
              </a:rPr>
              <a:t>lbz.ru/metodist/authors/doshk/</a:t>
            </a:r>
            <a:r>
              <a:rPr lang="ru-RU" altLang="ru-RU" sz="2400" b="1" dirty="0" smtClean="0">
                <a:solidFill>
                  <a:srgbClr val="002060"/>
                </a:solidFill>
                <a:latin typeface="+mn-lt"/>
                <a:hlinkClick r:id="rId11"/>
              </a:rPr>
              <a:t>6</a:t>
            </a:r>
            <a:r>
              <a:rPr lang="en-US" altLang="ru-RU" sz="2400" b="1" dirty="0" smtClean="0">
                <a:solidFill>
                  <a:srgbClr val="002060"/>
                </a:solidFill>
                <a:latin typeface="+mn-lt"/>
                <a:hlinkClick r:id="rId11"/>
              </a:rPr>
              <a:t>/</a:t>
            </a:r>
            <a:r>
              <a:rPr lang="ru-RU" altLang="ru-RU" sz="2400" b="1" dirty="0" smtClean="0">
                <a:solidFill>
                  <a:srgbClr val="002060"/>
                </a:solidFill>
                <a:latin typeface="+mn-lt"/>
              </a:rPr>
              <a:t>  </a:t>
            </a:r>
            <a:r>
              <a:rPr lang="en-US" altLang="ru-RU" sz="2400" b="1" dirty="0" smtClean="0">
                <a:solidFill>
                  <a:srgbClr val="002060"/>
                </a:solidFill>
                <a:latin typeface="+mn-lt"/>
              </a:rPr>
              <a:t> </a:t>
            </a:r>
            <a:endParaRPr lang="ru-RU" altLang="ru-RU" sz="24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2" name="Рисунок 1"/>
          <p:cNvPicPr preferRelativeResize="0"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736" y="3393264"/>
            <a:ext cx="1728000" cy="2412000"/>
          </a:xfrm>
          <a:prstGeom prst="rect">
            <a:avLst/>
          </a:prstGeom>
        </p:spPr>
      </p:pic>
      <p:pic>
        <p:nvPicPr>
          <p:cNvPr id="12" name="Рисунок 11"/>
          <p:cNvPicPr preferRelativeResize="0"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3393264"/>
            <a:ext cx="1728000" cy="2412000"/>
          </a:xfrm>
          <a:prstGeom prst="rect">
            <a:avLst/>
          </a:prstGeom>
        </p:spPr>
      </p:pic>
      <p:pic>
        <p:nvPicPr>
          <p:cNvPr id="4" name="Рисунок 3"/>
          <p:cNvPicPr preferRelativeResize="0">
            <a:picLocks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928" y="3393264"/>
            <a:ext cx="1728000" cy="2412000"/>
          </a:xfrm>
          <a:prstGeom prst="rect">
            <a:avLst/>
          </a:prstGeom>
        </p:spPr>
      </p:pic>
      <p:pic>
        <p:nvPicPr>
          <p:cNvPr id="9" name="Рисунок 8"/>
          <p:cNvPicPr preferRelativeResize="0"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928" y="3393264"/>
            <a:ext cx="1728000" cy="2412000"/>
          </a:xfrm>
          <a:prstGeom prst="rect">
            <a:avLst/>
          </a:prstGeom>
        </p:spPr>
      </p:pic>
      <p:pic>
        <p:nvPicPr>
          <p:cNvPr id="10" name="Рисунок 9"/>
          <p:cNvPicPr preferRelativeResize="0"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120" y="3393264"/>
            <a:ext cx="1728000" cy="2412000"/>
          </a:xfrm>
          <a:prstGeom prst="rect">
            <a:avLst/>
          </a:prstGeom>
        </p:spPr>
      </p:pic>
      <p:pic>
        <p:nvPicPr>
          <p:cNvPr id="16" name="Рисунок 15"/>
          <p:cNvPicPr preferRelativeResize="0">
            <a:picLocks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3393264"/>
            <a:ext cx="1728000" cy="2412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449" y="1111970"/>
            <a:ext cx="2065270" cy="220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270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Объект 3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9" name="Слайд think-cell" r:id="rId6" imgW="270" imgH="270" progId="TCLayout.ActiveDocument.1">
                  <p:embed/>
                </p:oleObj>
              </mc:Choice>
              <mc:Fallback>
                <p:oleObj name="Слайд think-cell" r:id="rId6" imgW="270" imgH="270" progId="TCLayout.ActiveDocument.1">
                  <p:embed/>
                  <p:pic>
                    <p:nvPicPr>
                      <p:cNvPr id="32" name="Объект 3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Прямоугольник 30" hidden="1"/>
          <p:cNvSpPr/>
          <p:nvPr>
            <p:custDataLst>
              <p:tags r:id="rId3"/>
            </p:custDataLst>
          </p:nvPr>
        </p:nvSpPr>
        <p:spPr bwMode="auto">
          <a:xfrm>
            <a:off x="1524000" y="0"/>
            <a:ext cx="158750" cy="1587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schemeClr val="bg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91344" y="44624"/>
            <a:ext cx="11812103" cy="9233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ru-RU"/>
            </a:defPPr>
            <a:lvl1pPr>
              <a:lnSpc>
                <a:spcPct val="100000"/>
              </a:lnSpc>
              <a:spcBef>
                <a:spcPct val="0"/>
              </a:spcBef>
              <a:buNone/>
              <a:defRPr b="1">
                <a:solidFill>
                  <a:srgbClr val="4651A2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35360" y="116632"/>
            <a:ext cx="11668086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Пояснительная записка.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Направления воспитания и базовые ценности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47928" y="1412776"/>
            <a:ext cx="6264696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Текст слайда</a:t>
            </a:r>
          </a:p>
          <a:p>
            <a:pPr algn="ctr"/>
            <a:endParaRPr lang="ru-RU" sz="2400" b="1" dirty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endParaRPr lang="ru-RU" sz="2400" b="1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3522811"/>
              </p:ext>
            </p:extLst>
          </p:nvPr>
        </p:nvGraphicFramePr>
        <p:xfrm>
          <a:off x="335360" y="1121837"/>
          <a:ext cx="11377264" cy="55401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68269">
                  <a:extLst>
                    <a:ext uri="{9D8B030D-6E8A-4147-A177-3AD203B41FA5}">
                      <a16:colId xmlns:a16="http://schemas.microsoft.com/office/drawing/2014/main" val="1532174326"/>
                    </a:ext>
                  </a:extLst>
                </a:gridCol>
                <a:gridCol w="3218568">
                  <a:extLst>
                    <a:ext uri="{9D8B030D-6E8A-4147-A177-3AD203B41FA5}">
                      <a16:colId xmlns:a16="http://schemas.microsoft.com/office/drawing/2014/main" val="2558585830"/>
                    </a:ext>
                  </a:extLst>
                </a:gridCol>
                <a:gridCol w="4790427">
                  <a:extLst>
                    <a:ext uri="{9D8B030D-6E8A-4147-A177-3AD203B41FA5}">
                      <a16:colId xmlns:a16="http://schemas.microsoft.com/office/drawing/2014/main" val="550363755"/>
                    </a:ext>
                  </a:extLst>
                </a:gridCol>
              </a:tblGrid>
              <a:tr h="88858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C00000"/>
                          </a:solidFill>
                          <a:effectLst/>
                        </a:rPr>
                        <a:t>Патриотическое</a:t>
                      </a:r>
                      <a:endParaRPr lang="ru-RU" sz="2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>
                          <a:solidFill>
                            <a:srgbClr val="C00000"/>
                          </a:solidFill>
                          <a:effectLst/>
                        </a:rPr>
                        <a:t>Родина, природа</a:t>
                      </a:r>
                      <a:endParaRPr lang="ru-RU" sz="2400" b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В чем суть нравственного воспитания?</a:t>
                      </a:r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655366"/>
                  </a:ext>
                </a:extLst>
              </a:tr>
              <a:tr h="88858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C00000"/>
                          </a:solidFill>
                          <a:effectLst/>
                        </a:rPr>
                        <a:t>Социальное</a:t>
                      </a:r>
                      <a:endParaRPr lang="ru-RU" sz="2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C00000"/>
                          </a:solidFill>
                          <a:effectLst/>
                        </a:rPr>
                        <a:t>Человек, семья, дружба, сотрудничество</a:t>
                      </a:r>
                      <a:endParaRPr lang="ru-RU" sz="2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5"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- формирование механизма нравственного воспитания: представлений, нравственных чувств, нравственных привычек и норм, практики поведения;</a:t>
                      </a:r>
                    </a:p>
                    <a:p>
                      <a:pPr algn="just"/>
                      <a:endParaRPr lang="ru-RU" sz="2400" dirty="0" smtClean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24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- воспитание нравственных качеств, востребованных в современном обществе</a:t>
                      </a:r>
                    </a:p>
                    <a:p>
                      <a:pPr algn="just"/>
                      <a:endParaRPr lang="ru-RU" sz="2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1881039"/>
                  </a:ext>
                </a:extLst>
              </a:tr>
              <a:tr h="88858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</a:rPr>
                        <a:t>Познавательное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Знание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just"/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0980819"/>
                  </a:ext>
                </a:extLst>
              </a:tr>
              <a:tr h="88858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</a:rPr>
                        <a:t>Физическое и оздоровительное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</a:rPr>
                        <a:t>Здоровье 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just"/>
                      <a:endParaRPr lang="ru-RU" sz="3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87492889"/>
                  </a:ext>
                </a:extLst>
              </a:tr>
              <a:tr h="88858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effectLst/>
                        </a:rPr>
                        <a:t>Трудовое</a:t>
                      </a:r>
                      <a:r>
                        <a:rPr lang="ru-RU" sz="2400" dirty="0" smtClean="0">
                          <a:solidFill>
                            <a:srgbClr val="C00000"/>
                          </a:solidFill>
                          <a:effectLst/>
                        </a:rPr>
                        <a:t>?</a:t>
                      </a:r>
                      <a:endParaRPr lang="ru-RU" sz="2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effectLst/>
                        </a:rPr>
                        <a:t>Труд</a:t>
                      </a:r>
                      <a:r>
                        <a:rPr lang="ru-RU" sz="2400" dirty="0" smtClean="0">
                          <a:solidFill>
                            <a:srgbClr val="C00000"/>
                          </a:solidFill>
                          <a:effectLst/>
                        </a:rPr>
                        <a:t>?</a:t>
                      </a:r>
                      <a:r>
                        <a:rPr lang="ru-RU" sz="2400" dirty="0" smtClean="0">
                          <a:effectLst/>
                        </a:rPr>
                        <a:t> 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just"/>
                      <a:endParaRPr lang="ru-RU" sz="3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3610176"/>
                  </a:ext>
                </a:extLst>
              </a:tr>
              <a:tr h="88858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C00000"/>
                          </a:solidFill>
                          <a:effectLst/>
                        </a:rPr>
                        <a:t>Этико</a:t>
                      </a:r>
                      <a:r>
                        <a:rPr lang="ru-RU" sz="2400" dirty="0">
                          <a:effectLst/>
                        </a:rPr>
                        <a:t>-эстетическое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C00000"/>
                          </a:solidFill>
                          <a:effectLst/>
                        </a:rPr>
                        <a:t>Культура</a:t>
                      </a:r>
                      <a:r>
                        <a:rPr lang="ru-RU" sz="2400" dirty="0">
                          <a:effectLst/>
                        </a:rPr>
                        <a:t> и красота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just"/>
                      <a:endParaRPr lang="ru-RU" sz="3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7448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627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61975"/>
          </a:xfrm>
        </p:spPr>
        <p:txBody>
          <a:bodyPr/>
          <a:lstStyle/>
          <a:p>
            <a:pPr>
              <a:defRPr/>
            </a:pPr>
            <a:r>
              <a:rPr lang="ru-RU" altLang="ru-RU" sz="2667" b="1" dirty="0" smtClean="0">
                <a:solidFill>
                  <a:schemeClr val="accent2"/>
                </a:solidFill>
                <a:cs typeface="Arial" panose="020B0604020202020204" pitchFamily="34" charset="0"/>
              </a:rPr>
              <a:t>Анализ </a:t>
            </a:r>
            <a:r>
              <a:rPr lang="ru-RU" altLang="ru-RU" sz="2667" b="1" dirty="0">
                <a:solidFill>
                  <a:schemeClr val="accent2"/>
                </a:solidFill>
                <a:cs typeface="Arial" panose="020B0604020202020204" pitchFamily="34" charset="0"/>
              </a:rPr>
              <a:t>основных понятий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41300" y="1028700"/>
            <a:ext cx="5778500" cy="5148263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ru-RU" sz="2667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воспитания для ДОО определены в Примерной рабочей программе:</a:t>
            </a:r>
          </a:p>
          <a:p>
            <a:pPr>
              <a:spcBef>
                <a:spcPts val="0"/>
              </a:spcBef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патриотическое направление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социальное направление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ru-RU" sz="24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ru-RU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познавательное направление</a:t>
            </a:r>
            <a:endParaRPr lang="ru-RU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ru-RU" sz="24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ru-RU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физическое и</a:t>
            </a:r>
          </a:p>
          <a:p>
            <a:pPr>
              <a:spcBef>
                <a:spcPts val="0"/>
              </a:spcBef>
              <a:defRPr/>
            </a:pPr>
            <a:r>
              <a:rPr lang="ru-RU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оздоровительное направление</a:t>
            </a:r>
            <a:endParaRPr lang="ru-RU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ru-RU" sz="24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ru-RU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трудовое направление</a:t>
            </a:r>
            <a:endParaRPr lang="ru-RU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ru-RU" sz="24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этико</a:t>
            </a:r>
            <a:r>
              <a:rPr lang="ru-RU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-эстетическое направление</a:t>
            </a:r>
            <a:endParaRPr lang="ru-RU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600056" y="1028700"/>
            <a:ext cx="5591944" cy="5097463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ru-RU" sz="2667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Группы воспитательных задач для </a:t>
            </a:r>
            <a:r>
              <a:rPr lang="ru-RU" sz="2667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ДОО - в </a:t>
            </a:r>
            <a:r>
              <a:rPr lang="ru-RU" sz="2667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любом учебнике «Дошкольная педагогика»:</a:t>
            </a:r>
          </a:p>
          <a:p>
            <a:pPr>
              <a:spcBef>
                <a:spcPts val="0"/>
              </a:spcBef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нравственное воспитание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ru-RU" sz="24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ru-RU" sz="24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ru-RU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умственное воспитание</a:t>
            </a:r>
            <a:endParaRPr lang="ru-RU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ru-RU" sz="24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ru-RU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физическое воспитание</a:t>
            </a:r>
            <a:endParaRPr lang="ru-RU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ru-RU" sz="24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ru-RU" sz="24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ru-RU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трудовое воспитание</a:t>
            </a:r>
            <a:endParaRPr lang="ru-RU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ru-RU" sz="24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ru-RU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эстетическое воспитание</a:t>
            </a:r>
            <a:endParaRPr lang="ru-RU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2" name="Стрелка вправо 1"/>
          <p:cNvSpPr/>
          <p:nvPr/>
        </p:nvSpPr>
        <p:spPr>
          <a:xfrm>
            <a:off x="5530596" y="2346768"/>
            <a:ext cx="978408" cy="484632"/>
          </a:xfrm>
          <a:prstGeom prst="rightArrow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5542894" y="3378035"/>
            <a:ext cx="978408" cy="484632"/>
          </a:xfrm>
          <a:prstGeom prst="rightArrow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5530596" y="4149467"/>
            <a:ext cx="978408" cy="484632"/>
          </a:xfrm>
          <a:prstGeom prst="rightArrow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5568696" y="5207699"/>
            <a:ext cx="978408" cy="484632"/>
          </a:xfrm>
          <a:prstGeom prst="rightArrow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5530596" y="5955832"/>
            <a:ext cx="978408" cy="484632"/>
          </a:xfrm>
          <a:prstGeom prst="rightArrow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770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61975"/>
          </a:xfrm>
        </p:spPr>
        <p:txBody>
          <a:bodyPr/>
          <a:lstStyle/>
          <a:p>
            <a:pPr algn="ctr">
              <a:defRPr/>
            </a:pPr>
            <a:r>
              <a:rPr lang="ru-RU" altLang="ru-RU" sz="3200" b="1" dirty="0" smtClean="0">
                <a:solidFill>
                  <a:schemeClr val="bg2"/>
                </a:solidFill>
                <a:cs typeface="Arial" panose="020B0604020202020204" pitchFamily="34" charset="0"/>
              </a:rPr>
              <a:t>Анализ </a:t>
            </a:r>
            <a:r>
              <a:rPr lang="ru-RU" altLang="ru-RU" sz="3200" b="1" dirty="0">
                <a:solidFill>
                  <a:schemeClr val="bg2"/>
                </a:solidFill>
                <a:cs typeface="Arial" panose="020B0604020202020204" pitchFamily="34" charset="0"/>
              </a:rPr>
              <a:t>основных понятий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41300" y="1125538"/>
            <a:ext cx="5956300" cy="5051425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Приоритетные направления воспитания обозначены в Стратегии развития воспитания в Российской Федерации на период до 2025 года: </a:t>
            </a:r>
            <a:endParaRPr lang="ru-RU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ru-RU" sz="24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гражданское </a:t>
            </a:r>
            <a:r>
              <a:rPr lang="ru-RU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патриотическое воспитание;</a:t>
            </a:r>
          </a:p>
          <a:p>
            <a:pPr>
              <a:spcBef>
                <a:spcPts val="0"/>
              </a:spcBef>
              <a:defRPr/>
            </a:pPr>
            <a:r>
              <a:rPr lang="ru-RU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духовно-нравственное </a:t>
            </a:r>
            <a:r>
              <a:rPr lang="ru-RU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развитие;</a:t>
            </a:r>
          </a:p>
          <a:p>
            <a:pPr>
              <a:spcBef>
                <a:spcPts val="0"/>
              </a:spcBef>
              <a:defRPr/>
            </a:pPr>
            <a:r>
              <a:rPr lang="ru-RU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приобщение </a:t>
            </a:r>
            <a:r>
              <a:rPr lang="ru-RU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детей к культурному наследию;</a:t>
            </a:r>
          </a:p>
          <a:p>
            <a:pPr>
              <a:spcBef>
                <a:spcPts val="0"/>
              </a:spcBef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физическое </a:t>
            </a:r>
            <a:r>
              <a:rPr lang="ru-RU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и культура здоровья;</a:t>
            </a:r>
          </a:p>
          <a:p>
            <a:pPr>
              <a:spcBef>
                <a:spcPts val="0"/>
              </a:spcBef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трудовое </a:t>
            </a:r>
            <a:r>
              <a:rPr lang="ru-RU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воспитание и профессиональное самоопределение;</a:t>
            </a:r>
          </a:p>
          <a:p>
            <a:pPr>
              <a:spcBef>
                <a:spcPts val="0"/>
              </a:spcBef>
              <a:defRPr/>
            </a:pPr>
            <a:r>
              <a:rPr lang="ru-RU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экологическое </a:t>
            </a:r>
            <a:r>
              <a:rPr lang="ru-RU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воспитание.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56040" y="1125538"/>
            <a:ext cx="5400998" cy="5000625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ru-RU" sz="2667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воспитания для ДОО определены в Примерной рабочей программе</a:t>
            </a:r>
            <a:r>
              <a:rPr lang="ru-RU" sz="2667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ru-RU" sz="2667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патриотическое;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социальное;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познавательное;</a:t>
            </a:r>
            <a:endParaRPr lang="ru-RU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физическое </a:t>
            </a: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оздоровительное;</a:t>
            </a:r>
            <a:endParaRPr lang="ru-RU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трудовое;</a:t>
            </a:r>
            <a:endParaRPr lang="ru-RU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этико</a:t>
            </a:r>
            <a:r>
              <a:rPr lang="ru-RU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-эстетическое.</a:t>
            </a:r>
            <a:endParaRPr lang="ru-RU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Двойная стрелка вверх/вниз 1"/>
          <p:cNvSpPr/>
          <p:nvPr/>
        </p:nvSpPr>
        <p:spPr>
          <a:xfrm>
            <a:off x="5705215" y="3140968"/>
            <a:ext cx="484632" cy="3324920"/>
          </a:xfrm>
          <a:prstGeom prst="upDownArrow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727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7525"/>
          </a:xfrm>
        </p:spPr>
        <p:txBody>
          <a:bodyPr/>
          <a:lstStyle/>
          <a:p>
            <a:pPr algn="ctr"/>
            <a:r>
              <a:rPr lang="ru-RU" altLang="ru-RU" sz="2400" b="1" dirty="0" smtClean="0">
                <a:solidFill>
                  <a:schemeClr val="accent5"/>
                </a:solidFill>
              </a:rPr>
              <a:t>Направления воспитания и группы воспитательных задач</a:t>
            </a:r>
          </a:p>
        </p:txBody>
      </p:sp>
      <p:sp>
        <p:nvSpPr>
          <p:cNvPr id="28675" name="Объект 2"/>
          <p:cNvSpPr>
            <a:spLocks noGrp="1"/>
          </p:cNvSpPr>
          <p:nvPr>
            <p:ph sz="half" idx="1"/>
          </p:nvPr>
        </p:nvSpPr>
        <p:spPr>
          <a:xfrm>
            <a:off x="733424" y="1124744"/>
            <a:ext cx="6802735" cy="5400600"/>
          </a:xfrm>
          <a:ln>
            <a:solidFill>
              <a:schemeClr val="bg2"/>
            </a:solidFill>
          </a:ln>
        </p:spPr>
        <p:txBody>
          <a:bodyPr>
            <a:normAutofit fontScale="85000" lnSpcReduction="10000"/>
          </a:bodyPr>
          <a:lstStyle/>
          <a:p>
            <a:pPr algn="ctr"/>
            <a:r>
              <a:rPr lang="ru-RU" altLang="ru-RU" sz="2000" dirty="0" smtClean="0">
                <a:solidFill>
                  <a:srgbClr val="0070C0"/>
                </a:solidFill>
              </a:rPr>
              <a:t>Патриотическое воспитание:</a:t>
            </a:r>
          </a:p>
          <a:p>
            <a:pPr indent="450215" algn="just"/>
            <a:r>
              <a:rPr lang="ru-RU" sz="2000" dirty="0">
                <a:solidFill>
                  <a:srgbClr val="000000"/>
                </a:solidFill>
              </a:rPr>
              <a:t>Ценности </a:t>
            </a:r>
            <a:r>
              <a:rPr lang="ru-RU" sz="2000" b="1" dirty="0">
                <a:solidFill>
                  <a:srgbClr val="000000"/>
                </a:solidFill>
              </a:rPr>
              <a:t>«</a:t>
            </a:r>
            <a:r>
              <a:rPr lang="ru-RU" sz="2000" b="1" i="1" dirty="0">
                <a:solidFill>
                  <a:srgbClr val="000000"/>
                </a:solidFill>
              </a:rPr>
              <a:t>родина</a:t>
            </a:r>
            <a:r>
              <a:rPr lang="ru-RU" sz="2000" b="1" dirty="0">
                <a:solidFill>
                  <a:srgbClr val="000000"/>
                </a:solidFill>
              </a:rPr>
              <a:t>»</a:t>
            </a:r>
            <a:r>
              <a:rPr lang="ru-RU" sz="2000" dirty="0">
                <a:solidFill>
                  <a:srgbClr val="000000"/>
                </a:solidFill>
              </a:rPr>
              <a:t> и </a:t>
            </a:r>
            <a:r>
              <a:rPr lang="ru-RU" sz="2000" b="1" dirty="0">
                <a:solidFill>
                  <a:srgbClr val="000000"/>
                </a:solidFill>
              </a:rPr>
              <a:t>«</a:t>
            </a:r>
            <a:r>
              <a:rPr lang="ru-RU" sz="2000" b="1" i="1" dirty="0">
                <a:solidFill>
                  <a:srgbClr val="000000"/>
                </a:solidFill>
              </a:rPr>
              <a:t>природа</a:t>
            </a:r>
            <a:r>
              <a:rPr lang="ru-RU" sz="2000" b="1" dirty="0">
                <a:solidFill>
                  <a:srgbClr val="000000"/>
                </a:solidFill>
              </a:rPr>
              <a:t>»</a:t>
            </a:r>
            <a:r>
              <a:rPr lang="ru-RU" sz="2000" dirty="0">
                <a:solidFill>
                  <a:srgbClr val="000000"/>
                </a:solidFill>
              </a:rPr>
              <a:t> лежат в основе патриотического направления воспитания. Патриотическое направление воспитания строится на идее патриотизма как нравственного чувства, которое вырастает из культуры человеческого бытия, особенностей образа жизни и ее уклада, народных и семейных традиций.</a:t>
            </a:r>
            <a:endParaRPr lang="ru-RU" sz="2000" dirty="0"/>
          </a:p>
          <a:p>
            <a:r>
              <a:rPr lang="ru-RU" altLang="ru-RU" sz="2000" dirty="0" smtClean="0">
                <a:solidFill>
                  <a:schemeClr val="tx1"/>
                </a:solidFill>
              </a:rPr>
              <a:t>Воспитательная </a:t>
            </a:r>
            <a:r>
              <a:rPr lang="ru-RU" altLang="ru-RU" sz="2000" dirty="0">
                <a:solidFill>
                  <a:schemeClr val="tx1"/>
                </a:solidFill>
              </a:rPr>
              <a:t>работа в данном направлении связана со структурой самого понятия «</a:t>
            </a:r>
            <a:r>
              <a:rPr lang="ru-RU" altLang="ru-RU" sz="2000" dirty="0" smtClean="0">
                <a:solidFill>
                  <a:schemeClr val="tx1"/>
                </a:solidFill>
              </a:rPr>
              <a:t>патриотизм</a:t>
            </a:r>
            <a:r>
              <a:rPr lang="ru-RU" altLang="ru-RU" sz="2000" dirty="0">
                <a:solidFill>
                  <a:schemeClr val="tx1"/>
                </a:solidFill>
              </a:rPr>
              <a:t>» и определяется через следующие </a:t>
            </a:r>
            <a:r>
              <a:rPr lang="ru-RU" altLang="ru-RU" sz="2000" b="1" dirty="0">
                <a:solidFill>
                  <a:schemeClr val="accent5"/>
                </a:solidFill>
              </a:rPr>
              <a:t>взаимосвязанные компоненты</a:t>
            </a:r>
            <a:r>
              <a:rPr lang="ru-RU" altLang="ru-RU" sz="2000" dirty="0">
                <a:solidFill>
                  <a:schemeClr val="accent5"/>
                </a:solidFill>
              </a:rPr>
              <a:t>:</a:t>
            </a:r>
          </a:p>
          <a:p>
            <a:r>
              <a:rPr lang="ru-RU" altLang="ru-RU" sz="2000" dirty="0">
                <a:solidFill>
                  <a:schemeClr val="tx1"/>
                </a:solidFill>
              </a:rPr>
              <a:t>-	</a:t>
            </a:r>
            <a:r>
              <a:rPr lang="ru-RU" altLang="ru-RU" sz="2000" dirty="0" err="1">
                <a:solidFill>
                  <a:srgbClr val="FF0000"/>
                </a:solidFill>
              </a:rPr>
              <a:t>когнитивно</a:t>
            </a:r>
            <a:r>
              <a:rPr lang="ru-RU" altLang="ru-RU" sz="2000" dirty="0">
                <a:solidFill>
                  <a:srgbClr val="FF0000"/>
                </a:solidFill>
              </a:rPr>
              <a:t>-смысловой</a:t>
            </a:r>
            <a:r>
              <a:rPr lang="ru-RU" altLang="ru-RU" sz="2000" dirty="0">
                <a:solidFill>
                  <a:schemeClr val="tx1"/>
                </a:solidFill>
              </a:rPr>
              <a:t>, связанный со </a:t>
            </a:r>
            <a:r>
              <a:rPr lang="ru-RU" altLang="ru-RU" sz="2000" dirty="0">
                <a:solidFill>
                  <a:srgbClr val="FF0000"/>
                </a:solidFill>
              </a:rPr>
              <a:t>знаниями</a:t>
            </a:r>
            <a:r>
              <a:rPr lang="ru-RU" altLang="ru-RU" sz="2000" dirty="0">
                <a:solidFill>
                  <a:schemeClr val="tx1"/>
                </a:solidFill>
              </a:rPr>
              <a:t> об истории России, своего края, </a:t>
            </a:r>
            <a:r>
              <a:rPr lang="ru-RU" altLang="ru-RU" sz="2000" dirty="0" smtClean="0">
                <a:solidFill>
                  <a:schemeClr val="tx1"/>
                </a:solidFill>
              </a:rPr>
              <a:t>духовных </a:t>
            </a:r>
            <a:r>
              <a:rPr lang="ru-RU" altLang="ru-RU" sz="2000" dirty="0">
                <a:solidFill>
                  <a:schemeClr val="tx1"/>
                </a:solidFill>
              </a:rPr>
              <a:t>и культурных традиций и достижений многонационального народа России;</a:t>
            </a:r>
          </a:p>
          <a:p>
            <a:r>
              <a:rPr lang="ru-RU" altLang="ru-RU" sz="2000" dirty="0">
                <a:solidFill>
                  <a:schemeClr val="tx1"/>
                </a:solidFill>
              </a:rPr>
              <a:t>-	</a:t>
            </a:r>
            <a:r>
              <a:rPr lang="ru-RU" altLang="ru-RU" sz="2000" dirty="0">
                <a:solidFill>
                  <a:srgbClr val="FF0000"/>
                </a:solidFill>
              </a:rPr>
              <a:t>эмоционально-ценностный</a:t>
            </a:r>
            <a:r>
              <a:rPr lang="ru-RU" altLang="ru-RU" sz="2000" dirty="0">
                <a:solidFill>
                  <a:schemeClr val="tx1"/>
                </a:solidFill>
              </a:rPr>
              <a:t>, характеризующийся </a:t>
            </a:r>
            <a:r>
              <a:rPr lang="ru-RU" altLang="ru-RU" sz="2000" dirty="0">
                <a:solidFill>
                  <a:srgbClr val="FF0000"/>
                </a:solidFill>
              </a:rPr>
              <a:t>любовью</a:t>
            </a:r>
            <a:r>
              <a:rPr lang="ru-RU" altLang="ru-RU" sz="2000" dirty="0">
                <a:solidFill>
                  <a:schemeClr val="tx1"/>
                </a:solidFill>
              </a:rPr>
              <a:t> к родине – России, </a:t>
            </a:r>
            <a:r>
              <a:rPr lang="ru-RU" altLang="ru-RU" sz="2000" dirty="0">
                <a:solidFill>
                  <a:srgbClr val="FF0000"/>
                </a:solidFill>
              </a:rPr>
              <a:t>уважением</a:t>
            </a:r>
            <a:r>
              <a:rPr lang="ru-RU" altLang="ru-RU" sz="2000" dirty="0">
                <a:solidFill>
                  <a:schemeClr val="tx1"/>
                </a:solidFill>
              </a:rPr>
              <a:t> к своему народу, народу России в целом;</a:t>
            </a:r>
          </a:p>
          <a:p>
            <a:r>
              <a:rPr lang="ru-RU" altLang="ru-RU" sz="2000" dirty="0">
                <a:solidFill>
                  <a:schemeClr val="tx1"/>
                </a:solidFill>
              </a:rPr>
              <a:t>-	</a:t>
            </a:r>
            <a:r>
              <a:rPr lang="ru-RU" altLang="ru-RU" sz="2000" dirty="0" err="1">
                <a:solidFill>
                  <a:srgbClr val="FF0000"/>
                </a:solidFill>
              </a:rPr>
              <a:t>регуляторно</a:t>
            </a:r>
            <a:r>
              <a:rPr lang="ru-RU" altLang="ru-RU" sz="2000" dirty="0">
                <a:solidFill>
                  <a:srgbClr val="FF0000"/>
                </a:solidFill>
              </a:rPr>
              <a:t>-волевой</a:t>
            </a:r>
            <a:r>
              <a:rPr lang="ru-RU" altLang="ru-RU" sz="2000" dirty="0">
                <a:solidFill>
                  <a:schemeClr val="tx1"/>
                </a:solidFill>
              </a:rPr>
              <a:t>, обеспечивающий укоренение знаний в духовных и культурных традициях своего народа, </a:t>
            </a:r>
            <a:r>
              <a:rPr lang="ru-RU" altLang="ru-RU" sz="2000" dirty="0">
                <a:solidFill>
                  <a:srgbClr val="FF0000"/>
                </a:solidFill>
              </a:rPr>
              <a:t>деятельность</a:t>
            </a:r>
            <a:r>
              <a:rPr lang="ru-RU" altLang="ru-RU" sz="2000" dirty="0">
                <a:solidFill>
                  <a:schemeClr val="tx1"/>
                </a:solidFill>
              </a:rPr>
              <a:t> на основе понимания ответственности за настоящее и </a:t>
            </a:r>
            <a:r>
              <a:rPr lang="ru-RU" altLang="ru-RU" sz="2000" dirty="0" smtClean="0">
                <a:solidFill>
                  <a:schemeClr val="tx1"/>
                </a:solidFill>
              </a:rPr>
              <a:t>будущее </a:t>
            </a:r>
            <a:r>
              <a:rPr lang="ru-RU" altLang="ru-RU" sz="2000" dirty="0">
                <a:solidFill>
                  <a:schemeClr val="tx1"/>
                </a:solidFill>
              </a:rPr>
              <a:t>своего народа, России.</a:t>
            </a:r>
          </a:p>
        </p:txBody>
      </p:sp>
      <p:sp>
        <p:nvSpPr>
          <p:cNvPr id="28676" name="Объект 3"/>
          <p:cNvSpPr>
            <a:spLocks noGrp="1"/>
          </p:cNvSpPr>
          <p:nvPr>
            <p:ph sz="half" idx="2"/>
          </p:nvPr>
        </p:nvSpPr>
        <p:spPr>
          <a:xfrm>
            <a:off x="8112224" y="1196752"/>
            <a:ext cx="3241576" cy="5328592"/>
          </a:xfrm>
          <a:ln>
            <a:solidFill>
              <a:schemeClr val="bg2"/>
            </a:solidFill>
          </a:ln>
        </p:spPr>
        <p:txBody>
          <a:bodyPr>
            <a:normAutofit fontScale="85000" lnSpcReduction="10000"/>
          </a:bodyPr>
          <a:lstStyle/>
          <a:p>
            <a:pPr algn="ctr"/>
            <a:r>
              <a:rPr lang="ru-RU" altLang="ru-RU" sz="2000" dirty="0" smtClean="0">
                <a:solidFill>
                  <a:srgbClr val="0070C0"/>
                </a:solidFill>
              </a:rPr>
              <a:t>Нравственное воспитание:</a:t>
            </a:r>
          </a:p>
          <a:p>
            <a:endParaRPr lang="ru-RU" altLang="ru-RU" sz="2000" dirty="0" smtClean="0">
              <a:solidFill>
                <a:srgbClr val="0070C0"/>
              </a:solidFill>
            </a:endParaRPr>
          </a:p>
          <a:p>
            <a:r>
              <a:rPr lang="ru-RU" altLang="ru-RU" sz="2100" dirty="0" smtClean="0">
                <a:solidFill>
                  <a:schemeClr val="tx1"/>
                </a:solidFill>
              </a:rPr>
              <a:t>- формирование </a:t>
            </a:r>
            <a:r>
              <a:rPr lang="ru-RU" altLang="ru-RU" sz="2100" b="1" dirty="0" smtClean="0">
                <a:solidFill>
                  <a:schemeClr val="accent5"/>
                </a:solidFill>
              </a:rPr>
              <a:t>механизма нравственного воспитания</a:t>
            </a:r>
            <a:r>
              <a:rPr lang="ru-RU" altLang="ru-RU" sz="2100" dirty="0" smtClean="0">
                <a:solidFill>
                  <a:schemeClr val="accent5"/>
                </a:solidFill>
              </a:rPr>
              <a:t>: </a:t>
            </a:r>
            <a:r>
              <a:rPr lang="ru-RU" altLang="ru-RU" sz="2100" dirty="0" smtClean="0">
                <a:solidFill>
                  <a:schemeClr val="tx1"/>
                </a:solidFill>
              </a:rPr>
              <a:t>представлений, нравственных чувств, нравственных привычек и норм, практики поведения;</a:t>
            </a:r>
          </a:p>
          <a:p>
            <a:r>
              <a:rPr lang="ru-RU" altLang="ru-RU" sz="2100" dirty="0" smtClean="0">
                <a:solidFill>
                  <a:schemeClr val="tx1"/>
                </a:solidFill>
              </a:rPr>
              <a:t>- воспитание нравственных качеств, востребованных в современном обществе</a:t>
            </a:r>
          </a:p>
          <a:p>
            <a:endParaRPr lang="ru-RU" altLang="ru-RU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124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7525"/>
          </a:xfrm>
        </p:spPr>
        <p:txBody>
          <a:bodyPr/>
          <a:lstStyle/>
          <a:p>
            <a:pPr algn="ctr"/>
            <a:r>
              <a:rPr lang="ru-RU" altLang="ru-RU" sz="2400" b="1" dirty="0" smtClean="0">
                <a:solidFill>
                  <a:schemeClr val="accent5"/>
                </a:solidFill>
              </a:rPr>
              <a:t>Направления воспитания и группы воспитательных задач</a:t>
            </a:r>
          </a:p>
        </p:txBody>
      </p:sp>
      <p:sp>
        <p:nvSpPr>
          <p:cNvPr id="28675" name="Объект 2"/>
          <p:cNvSpPr>
            <a:spLocks noGrp="1"/>
          </p:cNvSpPr>
          <p:nvPr>
            <p:ph sz="half" idx="1"/>
          </p:nvPr>
        </p:nvSpPr>
        <p:spPr>
          <a:xfrm>
            <a:off x="733424" y="1124744"/>
            <a:ext cx="6802735" cy="5400600"/>
          </a:xfrm>
          <a:ln>
            <a:solidFill>
              <a:schemeClr val="bg2"/>
            </a:solidFill>
          </a:ln>
        </p:spPr>
        <p:txBody>
          <a:bodyPr>
            <a:normAutofit fontScale="92500" lnSpcReduction="20000"/>
          </a:bodyPr>
          <a:lstStyle/>
          <a:p>
            <a:pPr algn="ctr"/>
            <a:r>
              <a:rPr lang="ru-RU" altLang="ru-RU" sz="2000" dirty="0" smtClean="0">
                <a:solidFill>
                  <a:srgbClr val="0070C0"/>
                </a:solidFill>
              </a:rPr>
              <a:t>Патриотическое воспитание:</a:t>
            </a:r>
          </a:p>
          <a:p>
            <a:pPr indent="450215" algn="just"/>
            <a:r>
              <a:rPr lang="ru-RU" sz="2000" dirty="0">
                <a:solidFill>
                  <a:srgbClr val="C00000"/>
                </a:solidFill>
              </a:rPr>
              <a:t>Задачи патриотического воспитания:</a:t>
            </a:r>
          </a:p>
          <a:p>
            <a:pPr indent="450215" algn="just"/>
            <a:r>
              <a:rPr lang="ru-RU" sz="2200" dirty="0">
                <a:solidFill>
                  <a:srgbClr val="000000"/>
                </a:solidFill>
              </a:rPr>
              <a:t>- формирование любви к родному краю, родной природе, родному языку, культурному наследию своего народа;</a:t>
            </a:r>
          </a:p>
          <a:p>
            <a:pPr indent="450215" algn="just"/>
            <a:r>
              <a:rPr lang="ru-RU" sz="2200" dirty="0">
                <a:solidFill>
                  <a:srgbClr val="000000"/>
                </a:solidFill>
              </a:rPr>
              <a:t>- воспитание любви, уважения к своим национальным особенностям и чувства </a:t>
            </a:r>
            <a:r>
              <a:rPr lang="ru-RU" sz="2200" dirty="0" smtClean="0">
                <a:solidFill>
                  <a:srgbClr val="000000"/>
                </a:solidFill>
              </a:rPr>
              <a:t>собственного </a:t>
            </a:r>
            <a:r>
              <a:rPr lang="ru-RU" sz="2200" dirty="0">
                <a:solidFill>
                  <a:srgbClr val="000000"/>
                </a:solidFill>
              </a:rPr>
              <a:t>достоинства как представителя своего народа;</a:t>
            </a:r>
          </a:p>
          <a:p>
            <a:pPr indent="450215" algn="just"/>
            <a:r>
              <a:rPr lang="ru-RU" sz="2200" dirty="0">
                <a:solidFill>
                  <a:srgbClr val="000000"/>
                </a:solidFill>
              </a:rPr>
              <a:t>- воспитание уважительного отношения к гражданам России в целом, своим </a:t>
            </a:r>
            <a:r>
              <a:rPr lang="ru-RU" sz="2200" dirty="0" smtClean="0">
                <a:solidFill>
                  <a:srgbClr val="000000"/>
                </a:solidFill>
              </a:rPr>
              <a:t>соотечественникам </a:t>
            </a:r>
            <a:r>
              <a:rPr lang="ru-RU" sz="2200" dirty="0">
                <a:solidFill>
                  <a:srgbClr val="000000"/>
                </a:solidFill>
              </a:rPr>
              <a:t>и согражданам, представителям всех народов России, к ровесникам, родителям, соседям, старшим, другим людям вне зависимости от их этнической принадлежности;</a:t>
            </a:r>
          </a:p>
          <a:p>
            <a:pPr indent="450215" algn="just"/>
            <a:r>
              <a:rPr lang="ru-RU" sz="2200" dirty="0">
                <a:solidFill>
                  <a:srgbClr val="000000"/>
                </a:solidFill>
              </a:rPr>
              <a:t>- воспитание любви к родной природе, природе своего края, России, понимания единства природы и людей и бережного ответственного отношения к природе</a:t>
            </a:r>
          </a:p>
        </p:txBody>
      </p:sp>
      <p:sp>
        <p:nvSpPr>
          <p:cNvPr id="28676" name="Объект 3"/>
          <p:cNvSpPr>
            <a:spLocks noGrp="1"/>
          </p:cNvSpPr>
          <p:nvPr>
            <p:ph sz="half" idx="2"/>
          </p:nvPr>
        </p:nvSpPr>
        <p:spPr>
          <a:xfrm>
            <a:off x="8112224" y="1196752"/>
            <a:ext cx="3241576" cy="5328592"/>
          </a:xfrm>
          <a:ln>
            <a:solidFill>
              <a:schemeClr val="bg2"/>
            </a:solidFill>
          </a:ln>
        </p:spPr>
        <p:txBody>
          <a:bodyPr>
            <a:normAutofit fontScale="92500" lnSpcReduction="20000"/>
          </a:bodyPr>
          <a:lstStyle/>
          <a:p>
            <a:pPr algn="ctr"/>
            <a:r>
              <a:rPr lang="ru-RU" altLang="ru-RU" sz="2000" dirty="0" smtClean="0">
                <a:solidFill>
                  <a:srgbClr val="0070C0"/>
                </a:solidFill>
              </a:rPr>
              <a:t>Нравственное воспитание:</a:t>
            </a:r>
          </a:p>
          <a:p>
            <a:endParaRPr lang="ru-RU" altLang="ru-RU" sz="2000" dirty="0" smtClean="0">
              <a:solidFill>
                <a:srgbClr val="0070C0"/>
              </a:solidFill>
            </a:endParaRPr>
          </a:p>
          <a:p>
            <a:r>
              <a:rPr lang="ru-RU" altLang="ru-RU" sz="2200" dirty="0" smtClean="0">
                <a:solidFill>
                  <a:schemeClr val="tx1"/>
                </a:solidFill>
              </a:rPr>
              <a:t>- формирование </a:t>
            </a:r>
            <a:r>
              <a:rPr lang="ru-RU" altLang="ru-RU" sz="2200" b="1" dirty="0" smtClean="0">
                <a:solidFill>
                  <a:schemeClr val="accent5"/>
                </a:solidFill>
              </a:rPr>
              <a:t>механизма нравственного воспитания</a:t>
            </a:r>
            <a:r>
              <a:rPr lang="ru-RU" altLang="ru-RU" sz="2200" dirty="0" smtClean="0">
                <a:solidFill>
                  <a:schemeClr val="accent5"/>
                </a:solidFill>
              </a:rPr>
              <a:t>: </a:t>
            </a:r>
            <a:r>
              <a:rPr lang="ru-RU" altLang="ru-RU" sz="2200" dirty="0" smtClean="0">
                <a:solidFill>
                  <a:schemeClr val="tx1"/>
                </a:solidFill>
              </a:rPr>
              <a:t>представлений, нравственных чувств, нравственных привычек и норм, практики поведения;</a:t>
            </a:r>
          </a:p>
          <a:p>
            <a:r>
              <a:rPr lang="ru-RU" altLang="ru-RU" sz="2200" dirty="0" smtClean="0">
                <a:solidFill>
                  <a:schemeClr val="tx1"/>
                </a:solidFill>
              </a:rPr>
              <a:t>- воспитание нравственных качеств, востребованных в современном обществе</a:t>
            </a:r>
          </a:p>
          <a:p>
            <a:endParaRPr lang="ru-RU" altLang="ru-RU" sz="2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855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7525"/>
          </a:xfrm>
        </p:spPr>
        <p:txBody>
          <a:bodyPr/>
          <a:lstStyle/>
          <a:p>
            <a:pPr algn="ctr"/>
            <a:r>
              <a:rPr lang="ru-RU" altLang="ru-RU" sz="2400" b="1" dirty="0" smtClean="0">
                <a:solidFill>
                  <a:schemeClr val="accent5"/>
                </a:solidFill>
              </a:rPr>
              <a:t>Направления воспитания и группы воспитательных задач</a:t>
            </a:r>
          </a:p>
        </p:txBody>
      </p:sp>
      <p:sp>
        <p:nvSpPr>
          <p:cNvPr id="28675" name="Объект 2"/>
          <p:cNvSpPr>
            <a:spLocks noGrp="1"/>
          </p:cNvSpPr>
          <p:nvPr>
            <p:ph sz="half" idx="1"/>
          </p:nvPr>
        </p:nvSpPr>
        <p:spPr>
          <a:xfrm>
            <a:off x="263352" y="1124744"/>
            <a:ext cx="7848872" cy="5544616"/>
          </a:xfrm>
          <a:ln>
            <a:solidFill>
              <a:schemeClr val="bg2"/>
            </a:solidFill>
          </a:ln>
        </p:spPr>
        <p:txBody>
          <a:bodyPr>
            <a:normAutofit fontScale="85000" lnSpcReduction="10000"/>
          </a:bodyPr>
          <a:lstStyle/>
          <a:p>
            <a:pPr algn="ctr"/>
            <a:r>
              <a:rPr lang="ru-RU" altLang="ru-RU" sz="2000" dirty="0" smtClean="0">
                <a:solidFill>
                  <a:srgbClr val="0070C0"/>
                </a:solidFill>
              </a:rPr>
              <a:t>Социальное воспитание:</a:t>
            </a:r>
          </a:p>
          <a:p>
            <a:pPr indent="450215" algn="just"/>
            <a:r>
              <a:rPr lang="ru-RU" sz="2000" dirty="0">
                <a:solidFill>
                  <a:srgbClr val="000000"/>
                </a:solidFill>
              </a:rPr>
              <a:t>Ценности </a:t>
            </a:r>
            <a:r>
              <a:rPr lang="ru-RU" sz="2000" b="1" dirty="0">
                <a:solidFill>
                  <a:srgbClr val="000000"/>
                </a:solidFill>
              </a:rPr>
              <a:t>«</a:t>
            </a:r>
            <a:r>
              <a:rPr lang="ru-RU" sz="2000" b="1" i="1" dirty="0">
                <a:solidFill>
                  <a:srgbClr val="000000"/>
                </a:solidFill>
              </a:rPr>
              <a:t>семья», «дружба», «человек»</a:t>
            </a:r>
            <a:r>
              <a:rPr lang="ru-RU" sz="2000" i="1" dirty="0">
                <a:solidFill>
                  <a:srgbClr val="000000"/>
                </a:solidFill>
              </a:rPr>
              <a:t> </a:t>
            </a:r>
            <a:r>
              <a:rPr lang="ru-RU" sz="2000" dirty="0">
                <a:solidFill>
                  <a:srgbClr val="000000"/>
                </a:solidFill>
              </a:rPr>
              <a:t>и</a:t>
            </a:r>
            <a:r>
              <a:rPr lang="ru-RU" sz="2000" i="1" dirty="0">
                <a:solidFill>
                  <a:srgbClr val="000000"/>
                </a:solidFill>
              </a:rPr>
              <a:t> </a:t>
            </a:r>
            <a:r>
              <a:rPr lang="ru-RU" sz="2000" b="1" i="1" dirty="0">
                <a:solidFill>
                  <a:srgbClr val="000000"/>
                </a:solidFill>
              </a:rPr>
              <a:t>«сотрудничество»</a:t>
            </a:r>
            <a:r>
              <a:rPr lang="ru-RU" sz="2000" dirty="0">
                <a:solidFill>
                  <a:srgbClr val="000000"/>
                </a:solidFill>
              </a:rPr>
              <a:t> лежат в основе социального направления воспитания. Основная </a:t>
            </a:r>
            <a:r>
              <a:rPr lang="ru-RU" sz="2000" b="1" i="1" dirty="0">
                <a:solidFill>
                  <a:srgbClr val="000000"/>
                </a:solidFill>
              </a:rPr>
              <a:t>цель</a:t>
            </a:r>
            <a:r>
              <a:rPr lang="ru-RU" sz="2000" dirty="0">
                <a:solidFill>
                  <a:srgbClr val="000000"/>
                </a:solidFill>
              </a:rPr>
              <a:t> социального направления воспитания дошкольника заключается в формировании ценностного отношения детей к семье, другому человеку, развитии дружелюбия, создания условий для реализации в обществе.</a:t>
            </a:r>
            <a:endParaRPr lang="ru-RU" sz="2000" dirty="0"/>
          </a:p>
          <a:p>
            <a:pPr indent="450215" algn="just"/>
            <a:r>
              <a:rPr lang="ru-RU" sz="2000" dirty="0">
                <a:solidFill>
                  <a:srgbClr val="000000"/>
                </a:solidFill>
              </a:rPr>
              <a:t>В дошкольном детстве ребенок открывает личность другого человека и его значение в собственной жизни и жизни людей. Он начинает осваивать все многообразие социальных отношений и социальных ролей. Он учится действовать сообща, подчиняться правилам, нести ответственность за свои поступки, действовать в интересах семьи, группы. Формирование правильного ценностно-смыслового отношения ребенка к социальному окружению невозможно без грамотно выстроенного воспитательного процесса, в котором обязательно должна быть личная социальная инициатива ребенка в детско-взрослых и детских общностях. Важным аспектом является формирование у дошкольника представления о мире профессий взрослых, появление к моменту подготовки к школе положительной установки к обучению в школе как важному шагу взросления.</a:t>
            </a:r>
            <a:endParaRPr lang="ru-RU" sz="2000" dirty="0">
              <a:effectLst/>
            </a:endParaRPr>
          </a:p>
        </p:txBody>
      </p:sp>
      <p:sp>
        <p:nvSpPr>
          <p:cNvPr id="28676" name="Объект 3"/>
          <p:cNvSpPr>
            <a:spLocks noGrp="1"/>
          </p:cNvSpPr>
          <p:nvPr>
            <p:ph sz="half" idx="2"/>
          </p:nvPr>
        </p:nvSpPr>
        <p:spPr>
          <a:xfrm>
            <a:off x="8112224" y="1196752"/>
            <a:ext cx="3241576" cy="5328592"/>
          </a:xfrm>
          <a:ln>
            <a:solidFill>
              <a:schemeClr val="bg2"/>
            </a:solidFill>
          </a:ln>
        </p:spPr>
        <p:txBody>
          <a:bodyPr>
            <a:normAutofit fontScale="85000" lnSpcReduction="10000"/>
          </a:bodyPr>
          <a:lstStyle/>
          <a:p>
            <a:pPr algn="ctr"/>
            <a:r>
              <a:rPr lang="ru-RU" altLang="ru-RU" sz="2000" dirty="0" smtClean="0">
                <a:solidFill>
                  <a:srgbClr val="0070C0"/>
                </a:solidFill>
              </a:rPr>
              <a:t>Нравственное воспитание:</a:t>
            </a:r>
          </a:p>
          <a:p>
            <a:endParaRPr lang="ru-RU" altLang="ru-RU" sz="2000" dirty="0" smtClean="0">
              <a:solidFill>
                <a:srgbClr val="0070C0"/>
              </a:solidFill>
            </a:endParaRPr>
          </a:p>
          <a:p>
            <a:r>
              <a:rPr lang="ru-RU" altLang="ru-RU" sz="2200" dirty="0" smtClean="0">
                <a:solidFill>
                  <a:schemeClr val="tx1"/>
                </a:solidFill>
              </a:rPr>
              <a:t>- формирование механизма нравственного воспитания: представлений, нравственных чувств, нравственных привычек и норм, практики поведения;</a:t>
            </a:r>
          </a:p>
          <a:p>
            <a:r>
              <a:rPr lang="ru-RU" altLang="ru-RU" sz="2200" dirty="0" smtClean="0">
                <a:solidFill>
                  <a:schemeClr val="tx1"/>
                </a:solidFill>
              </a:rPr>
              <a:t>- воспитание </a:t>
            </a:r>
            <a:r>
              <a:rPr lang="ru-RU" altLang="ru-RU" sz="2200" b="1" dirty="0" smtClean="0">
                <a:solidFill>
                  <a:srgbClr val="C00000"/>
                </a:solidFill>
              </a:rPr>
              <a:t>нравственных качеств</a:t>
            </a:r>
            <a:r>
              <a:rPr lang="ru-RU" altLang="ru-RU" sz="2200" dirty="0" smtClean="0">
                <a:solidFill>
                  <a:schemeClr val="tx1"/>
                </a:solidFill>
              </a:rPr>
              <a:t>, востребованных в современном обществе</a:t>
            </a:r>
          </a:p>
          <a:p>
            <a:endParaRPr lang="ru-RU" altLang="ru-RU" sz="2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8234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5060&quot;&gt;&lt;version val=&quot;28292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.%m.%Y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4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13&quot;&gt;&lt;elem m_fUsage=&quot;4.51486513326615401809E+00&quot;&gt;&lt;m_msothmcolidx val=&quot;0&quot;/&gt;&lt;m_rgb r=&quot;24&quot; g=&quot;C1&quot; b=&quot;38&quot;/&gt;&lt;m_nBrightness endver=&quot;26206&quot; val=&quot;0&quot;/&gt;&lt;/elem&gt;&lt;elem m_fUsage=&quot;2.02827175404256809799E+00&quot;&gt;&lt;m_msothmcolidx val=&quot;0&quot;/&gt;&lt;m_rgb r=&quot;FE&quot; g=&quot;8D&quot; b=&quot;10&quot;/&gt;&lt;m_nBrightness endver=&quot;26206&quot; val=&quot;0&quot;/&gt;&lt;/elem&gt;&lt;elem m_fUsage=&quot;1.00000000000000000000E+00&quot;&gt;&lt;m_msothmcolidx val=&quot;0&quot;/&gt;&lt;m_rgb r=&quot;CC&quot; g=&quot;66&quot; b=&quot;00&quot;/&gt;&lt;m_nBrightness endver=&quot;26206&quot; val=&quot;0&quot;/&gt;&lt;/elem&gt;&lt;elem m_fUsage=&quot;9.00000000000000022204E-01&quot;&gt;&lt;m_msothmcolidx val=&quot;0&quot;/&gt;&lt;m_rgb r=&quot;E0&quot; g=&quot;A3&quot; b=&quot;66&quot;/&gt;&lt;m_nBrightness endver=&quot;26206&quot; val=&quot;0&quot;/&gt;&lt;/elem&gt;&lt;elem m_fUsage=&quot;8.10000000000000053291E-01&quot;&gt;&lt;m_msothmcolidx val=&quot;0&quot;/&gt;&lt;m_rgb r=&quot;DB&quot; g=&quot;94&quot; b=&quot;4D&quot;/&gt;&lt;m_nBrightness endver=&quot;26206&quot; val=&quot;0&quot;/&gt;&lt;/elem&gt;&lt;elem m_fUsage=&quot;5.48617477337473569143E-01&quot;&gt;&lt;m_msothmcolidx val=&quot;0&quot;/&gt;&lt;m_rgb r=&quot;C7&quot; g=&quot;07&quot; b=&quot;0D&quot;/&gt;&lt;m_nBrightness endver=&quot;26206&quot; val=&quot;0&quot;/&gt;&lt;/elem&gt;&lt;elem m_fUsage=&quot;1.48378714908227737901E-01&quot;&gt;&lt;m_msothmcolidx val=&quot;0&quot;/&gt;&lt;m_rgb r=&quot;20&quot; g=&quot;AA&quot; b=&quot;31&quot;/&gt;&lt;m_nBrightness endver=&quot;26206&quot; val=&quot;0&quot;/&gt;&lt;/elem&gt;&lt;elem m_fUsage=&quot;2.92009645302687970148E-02&quot;&gt;&lt;m_msothmcolidx val=&quot;0&quot;/&gt;&lt;m_rgb r=&quot;FE&quot; g=&quot;A0&quot; b=&quot;38&quot;/&gt;&lt;m_nBrightness endver=&quot;26206&quot; val=&quot;0&quot;/&gt;&lt;/elem&gt;&lt;elem m_fUsage=&quot;4.82819848642973472458E-03&quot;&gt;&lt;m_msothmcolidx val=&quot;0&quot;/&gt;&lt;m_rgb r=&quot;2D&quot; g=&quot;34&quot; b=&quot;94&quot;/&gt;&lt;m_nBrightness endver=&quot;26206&quot; val=&quot;0&quot;/&gt;&lt;/elem&gt;&lt;elem m_fUsage=&quot;3.04325272217045731185E-03&quot;&gt;&lt;m_msothmcolidx val=&quot;0&quot;/&gt;&lt;m_rgb r=&quot;FF&quot; g=&quot;F5&quot; b=&quot;40&quot;/&gt;&lt;m_nBrightness endver=&quot;26206&quot; val=&quot;0&quot;/&gt;&lt;/elem&gt;&lt;elem m_fUsage=&quot;2.21853123446226355511E-03&quot;&gt;&lt;m_msothmcolidx val=&quot;0&quot;/&gt;&lt;m_rgb r=&quot;E8&quot; g=&quot;E9&quot; b=&quot;EA&quot;/&gt;&lt;m_nBrightness endver=&quot;26206&quot; val=&quot;0&quot;/&gt;&lt;/elem&gt;&lt;elem m_fUsage=&quot;1.99667811101603706950E-03&quot;&gt;&lt;m_msothmcolidx val=&quot;0&quot;/&gt;&lt;m_rgb r=&quot;E2&quot; g=&quot;76&quot; b=&quot;79&quot;/&gt;&lt;m_nBrightness endver=&quot;26206&quot; val=&quot;0&quot;/&gt;&lt;/elem&gt;&lt;elem m_fUsage=&quot;1.61730926992299014339E-03&quot;&gt;&lt;m_msothmcolidx val=&quot;0&quot;/&gt;&lt;m_rgb r=&quot;A2&quot; g=&quot;BB&quot; b=&quot;DC&quot;/&gt;&lt;m_nBrightness endver=&quot;26206&quot;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xXe8iSWsIzladtRhZMwe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xXe8iSWsIzladtRhZMwe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xXe8iSWsIzladtRhZMwe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JpqmRfjJbWgNnvR_5.9o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.NWk1JiQo2DZCjPnthms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.NWk1JiQo2DZCjPnthms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BmhChnZhEyVjN__5BGPP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BmhChnZhEyVjN__5BGPPg"/>
</p:tagLst>
</file>

<file path=ppt/theme/theme1.xml><?xml version="1.0" encoding="utf-8"?>
<a:theme xmlns:a="http://schemas.openxmlformats.org/drawingml/2006/main" name="1_Drofa">
  <a:themeElements>
    <a:clrScheme name="Дрофа_облегченный">
      <a:dk1>
        <a:srgbClr val="181818"/>
      </a:dk1>
      <a:lt1>
        <a:srgbClr val="FFFFFF"/>
      </a:lt1>
      <a:dk2>
        <a:srgbClr val="A3CEED"/>
      </a:dk2>
      <a:lt2>
        <a:srgbClr val="2683C6"/>
      </a:lt2>
      <a:accent1>
        <a:srgbClr val="2683C6"/>
      </a:accent1>
      <a:accent2>
        <a:srgbClr val="A3CEED"/>
      </a:accent2>
      <a:accent3>
        <a:srgbClr val="377461"/>
      </a:accent3>
      <a:accent4>
        <a:srgbClr val="4A9B82"/>
      </a:accent4>
      <a:accent5>
        <a:srgbClr val="B2DACE"/>
      </a:accent5>
      <a:accent6>
        <a:srgbClr val="FFCC99"/>
      </a:accent6>
      <a:hlink>
        <a:srgbClr val="6B9F25"/>
      </a:hlink>
      <a:folHlink>
        <a:srgbClr val="9F6715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 w="9525">
          <a:solidFill>
            <a:schemeClr val="tx2"/>
          </a:solidFill>
        </a:ln>
      </a:spPr>
      <a:bodyPr lIns="72000" tIns="72000" rIns="72000" bIns="72000" rtlCol="0" anchor="ctr"/>
      <a:lstStyle>
        <a:defPPr algn="ctr">
          <a:defRPr sz="12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solidFill>
          <a:srgbClr val="AE2C25"/>
        </a:solidFill>
        <a:ln w="9525">
          <a:solidFill>
            <a:schemeClr val="bg2"/>
          </a:solidFill>
          <a:miter lim="800000"/>
          <a:headEnd type="none" w="med" len="med"/>
          <a:tailEnd type="arrow"/>
        </a:ln>
      </a:spPr>
      <a:bodyPr/>
      <a:lstStyle/>
    </a:lnDef>
    <a:txDef>
      <a:spPr>
        <a:noFill/>
      </a:spPr>
      <a:bodyPr wrap="none" lIns="0" tIns="0" rIns="0" bIns="0" rtlCol="0">
        <a:spAutoFit/>
      </a:bodyPr>
      <a:lstStyle>
        <a:defPPr algn="ctr">
          <a:defRPr sz="12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ИЦ Академия_краткий обзор_20200429</Template>
  <TotalTime>44927</TotalTime>
  <Words>4884</Words>
  <Application>Microsoft Office PowerPoint</Application>
  <PresentationFormat>Широкоэкранный</PresentationFormat>
  <Paragraphs>375</Paragraphs>
  <Slides>33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9" baseType="lpstr">
      <vt:lpstr>Arial</vt:lpstr>
      <vt:lpstr>Arial Narrow</vt:lpstr>
      <vt:lpstr>Calibri</vt:lpstr>
      <vt:lpstr>Calibri Light</vt:lpstr>
      <vt:lpstr>Open Sans Light</vt:lpstr>
      <vt:lpstr>Symbol</vt:lpstr>
      <vt:lpstr>Times New Roman</vt:lpstr>
      <vt:lpstr>Trebuchet MS</vt:lpstr>
      <vt:lpstr>Wingdings</vt:lpstr>
      <vt:lpstr>Wingdings 3</vt:lpstr>
      <vt:lpstr>1_Drofa</vt:lpstr>
      <vt:lpstr>Аспект</vt:lpstr>
      <vt:lpstr>5_Office Theme</vt:lpstr>
      <vt:lpstr>1_Оформление по умолчанию</vt:lpstr>
      <vt:lpstr>Office Theme</vt:lpstr>
      <vt:lpstr>Слайд think-cell</vt:lpstr>
      <vt:lpstr>Программа воспитания в ДОО: как эффективно организовать нравственное воспитание и социально-коммуникативное развитие детей</vt:lpstr>
      <vt:lpstr>Планинг-календарь на январь-февраль 2022 г.</vt:lpstr>
      <vt:lpstr>Дорожная карта мероприятия</vt:lpstr>
      <vt:lpstr>Презентация PowerPoint</vt:lpstr>
      <vt:lpstr>Анализ основных понятий</vt:lpstr>
      <vt:lpstr>Анализ основных понятий</vt:lpstr>
      <vt:lpstr>Направления воспитания и группы воспитательных задач</vt:lpstr>
      <vt:lpstr>Направления воспитания и группы воспитательных задач</vt:lpstr>
      <vt:lpstr>Направления воспитания и группы воспитательных задач</vt:lpstr>
      <vt:lpstr>Направления воспитания и группы воспитательных задач</vt:lpstr>
      <vt:lpstr>Направления воспитания и группы воспитательных задач</vt:lpstr>
      <vt:lpstr>Задачи воспитания на основе планируемых результатов достижения цели воспитания, в соответствии с основными направлениями воспитательной работы</vt:lpstr>
      <vt:lpstr>Задачи воспитания на основе планируемых результатов достижения цели воспитания, в соответствии с основными направлениями воспитательной работы</vt:lpstr>
      <vt:lpstr>Задачи воспитания на основе планируемых результатов достижения цели воспитания, в соответствии с основными направлениями воспитательной работы</vt:lpstr>
      <vt:lpstr>В качестве средств реализации патриотического, социального направлений воспитания могут выступать следующие основные виды деятельности и культурные практики: </vt:lpstr>
      <vt:lpstr>Презентация PowerPoint</vt:lpstr>
      <vt:lpstr>Содержательный раздел</vt:lpstr>
      <vt:lpstr>Презентация PowerPoint</vt:lpstr>
      <vt:lpstr>Презентация PowerPoint</vt:lpstr>
      <vt:lpstr>Презентация PowerPoint</vt:lpstr>
      <vt:lpstr>Презентация PowerPoint</vt:lpstr>
      <vt:lpstr>Нравственное воспитание. Общности (сообщества) ДОО</vt:lpstr>
      <vt:lpstr>Особенности взаимодействия педагогического коллектива с семьями воспитанников </vt:lpstr>
      <vt:lpstr>Основные направления и формы взаимодействия с семьей</vt:lpstr>
      <vt:lpstr>Основные направления и формы взаимодействия с семьей</vt:lpstr>
      <vt:lpstr>Основные направления и формы взаимодействия с семьей</vt:lpstr>
      <vt:lpstr>Формирование социокультурного воспитательного пространства</vt:lpstr>
      <vt:lpstr>Взаимодействия взрослого с детьми. События ДОО</vt:lpstr>
      <vt:lpstr>Организация предметно-пространственной среды</vt:lpstr>
      <vt:lpstr>Примерный календарный план воспитательной работы</vt:lpstr>
      <vt:lpstr>Презентация PowerPoint</vt:lpstr>
      <vt:lpstr>Планинг-календарь на январь-февраль 2022 г.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Маркетинг</dc:creator>
  <cp:lastModifiedBy>Ольга Владимировна</cp:lastModifiedBy>
  <cp:revision>2598</cp:revision>
  <cp:lastPrinted>2020-03-17T12:28:23Z</cp:lastPrinted>
  <dcterms:created xsi:type="dcterms:W3CDTF">2011-07-04T10:53:52Z</dcterms:created>
  <dcterms:modified xsi:type="dcterms:W3CDTF">2022-02-11T08:51:36Z</dcterms:modified>
</cp:coreProperties>
</file>